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913" r:id="rId2"/>
    <p:sldMasterId id="2147483942" r:id="rId3"/>
    <p:sldMasterId id="2147483956" r:id="rId4"/>
  </p:sldMasterIdLst>
  <p:notesMasterIdLst>
    <p:notesMasterId r:id="rId27"/>
  </p:notesMasterIdLst>
  <p:sldIdLst>
    <p:sldId id="282" r:id="rId5"/>
    <p:sldId id="283" r:id="rId6"/>
    <p:sldId id="263" r:id="rId7"/>
    <p:sldId id="284" r:id="rId8"/>
    <p:sldId id="285" r:id="rId9"/>
    <p:sldId id="286" r:id="rId10"/>
    <p:sldId id="287" r:id="rId11"/>
    <p:sldId id="269" r:id="rId12"/>
    <p:sldId id="270" r:id="rId13"/>
    <p:sldId id="271" r:id="rId14"/>
    <p:sldId id="297" r:id="rId15"/>
    <p:sldId id="298" r:id="rId16"/>
    <p:sldId id="299" r:id="rId17"/>
    <p:sldId id="300" r:id="rId18"/>
    <p:sldId id="301" r:id="rId19"/>
    <p:sldId id="302" r:id="rId20"/>
    <p:sldId id="289" r:id="rId21"/>
    <p:sldId id="273" r:id="rId22"/>
    <p:sldId id="288" r:id="rId23"/>
    <p:sldId id="290" r:id="rId24"/>
    <p:sldId id="268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9F2FF"/>
    <a:srgbClr val="FFBC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B599F-F5BA-4693-8FE9-C8BF677D09BB}" type="datetimeFigureOut">
              <a:rPr lang="it-IT"/>
              <a:pPr/>
              <a:t>04/05/2014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9B366-0C8A-48F2-95A4-E4200272A00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FDFFD-876B-4423-8E40-07550713D90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FB078-F5EA-4088-9FA9-E793143011C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con immagi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AD43C161-CB85-4105-BDC5-E2F1FC103AC3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4E5F663-BF31-423A-B29E-278D2E28E3BA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284F35-378E-4978-A0E7-DF1D3FFDCEB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46EDEA5-A2F9-4445-9E49-D865FFD662FC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62FBDF-AF51-49CB-9023-4BD068FDF5E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4916C-D05B-43EF-89FF-8F6F06317144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B08-8987-44E8-B1F3-B16576AB770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C8A11-99E5-4107-AF7E-8D5D0E8B4C66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78F5E-F84F-4439-9782-A1FBCE8BADE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1AB6F-88EB-4563-A3DF-94CCC2890D47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985DC-C8CF-4118-B992-54103550C97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FDFFD-876B-4423-8E40-07550713D90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FB078-F5EA-4088-9FA9-E793143011C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4E5F663-BF31-423A-B29E-278D2E28E3BA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284F35-378E-4978-A0E7-DF1D3FFDCEB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4916C-D05B-43EF-89FF-8F6F06317144}" type="datetimeFigureOut">
              <a:rPr lang="en-US"/>
              <a:pPr/>
              <a:t>5/4/2014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9B08-8987-44E8-B1F3-B16576AB770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C6F5C-091A-46B7-84F5-6E40C18CAB3E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81016-83CB-448B-AB40-A455FC3F795B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B91C8-E7C2-42B5-8880-821C74EE36BF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53564BA-75BF-483A-8C56-A628B699BA61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A2DCA-8FEA-47B7-86BB-190304CDF3C9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A1E-7D1D-4096-B571-E0A9F3240C77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2B0A7-FE89-4D80-AA24-B5B667FC4946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8CA8-C95E-4FAB-BAFF-071FB16AE0E4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E76C5-3091-4347-A3C3-9947169347B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188C-D9A4-46AD-88C5-8D8F1964D276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B21D8-BB03-413B-9FE8-9A6EBDB50075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1B501-F3E1-4ACB-800E-C74D8CD348DE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A3937-6F83-422A-962E-CFDD810D8B8E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C375-1211-4BA1-9575-17999C7542CB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8C94334-3D16-4642-8DAA-93691ED221B9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15C914-5A12-4184-B7F8-57E3D4EBBB3C}" type="slidenum">
              <a:rPr lang="en-US">
                <a:solidFill>
                  <a:srgbClr val="194431"/>
                </a:solidFill>
              </a:rPr>
              <a:pPr/>
              <a:t>‹N›</a:t>
            </a:fld>
            <a:endParaRPr lang="en-US">
              <a:solidFill>
                <a:srgbClr val="19443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9F210-E0E5-4BF6-95E5-CE4D1755F52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8B4A-991C-4624-B03F-D2C264C324C0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093C1C5-CB53-44ED-AAB1-38D5B7D0ADE1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333ED4-AA7E-42C0-98F8-F58C133304E2}" type="slidenum">
              <a:rPr lang="en-US">
                <a:solidFill>
                  <a:srgbClr val="194431"/>
                </a:solidFill>
              </a:rPr>
              <a:pPr/>
              <a:t>‹N›</a:t>
            </a:fld>
            <a:endParaRPr lang="en-US">
              <a:solidFill>
                <a:srgbClr val="19443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D834F-A69F-48CB-961F-772487F05A2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026D-C40D-4EA3-A9ED-40450FFBF859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D798F-A98B-4A18-A0CB-5B7716BF9002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CB3D-F8D1-4943-B4E1-3574EB2313D2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C6F5C-091A-46B7-84F5-6E40C18CAB3E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81016-83CB-448B-AB40-A455FC3F795B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B91C8-E7C2-42B5-8880-821C74EE36BF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53564BA-75BF-483A-8C56-A628B699BA61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A2DCA-8FEA-47B7-86BB-190304CDF3C9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A1E-7D1D-4096-B571-E0A9F3240C77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2B0A7-FE89-4D80-AA24-B5B667FC4946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8CA8-C95E-4FAB-BAFF-071FB16AE0E4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E76C5-3091-4347-A3C3-9947169347B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188C-D9A4-46AD-88C5-8D8F1964D276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B21D8-BB03-413B-9FE8-9A6EBDB50075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1B501-F3E1-4ACB-800E-C74D8CD348DE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A3937-6F83-422A-962E-CFDD810D8B8E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C375-1211-4BA1-9575-17999C7542CB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8C94334-3D16-4642-8DAA-93691ED221B9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15C914-5A12-4184-B7F8-57E3D4EBBB3C}" type="slidenum">
              <a:rPr lang="en-US">
                <a:solidFill>
                  <a:srgbClr val="194431"/>
                </a:solidFill>
              </a:rPr>
              <a:pPr/>
              <a:t>‹N›</a:t>
            </a:fld>
            <a:endParaRPr lang="en-US">
              <a:solidFill>
                <a:srgbClr val="19443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9F210-E0E5-4BF6-95E5-CE4D1755F52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8B4A-991C-4624-B03F-D2C264C324C0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2093C1C5-CB53-44ED-AAB1-38D5B7D0ADE1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333ED4-AA7E-42C0-98F8-F58C133304E2}" type="slidenum">
              <a:rPr lang="en-US">
                <a:solidFill>
                  <a:srgbClr val="194431"/>
                </a:solidFill>
              </a:rPr>
              <a:pPr/>
              <a:t>‹N›</a:t>
            </a:fld>
            <a:endParaRPr lang="en-US">
              <a:solidFill>
                <a:srgbClr val="19443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D834F-A69F-48CB-961F-772487F05A28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026D-C40D-4EA3-A9ED-40450FFBF859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D798F-A98B-4A18-A0CB-5B7716BF9002}" type="datetimeFigureOut">
              <a:rPr lang="en-US">
                <a:solidFill>
                  <a:prstClr val="white"/>
                </a:solidFill>
              </a:rPr>
              <a:pPr/>
              <a:t>5/4/2014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CB3D-F8D1-4943-B4E1-3574EB2313D2}" type="slidenum">
              <a:rPr lang="en-US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B8DB4973-2272-41E9-8F0A-DF2011825306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2787F908-5688-41B9-B593-EEEF5B72929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7" r:id="rId23"/>
    <p:sldLayoutId id="2147483939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A8B68-73AB-432E-9DB3-87FB88C9C674}" type="datetimeFigureOut">
              <a:rPr lang="en-US" smtClean="0">
                <a:solidFill>
                  <a:prstClr val="white"/>
                </a:solidFill>
              </a:rPr>
              <a:pPr/>
              <a:t>5/4/2014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75C6E6E-04C1-4015-B20E-B2D0AAFAA71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A8B68-73AB-432E-9DB3-87FB88C9C674}" type="datetimeFigureOut">
              <a:rPr lang="en-US" smtClean="0">
                <a:solidFill>
                  <a:prstClr val="white"/>
                </a:solidFill>
              </a:rPr>
              <a:pPr/>
              <a:t>5/4/2014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75C6E6E-04C1-4015-B20E-B2D0AAFAA711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smtClean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-Energie-Pul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1285875"/>
            <a:ext cx="7620000" cy="4286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62350" y="3730109"/>
            <a:ext cx="4133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energy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sun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agency</a:t>
            </a:r>
            <a:endParaRPr lang="it-IT" sz="2800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438150" y="3021013"/>
            <a:ext cx="8467725" cy="407987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0000"/>
              </a:lnSpc>
            </a:pPr>
            <a:r>
              <a:rPr lang="it-IT" sz="2400" dirty="0" smtClean="0">
                <a:solidFill>
                  <a:srgbClr val="79F2FF"/>
                </a:solidFill>
                <a:effectLst/>
                <a:latin typeface="BlairMdITC TT-Medium" charset="0"/>
              </a:rPr>
              <a:t>Pratiche edilizie e catastali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77838" y="3443288"/>
            <a:ext cx="8161337" cy="503237"/>
          </a:xfrm>
        </p:spPr>
        <p:txBody>
          <a:bodyPr wrap="square" numCol="1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Nell'ottica di supportare i nostri clienti in tutti i passaggi legati alla gestione degli immobili,  oltre ad occuparci di miglioramento dell'efficienza energetica degli edifici, offriamo una serie di servizi tecnici accessori.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6888" y="3975100"/>
            <a:ext cx="2690812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100" b="1" dirty="0">
                <a:latin typeface="Century Gothic" pitchFamily="34" charset="0"/>
              </a:rPr>
              <a:t>AGENZIA DEL TERRITORIO</a:t>
            </a:r>
          </a:p>
          <a:p>
            <a:pPr algn="ctr"/>
            <a:r>
              <a:rPr lang="it-IT" sz="1100" b="1" dirty="0">
                <a:latin typeface="Century Gothic" pitchFamily="34" charset="0"/>
              </a:rPr>
              <a:t>(CATASTO)</a:t>
            </a:r>
          </a:p>
          <a:p>
            <a:pPr algn="just"/>
            <a:endParaRPr lang="it-IT" sz="1100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Accatastamento fabbricati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Denuncia di variazione fabbricati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Istanze per rettifica errori: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Rettifica dati anagrafici proprietà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Rettifica dati toponomastici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Rettifica dati catastali 	     (Foglio, Particella, Subalterno/i)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Ricerche storiche 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Visure, estratti di mappa e certificati catastali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Acquisizione planimetrie catastali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8350" y="3968750"/>
            <a:ext cx="264795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0" b="1" dirty="0">
                <a:latin typeface="Century Gothic"/>
                <a:ea typeface="ＭＳ Ｐゴシック" charset="0"/>
                <a:cs typeface="Century Gothic"/>
              </a:rPr>
              <a:t>GESTIONE PATRIMONIO IMMOBILIARE</a:t>
            </a:r>
          </a:p>
          <a:p>
            <a:pPr>
              <a:defRPr/>
            </a:pPr>
            <a:endParaRPr lang="it-IT" sz="1100" dirty="0">
              <a:latin typeface="Century Gothic"/>
              <a:ea typeface="ＭＳ Ｐゴシック" charset="0"/>
              <a:cs typeface="Century Gothic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it-IT" sz="1100" dirty="0">
                <a:latin typeface="Century Gothic"/>
                <a:ea typeface="ＭＳ Ｐゴシック" charset="0"/>
                <a:cs typeface="Century Gothic"/>
              </a:rPr>
              <a:t>Redazione regolamenti di condominio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it-IT" sz="1100" dirty="0">
                <a:latin typeface="Century Gothic"/>
                <a:ea typeface="ＭＳ Ｐゴシック" charset="0"/>
                <a:cs typeface="Century Gothic"/>
              </a:rPr>
              <a:t>Tabelle millesimali per ripartizione spese condominiali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it-IT" sz="1100" dirty="0">
                <a:latin typeface="Century Gothic"/>
                <a:ea typeface="ＭＳ Ｐゴシック" charset="0"/>
                <a:cs typeface="Century Gothic"/>
              </a:rPr>
              <a:t>Certificati di destinazione urbanistica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it-IT" sz="1100" dirty="0">
                <a:latin typeface="Century Gothic"/>
                <a:ea typeface="ＭＳ Ｐゴシック" charset="0"/>
                <a:cs typeface="Century Gothic"/>
              </a:rPr>
              <a:t>Perizie estimative	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34100" y="3968750"/>
            <a:ext cx="2601913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sz="1100" b="1" dirty="0">
                <a:latin typeface="Century Gothic" pitchFamily="34" charset="0"/>
              </a:rPr>
              <a:t>EDILIZIA CIVILE, INDUSTRIALE E RURALE</a:t>
            </a:r>
          </a:p>
          <a:p>
            <a:endParaRPr lang="it-IT" sz="1100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Progettazione, ristrutturazioni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Assistenza nei contratti di appalto lavori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Direzione lavori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Pratiche edilizie: permessi di costruire, denuncia di inizio attività (DIA), sanatorie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Agibilità fabbricati</a:t>
            </a:r>
          </a:p>
          <a:p>
            <a:pPr>
              <a:buFont typeface="Arial" pitchFamily="34" charset="0"/>
              <a:buChar char="•"/>
            </a:pPr>
            <a:r>
              <a:rPr lang="it-IT" sz="1100" dirty="0">
                <a:latin typeface="Century Gothic" pitchFamily="34" charset="0"/>
              </a:rPr>
              <a:t>Rilievo e redazione planimetrie	</a:t>
            </a:r>
          </a:p>
        </p:txBody>
      </p:sp>
      <p:pic>
        <p:nvPicPr>
          <p:cNvPr id="7" name="Immagine 6" descr="20121207162808-85f291b0-1728x800_c.jpg"/>
          <p:cNvPicPr>
            <a:picLocks noChangeAspect="1"/>
          </p:cNvPicPr>
          <p:nvPr/>
        </p:nvPicPr>
        <p:blipFill>
          <a:blip r:embed="rId2" cstate="print"/>
          <a:srcRect t="19288" b="19067"/>
          <a:stretch>
            <a:fillRect/>
          </a:stretch>
        </p:blipFill>
        <p:spPr>
          <a:xfrm>
            <a:off x="266700" y="314325"/>
            <a:ext cx="8610600" cy="24574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cos’è il fotovoltaico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33600" y="5029200"/>
            <a:ext cx="6386946" cy="1323975"/>
          </a:xfr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it-IT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Un impianto fotovoltaico trasforma direttamente l</a:t>
            </a:r>
            <a:r>
              <a:rPr lang="ja-JP" altLang="it-IT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’</a:t>
            </a:r>
            <a:r>
              <a:rPr lang="it-IT" altLang="ja-JP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energia solare in energia elettrica. Esso è composto essenzialmente da: - moduli o pannelli fotovoltaici; - inverter, che trasforma la corrente continua generata dai moduli in corrente alternata; - quadri elettrici e cavi di collegamento. I moduli sono costituiti da celle in materiale semiconduttore, il più utilizzato dei quali è il silicio cristallino. Essi rappresentano la parte attiva del sistema perché convertono la radiazione solare in energia elettrica. Gli impianti fotovoltaici possono essere connessi alla rete elettrica di distribuzione (</a:t>
            </a:r>
            <a:r>
              <a:rPr lang="it-IT" altLang="ja-JP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grid-connected</a:t>
            </a:r>
            <a:r>
              <a:rPr lang="it-IT" altLang="ja-JP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 o direttamente a utenze isolate (stand-alone), tipicamente per assicurare la disponibilità di energia elettrica in zone isolate.</a:t>
            </a:r>
            <a:endParaRPr lang="it-IT" sz="11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cos’è il fotovoltaico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Dove può essere installato un impianto </a:t>
            </a:r>
            <a:r>
              <a:rPr lang="it-IT" dirty="0" smtClean="0"/>
              <a:t>fotovoltaico?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Quanto </a:t>
            </a:r>
            <a:r>
              <a:rPr lang="it-IT" dirty="0" smtClean="0"/>
              <a:t>spazio occupa un impianto fotovoltaico?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Quanta elettricità produce un impianto fotovoltaico?</a:t>
            </a:r>
            <a:endParaRPr lang="it-IT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Conto energia.</a:t>
            </a:r>
            <a:endParaRPr lang="it-IT" dirty="0"/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Pannello-fotovoltaic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02" r="102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I moduli fotovoltaici possono essere collocati su qualsiasi pertinenza di un immobile (tetto, facciata, terrazzo, </a:t>
            </a:r>
            <a:r>
              <a:rPr lang="it-IT" sz="1200" dirty="0" err="1" smtClean="0">
                <a:solidFill>
                  <a:srgbClr val="FFFFFF"/>
                </a:solidFill>
                <a:latin typeface="Century Gothic" pitchFamily="34" charset="0"/>
              </a:rPr>
              <a:t>ecc…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) o sul terreno. La decisione deve essere presa in base </a:t>
            </a:r>
            <a:r>
              <a:rPr lang="it-IT" sz="1200" dirty="0" err="1" smtClean="0">
                <a:solidFill>
                  <a:srgbClr val="FFFFFF"/>
                </a:solidFill>
                <a:latin typeface="Century Gothic" pitchFamily="34" charset="0"/>
              </a:rPr>
              <a:t>all</a:t>
            </a:r>
            <a:r>
              <a:rPr lang="ja-JP" altLang="it-IT" sz="1200" dirty="0" smtClean="0">
                <a:solidFill>
                  <a:srgbClr val="FFFFFF"/>
                </a:solidFill>
                <a:latin typeface="Century Gothic" pitchFamily="34" charset="0"/>
              </a:rPr>
              <a:t>’</a:t>
            </a:r>
            <a:r>
              <a:rPr lang="it-IT" altLang="ja-JP" sz="1200" dirty="0" smtClean="0">
                <a:solidFill>
                  <a:srgbClr val="FFFFFF"/>
                </a:solidFill>
                <a:latin typeface="Century Gothic" pitchFamily="34" charset="0"/>
              </a:rPr>
              <a:t>esistenza sul sito d</a:t>
            </a:r>
            <a:r>
              <a:rPr lang="ja-JP" altLang="it-IT" sz="1200" dirty="0" smtClean="0">
                <a:solidFill>
                  <a:srgbClr val="FFFFFF"/>
                </a:solidFill>
                <a:latin typeface="Century Gothic" pitchFamily="34" charset="0"/>
              </a:rPr>
              <a:t>’</a:t>
            </a:r>
            <a:r>
              <a:rPr lang="it-IT" altLang="ja-JP" sz="1200" dirty="0" smtClean="0">
                <a:solidFill>
                  <a:srgbClr val="FFFFFF"/>
                </a:solidFill>
                <a:latin typeface="Century Gothic" pitchFamily="34" charset="0"/>
              </a:rPr>
              <a:t>installazione dei seguenti requisiti: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disponibilità 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di spazio necessario per installare i moduli; - corretta esposizione ed inclinazione della superficie dei moduli.  Le condizioni ottimali in l</a:t>
            </a:r>
            <a:r>
              <a:rPr lang="ja-JP" altLang="it-IT" sz="1200" dirty="0" smtClean="0">
                <a:solidFill>
                  <a:srgbClr val="FFFFFF"/>
                </a:solidFill>
                <a:latin typeface="Century Gothic" pitchFamily="34" charset="0"/>
              </a:rPr>
              <a:t>’</a:t>
            </a:r>
            <a:r>
              <a:rPr lang="it-IT" altLang="ja-JP" sz="1200" dirty="0" smtClean="0">
                <a:solidFill>
                  <a:srgbClr val="FFFFFF"/>
                </a:solidFill>
                <a:latin typeface="Century Gothic" pitchFamily="34" charset="0"/>
              </a:rPr>
              <a:t>Italia sono: </a:t>
            </a:r>
            <a:endParaRPr lang="it-IT" altLang="ja-JP" sz="12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esposizione 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SUD (accettabile anche SUD-EST, SUD-OVEST, con ridotta perdita di produzione); </a:t>
            </a:r>
            <a:endParaRPr lang="it-IT" sz="1200" dirty="0" smtClean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inclinazione 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dei moduli compresa fra 25°(latitudini più meridionali) e 35°(latitudini più settentrionali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assenza 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di ostacoli in grado di creare ombreggiamento</a:t>
            </a:r>
            <a:r>
              <a:rPr lang="it-IT" sz="1200" dirty="0" smtClean="0">
                <a:solidFill>
                  <a:srgbClr val="FFFFFF"/>
                </a:solidFill>
                <a:latin typeface="Century Gothic" pitchFamily="34" charset="0"/>
              </a:rPr>
              <a:t>.</a:t>
            </a:r>
            <a:endParaRPr lang="it-IT" sz="1200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76850" y="1797050"/>
            <a:ext cx="3657600" cy="162233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0" spc="0" normalizeH="0" baseline="0" noProof="0" dirty="0" smtClean="0">
                <a:ln w="12700">
                  <a:noFill/>
                  <a:prstDash val="solid"/>
                </a:ln>
                <a:solidFill>
                  <a:srgbClr val="79F2FF"/>
                </a:solidFill>
                <a:uLnTx/>
                <a:uFillTx/>
                <a:latin typeface="+mn-lt"/>
                <a:ea typeface="ＭＳ Ｐゴシック" charset="0"/>
                <a:cs typeface="Century Gothic"/>
              </a:rPr>
              <a:t>Dove può essere installato un impianto fotovoltaico? </a:t>
            </a:r>
            <a:endParaRPr kumimoji="0" lang="it-IT" sz="2400" i="0" u="none" strike="noStrike" kern="0" spc="0" normalizeH="0" baseline="0" noProof="0" dirty="0">
              <a:ln>
                <a:noFill/>
              </a:ln>
              <a:solidFill>
                <a:srgbClr val="79F2FF"/>
              </a:solidFill>
              <a:uLnTx/>
              <a:uFillTx/>
              <a:latin typeface="+mn-lt"/>
              <a:ea typeface="ＭＳ Ｐゴシック" charset="0"/>
              <a:cs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lampio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20" b="120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257800" y="4000500"/>
            <a:ext cx="3505200" cy="2400299"/>
          </a:xfrm>
        </p:spPr>
        <p:txBody>
          <a:bodyPr/>
          <a:lstStyle/>
          <a:p>
            <a:r>
              <a:rPr lang="it-IT" dirty="0" smtClean="0">
                <a:solidFill>
                  <a:srgbClr val="FFFFFF"/>
                </a:solidFill>
                <a:latin typeface="Century Gothic" pitchFamily="34" charset="0"/>
              </a:rPr>
              <a:t>Facendo riferimento soprattutto alle piccole applicazioni (tetti fotovoltaici) e a moduli di silicio cristallino, un valore indicativo di occupazione di superficie è di circa 8-10m²per kW di potenza nominale installata.</a:t>
            </a:r>
            <a:endParaRPr lang="it-IT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76850" y="2244725"/>
            <a:ext cx="3657600" cy="162233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it-IT" sz="2800" kern="0" dirty="0" smtClean="0">
                <a:ln w="12700">
                  <a:noFill/>
                  <a:prstDash val="solid"/>
                </a:ln>
                <a:solidFill>
                  <a:srgbClr val="79F2FF"/>
                </a:solidFill>
                <a:latin typeface="+mn-lt"/>
                <a:ea typeface="ＭＳ Ｐゴシック" charset="0"/>
                <a:cs typeface="Century Gothic"/>
              </a:rPr>
              <a:t>Quanto spazio occupa un impianto fotovoltaico?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prodotti-18694-rel805413dca809c0a64ba253ada05c969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123" b="3123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100" dirty="0" smtClean="0">
                <a:solidFill>
                  <a:srgbClr val="FFFFFF"/>
                </a:solidFill>
                <a:latin typeface="Century Gothic" pitchFamily="34" charset="0"/>
              </a:rPr>
              <a:t>La produzione elettrica annua di un impianto fotovoltaico dipende da diversi fattori: - radiazione solare incidente sul sito d’installazione;  - orientamento ed inclinazione della superficie dei moduli; - assenza/presenza di ombreggiamenti;  - prestazioni tecniche dei componenti dell’impianto (moduli, inverter ed altre apparecchiature).  Prendendo come riferimento un impianto da 1 kW di potenza nominale, con orientamento ed inclinazione ottimali ed assenza di ombreggiamento, non dotato di dispositivo di “inseguimento” del sole, in Italia è possibile stimare le seguenti producibilità annue massime: - regioni settentrionali 1.000 – 1.100 kWh/anno  - regioni centrali 1.200 – 1.300 kWh/anno  - regioni meridionali 1.400 – 1.500 kWh/anno  E’ opportuno sottolineare che il consumo annuo elettrico medio di una famiglia italiana è pari a circa 3.000 kWh.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76850" y="1320800"/>
            <a:ext cx="3657600" cy="162233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it-IT" sz="2400" kern="0" dirty="0" smtClean="0">
                <a:ln w="12700">
                  <a:noFill/>
                  <a:prstDash val="solid"/>
                </a:ln>
                <a:solidFill>
                  <a:srgbClr val="79F2FF"/>
                </a:solidFill>
                <a:latin typeface="+mn-lt"/>
                <a:ea typeface="ＭＳ Ｐゴシック" charset="0"/>
                <a:cs typeface="Century Gothic"/>
              </a:rPr>
              <a:t>Quanta elettricità produce un impianto fotovoltaico?</a:t>
            </a:r>
            <a:endParaRPr kumimoji="0" lang="it-IT" sz="2400" i="0" u="none" strike="noStrike" kern="0" spc="0" normalizeH="0" baseline="0" noProof="0" dirty="0">
              <a:ln>
                <a:noFill/>
              </a:ln>
              <a:solidFill>
                <a:srgbClr val="79F2FF"/>
              </a:solidFill>
              <a:uLnTx/>
              <a:uFillTx/>
              <a:latin typeface="+mn-lt"/>
              <a:ea typeface="ＭＳ Ｐゴシック" charset="0"/>
              <a:cs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sicilai_energicamente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714" b="2714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257800" y="4000500"/>
            <a:ext cx="3505200" cy="2400299"/>
          </a:xfrm>
        </p:spPr>
        <p:txBody>
          <a:bodyPr/>
          <a:lstStyle/>
          <a:p>
            <a:r>
              <a:rPr lang="it-IT" sz="1600" dirty="0" smtClean="0">
                <a:solidFill>
                  <a:srgbClr val="FFFFFF"/>
                </a:solidFill>
                <a:latin typeface="Century Gothic" pitchFamily="34" charset="0"/>
              </a:rPr>
              <a:t>L’incentivazione in "CONTO ENERGIA" prevede che ogni kWh prodotto da un impianto fotovoltaico venga remunerato a speciali tariffe garantite per 20 anni per gli impianti la cui domanda sia stata inoltrata da persone fisiche e giuridiche, compresi i soggetti pubblici e i condomini. Le tariffe per kWh sono definite in base alla taglia dell’impianto ed alla modalità di connessione alla rete.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76850" y="1406525"/>
            <a:ext cx="3657600" cy="162233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it-IT" sz="2800" kern="0" dirty="0" smtClean="0">
                <a:ln w="12700">
                  <a:noFill/>
                  <a:prstDash val="solid"/>
                </a:ln>
                <a:solidFill>
                  <a:srgbClr val="79F2FF"/>
                </a:solidFill>
                <a:latin typeface="+mn-lt"/>
                <a:ea typeface="ＭＳ Ｐゴシック" charset="0"/>
                <a:cs typeface="Century Gothic"/>
              </a:rPr>
              <a:t>Conto energia</a:t>
            </a:r>
            <a:endParaRPr lang="it-IT" sz="2800" kern="0" dirty="0" smtClean="0">
              <a:ln w="12700">
                <a:noFill/>
                <a:prstDash val="solid"/>
              </a:ln>
              <a:solidFill>
                <a:srgbClr val="79F2FF"/>
              </a:solidFill>
              <a:latin typeface="+mn-lt"/>
              <a:ea typeface="ＭＳ Ｐゴシック" charset="0"/>
              <a:cs typeface="Century Gothic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immagine 16" descr="pulse-logo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tretch>
            <a:fillRect/>
          </a:stretch>
        </p:blipFill>
        <p:spPr>
          <a:xfrm>
            <a:off x="6866521" y="2609602"/>
            <a:ext cx="1194418" cy="16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egnaposto immagine 19" descr="Apple_logo_trasparente.png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tretch>
            <a:fillRect/>
          </a:stretch>
        </p:blipFill>
        <p:spPr>
          <a:xfrm>
            <a:off x="6565652" y="4534255"/>
            <a:ext cx="1692524" cy="207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egnaposto immagine 13" descr="5min_logo-u203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tretch>
            <a:fillRect/>
          </a:stretch>
        </p:blipFill>
        <p:spPr>
          <a:xfrm>
            <a:off x="3597277" y="187316"/>
            <a:ext cx="1593848" cy="1942300"/>
          </a:xfrm>
          <a:ln>
            <a:noFill/>
          </a:ln>
        </p:spPr>
      </p:pic>
      <p:pic>
        <p:nvPicPr>
          <p:cNvPr id="16" name="Segnaposto immagine 15" descr="Logo_Vittoria_Assicurazioni.png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/>
          <a:stretch>
            <a:fillRect/>
          </a:stretch>
        </p:blipFill>
        <p:spPr>
          <a:xfrm>
            <a:off x="3692291" y="2451100"/>
            <a:ext cx="1489544" cy="1828800"/>
          </a:xfrm>
          <a:ln>
            <a:noFill/>
          </a:ln>
        </p:spPr>
      </p:pic>
      <p:pic>
        <p:nvPicPr>
          <p:cNvPr id="19" name="Segnaposto immagine 18" descr="Singer-logo_old.png"/>
          <p:cNvPicPr>
            <a:picLocks noGrp="1" noChangeAspect="1"/>
          </p:cNvPicPr>
          <p:nvPr>
            <p:ph type="pic" sz="quarter" idx="23"/>
          </p:nvPr>
        </p:nvPicPr>
        <p:blipFill>
          <a:blip r:embed="rId6" cstate="print"/>
          <a:stretch>
            <a:fillRect/>
          </a:stretch>
        </p:blipFill>
        <p:spPr>
          <a:xfrm>
            <a:off x="3749441" y="4577731"/>
            <a:ext cx="1432394" cy="196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egnaposto immagine 12" descr="3_logo_violet_blue-1-.png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/>
          <a:stretch>
            <a:fillRect/>
          </a:stretch>
        </p:blipFill>
        <p:spPr>
          <a:xfrm>
            <a:off x="760413" y="276715"/>
            <a:ext cx="1405131" cy="1780036"/>
          </a:xfrm>
          <a:ln>
            <a:noFill/>
          </a:ln>
        </p:spPr>
      </p:pic>
      <p:pic>
        <p:nvPicPr>
          <p:cNvPr id="15" name="Segnaposto immagine 14" descr="320px-Logo_della_Maserati.svg.png"/>
          <p:cNvPicPr>
            <a:picLocks noGrp="1" noChangeAspect="1"/>
          </p:cNvPicPr>
          <p:nvPr>
            <p:ph type="pic" sz="quarter" idx="22"/>
          </p:nvPr>
        </p:nvPicPr>
        <p:blipFill>
          <a:blip r:embed="rId8" cstate="print"/>
          <a:stretch>
            <a:fillRect/>
          </a:stretch>
        </p:blipFill>
        <p:spPr>
          <a:xfrm>
            <a:off x="1036003" y="2597150"/>
            <a:ext cx="93472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egnaposto immagine 17" descr="Sacramento_Kings_logo.png"/>
          <p:cNvPicPr>
            <a:picLocks noGrp="1" noChangeAspect="1"/>
          </p:cNvPicPr>
          <p:nvPr>
            <p:ph type="pic" sz="quarter" idx="23"/>
          </p:nvPr>
        </p:nvPicPr>
        <p:blipFill>
          <a:blip r:embed="rId9" cstate="print"/>
          <a:stretch>
            <a:fillRect/>
          </a:stretch>
        </p:blipFill>
        <p:spPr>
          <a:xfrm>
            <a:off x="760413" y="4573915"/>
            <a:ext cx="1508124" cy="18625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6112698" y="590951"/>
            <a:ext cx="24384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3600" dirty="0" smtClean="0">
                <a:solidFill>
                  <a:srgbClr val="79F2FF"/>
                </a:solidFill>
                <a:latin typeface="+mn-lt"/>
              </a:rPr>
              <a:t>I NOSTRI CLIENTI</a:t>
            </a:r>
            <a:endParaRPr lang="it-IT" sz="3600" dirty="0">
              <a:solidFill>
                <a:srgbClr val="79F2FF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5175" y="258763"/>
            <a:ext cx="7612063" cy="714375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latin typeface="BlairMdITC TT-Medium"/>
                <a:ea typeface="ＭＳ Ｐゴシック" charset="0"/>
                <a:cs typeface="BlairMdITC TT-Medium"/>
              </a:rPr>
              <a:t>news</a:t>
            </a:r>
            <a:endParaRPr lang="it-IT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5174" y="2230437"/>
            <a:ext cx="3657600" cy="9032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lairMdITC TT-Medium" charset="0"/>
              </a:rPr>
              <a:t>Solare. </a:t>
            </a:r>
          </a:p>
          <a:p>
            <a:pPr algn="l">
              <a:spcBef>
                <a:spcPct val="0"/>
              </a:spcBef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lairMdITC TT-Medium" charset="0"/>
              </a:rPr>
              <a:t>In pieno sviluppo</a:t>
            </a:r>
          </a:p>
          <a:p>
            <a:pPr algn="l">
              <a:spcBef>
                <a:spcPct val="0"/>
              </a:spcBef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lairMdITC TT-Medium" charset="0"/>
              </a:rPr>
              <a:t>il mercato Usa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65174" y="3214688"/>
            <a:ext cx="3657600" cy="304267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Le esportazioni dell'industria solare statunitense hanno superato i 723 milioni di dollari nel 2009. Lo riferisce un rapporto che la </a:t>
            </a:r>
            <a:r>
              <a:rPr lang="it-IT" sz="11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Solar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Energy </a:t>
            </a:r>
            <a:r>
              <a:rPr lang="it-IT" sz="11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Industries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it-IT" sz="11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Association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(SEIA) ha realizzato in collaborazione con la GTM </a:t>
            </a:r>
            <a:r>
              <a:rPr lang="it-IT" sz="11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Research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nel quale si evidenzia che gli USA sono un esportatore netto di energia solare in ogni continente e che il mercato si è ulteriormente ampliato nel corso del 2010, con prospettive di ulteriore crescita per il prossimo anno. 	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9638" y="2311400"/>
            <a:ext cx="3657600" cy="903288"/>
          </a:xfrm>
        </p:spPr>
        <p:txBody>
          <a:bodyPr/>
          <a:lstStyle/>
          <a:p>
            <a:pPr algn="l">
              <a:buFont typeface="Wingdings 2" charset="0"/>
              <a:buNone/>
              <a:defRPr/>
            </a:pPr>
            <a:r>
              <a:rPr lang="it-IT" sz="2000" b="1" dirty="0">
                <a:latin typeface="BlairMdITC TT-Medium"/>
                <a:ea typeface="ＭＳ Ｐゴシック" charset="0"/>
                <a:cs typeface="BlairMdITC TT-Medium"/>
              </a:rPr>
              <a:t>Detrazione 55%, Camera approva emendamento </a:t>
            </a:r>
            <a:endParaRPr lang="it-IT" sz="2000" b="1" dirty="0" smtClean="0">
              <a:latin typeface="BlairMdITC TT-Medium"/>
              <a:ea typeface="ＭＳ Ｐゴシック" charset="0"/>
              <a:cs typeface="BlairMdITC TT-Medium"/>
            </a:endParaRPr>
          </a:p>
          <a:p>
            <a:pPr algn="l">
              <a:buFont typeface="Wingdings 2" charset="0"/>
              <a:buNone/>
              <a:defRPr/>
            </a:pPr>
            <a:r>
              <a:rPr lang="it-IT" sz="2000" b="1" dirty="0" smtClean="0">
                <a:latin typeface="BlairMdITC TT-Medium"/>
                <a:ea typeface="ＭＳ Ｐゴシック" charset="0"/>
                <a:cs typeface="BlairMdITC TT-Medium"/>
              </a:rPr>
              <a:t>di </a:t>
            </a:r>
            <a:r>
              <a:rPr lang="it-IT" sz="2000" b="1" dirty="0">
                <a:latin typeface="BlairMdITC TT-Medium"/>
                <a:ea typeface="ＭＳ Ｐゴシック" charset="0"/>
                <a:cs typeface="BlairMdITC TT-Medium"/>
              </a:rPr>
              <a:t>proroga</a:t>
            </a:r>
          </a:p>
          <a:p>
            <a:pPr algn="l">
              <a:buFont typeface="Wingdings 2" charset="0"/>
              <a:buNone/>
              <a:defRPr/>
            </a:pPr>
            <a:endParaRPr lang="it-IT" sz="2000" dirty="0">
              <a:latin typeface="BlairMdITC TT-Medium"/>
              <a:ea typeface="ＭＳ Ｐゴシック" charset="0"/>
              <a:cs typeface="BlairMdITC TT-Medium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9638" y="2928938"/>
            <a:ext cx="4062412" cy="3452812"/>
          </a:xfrm>
        </p:spPr>
        <p:txBody>
          <a:bodyPr wrap="square" numCol="1" anchor="b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' stato appena approvato alla Camera l'emendamento del Governo alla Legge di Stabilità per la proroga nel 2011 della detrazione fiscale del 55%, </a:t>
            </a:r>
            <a:r>
              <a:rPr lang="it-IT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spalmata su 10 anni anziché su cinque</a:t>
            </a: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come previsto attualmente.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it-IT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Riportiamo il testo dell'emendamento:</a:t>
            </a:r>
            <a:endParaRPr lang="it-IT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Art. 1 Comma 47-bis. "Le disposizioni di cui l'articolo 1, commi da 344 a 347, della legge 27 dicembre 2006, n. 296, si applicano, nella misura ivi prevista, anche alle spese sostenute entro il 31 dicembre 2011. La detrazione spettante ai sensi del presente comma è ripartita in dieci quote annuali di pari importo. Si applicano, per quanto compatibili, le disposizioni di cui all'articolo 1, comma 24, della legge 24 dicembre 2007, n. 244, e all'articolo 29, comma 6 del decreto-legge 29 novembre 2008, n. 185, convertito, con modificazioni, della legge 28 gennaio 2009, n.2."	</a:t>
            </a:r>
          </a:p>
        </p:txBody>
      </p:sp>
      <p:pic>
        <p:nvPicPr>
          <p:cNvPr id="7" name="Segnaposto immagine 4" descr="Quadrati.png"/>
          <p:cNvPicPr>
            <a:picLocks noChangeAspect="1"/>
          </p:cNvPicPr>
          <p:nvPr/>
        </p:nvPicPr>
        <p:blipFill>
          <a:blip r:embed="rId2" cstate="print"/>
          <a:srcRect l="391" r="391"/>
          <a:stretch>
            <a:fillRect/>
          </a:stretch>
        </p:blipFill>
        <p:spPr>
          <a:xfrm>
            <a:off x="7258050" y="304800"/>
            <a:ext cx="1524000" cy="15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 rot="16200000">
            <a:off x="6396833" y="-746919"/>
            <a:ext cx="1497013" cy="3241673"/>
          </a:xfrm>
        </p:spPr>
        <p:txBody>
          <a:bodyPr/>
          <a:lstStyle/>
          <a:p>
            <a:pPr algn="r">
              <a:defRPr/>
            </a:pPr>
            <a:r>
              <a:rPr lang="it-IT" sz="2400" dirty="0" smtClean="0">
                <a:solidFill>
                  <a:schemeClr val="bg1"/>
                </a:solidFill>
                <a:latin typeface="Sofia Pro Light" pitchFamily="34" charset="0"/>
                <a:ea typeface="ＭＳ Ｐゴシック" charset="0"/>
                <a:cs typeface="BlairMdITC TT-Medium"/>
              </a:rPr>
              <a:t>Compila il modulo</a:t>
            </a:r>
            <a:br>
              <a:rPr lang="it-IT" sz="2400" dirty="0" smtClean="0">
                <a:solidFill>
                  <a:schemeClr val="bg1"/>
                </a:solidFill>
                <a:latin typeface="Sofia Pro Light" pitchFamily="34" charset="0"/>
                <a:ea typeface="ＭＳ Ｐゴシック" charset="0"/>
                <a:cs typeface="BlairMdITC TT-Medium"/>
              </a:rPr>
            </a:br>
            <a:r>
              <a:rPr lang="it-IT" sz="2400" dirty="0" smtClean="0">
                <a:solidFill>
                  <a:schemeClr val="bg1"/>
                </a:solidFill>
                <a:latin typeface="Sofia Pro Light" pitchFamily="34" charset="0"/>
                <a:ea typeface="ＭＳ Ｐゴシック" charset="0"/>
                <a:cs typeface="BlairMdITC TT-Medium"/>
              </a:rPr>
              <a:t>per richiedere uno </a:t>
            </a:r>
            <a:br>
              <a:rPr lang="it-IT" sz="2400" dirty="0" smtClean="0">
                <a:solidFill>
                  <a:schemeClr val="bg1"/>
                </a:solidFill>
                <a:latin typeface="Sofia Pro Light" pitchFamily="34" charset="0"/>
                <a:ea typeface="ＭＳ Ｐゴシック" charset="0"/>
                <a:cs typeface="BlairMdITC TT-Medium"/>
              </a:rPr>
            </a:br>
            <a:r>
              <a:rPr lang="it-IT" sz="2400" dirty="0" smtClean="0">
                <a:solidFill>
                  <a:schemeClr val="bg1"/>
                </a:solidFill>
                <a:latin typeface="Sofia Pro Light" pitchFamily="34" charset="0"/>
                <a:ea typeface="ＭＳ Ｐゴシック" charset="0"/>
                <a:cs typeface="BlairMdITC TT-Medium"/>
              </a:rPr>
              <a:t>dei nostri servizi</a:t>
            </a:r>
            <a:endParaRPr lang="it-IT" sz="2400" dirty="0">
              <a:solidFill>
                <a:schemeClr val="bg1"/>
              </a:solidFill>
              <a:latin typeface="Sofia Pro Light" pitchFamily="34" charset="0"/>
              <a:ea typeface="ＭＳ Ｐゴシック" charset="0"/>
              <a:cs typeface="BlairMdITC TT-Medium"/>
            </a:endParaRP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745331" y="65882"/>
            <a:ext cx="6143625" cy="67516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Richiesta Servizi: 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     Progettazione impianto fotovoltaico ;       Consulenza energetica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     Pratiche edilizie e catastali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* Nome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* Cognome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* Email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* Cellulare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* Telefono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Lascia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un messaggio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900" dirty="0" smtClean="0">
                <a:latin typeface="Century Gothic"/>
                <a:ea typeface="ＭＳ Ｐゴシック" charset="0"/>
                <a:cs typeface="Century Gothic"/>
              </a:rPr>
              <a:t>* Campi obbligatori</a:t>
            </a:r>
          </a:p>
          <a:p>
            <a:pPr>
              <a:buFontTx/>
              <a:buChar char="•"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4" name="Rettangolo arrotondato 3"/>
          <p:cNvSpPr>
            <a:spLocks noChangeArrowheads="1"/>
          </p:cNvSpPr>
          <p:nvPr/>
        </p:nvSpPr>
        <p:spPr bwMode="auto">
          <a:xfrm>
            <a:off x="1492250" y="1611313"/>
            <a:ext cx="3524250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5" name="Rettangolo arrotondato 4"/>
          <p:cNvSpPr>
            <a:spLocks noChangeArrowheads="1"/>
          </p:cNvSpPr>
          <p:nvPr/>
        </p:nvSpPr>
        <p:spPr bwMode="auto">
          <a:xfrm>
            <a:off x="1492250" y="1951038"/>
            <a:ext cx="3524250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1492250" y="2293938"/>
            <a:ext cx="3524250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7" name="Rettangolo arrotondato 6"/>
          <p:cNvSpPr>
            <a:spLocks noChangeArrowheads="1"/>
          </p:cNvSpPr>
          <p:nvPr/>
        </p:nvSpPr>
        <p:spPr bwMode="auto">
          <a:xfrm>
            <a:off x="1492250" y="2635250"/>
            <a:ext cx="3524250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1492250" y="2973388"/>
            <a:ext cx="3524250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9" name="Rettangolo arrotondato 8"/>
          <p:cNvSpPr>
            <a:spLocks noChangeArrowheads="1"/>
          </p:cNvSpPr>
          <p:nvPr/>
        </p:nvSpPr>
        <p:spPr bwMode="auto">
          <a:xfrm>
            <a:off x="1492250" y="3314700"/>
            <a:ext cx="3524250" cy="2476500"/>
          </a:xfrm>
          <a:prstGeom prst="roundRect">
            <a:avLst>
              <a:gd name="adj" fmla="val 2310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0" name="Rettangolo arrotondato 9"/>
          <p:cNvSpPr>
            <a:spLocks noChangeArrowheads="1"/>
          </p:cNvSpPr>
          <p:nvPr/>
        </p:nvSpPr>
        <p:spPr bwMode="auto">
          <a:xfrm>
            <a:off x="501650" y="717550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" name="Rettangolo arrotondato 10"/>
          <p:cNvSpPr>
            <a:spLocks noChangeArrowheads="1"/>
          </p:cNvSpPr>
          <p:nvPr/>
        </p:nvSpPr>
        <p:spPr bwMode="auto">
          <a:xfrm>
            <a:off x="3308350" y="717550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501650" y="1041400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SIAMO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Presentazione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I nostri valori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dirty="0" smtClean="0"/>
              <a:t>come lavoriamo</a:t>
            </a:r>
            <a:endParaRPr lang="it-IT" dirty="0"/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200000">
            <a:off x="745331" y="65882"/>
            <a:ext cx="6143625" cy="6751638"/>
          </a:xfrm>
        </p:spPr>
        <p:txBody>
          <a:bodyPr/>
          <a:lstStyle/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Che tipo di pannello cerchi?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     Policristallino	Monocristallino	Voglio preventivi per entrambi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Di quanti </a:t>
            </a:r>
            <a:r>
              <a:rPr lang="it-IT" sz="1200" dirty="0" err="1" smtClean="0">
                <a:latin typeface="Century Gothic"/>
                <a:ea typeface="ＭＳ Ｐゴシック" charset="0"/>
                <a:cs typeface="Century Gothic"/>
              </a:rPr>
              <a:t>kw</a:t>
            </a: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 hai bisogno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Potenza dei pannelli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Luogo di spedizione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     Nord		centro		sud		isole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Tue note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Il tuo nome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 smtClean="0">
              <a:latin typeface="Century Gothic"/>
              <a:ea typeface="ＭＳ Ｐゴシック" charset="0"/>
              <a:cs typeface="Century Gothic"/>
            </a:endParaRP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r>
              <a:rPr lang="it-IT" sz="1200" dirty="0" smtClean="0">
                <a:latin typeface="Century Gothic"/>
                <a:ea typeface="ＭＳ Ｐゴシック" charset="0"/>
                <a:cs typeface="Century Gothic"/>
              </a:rPr>
              <a:t>email</a:t>
            </a:r>
          </a:p>
          <a:p>
            <a:pPr marL="0" indent="0">
              <a:lnSpc>
                <a:spcPct val="50000"/>
              </a:lnSpc>
              <a:buFont typeface="Wingdings 2" charset="0"/>
              <a:buNone/>
              <a:defRPr/>
            </a:pPr>
            <a:endParaRPr lang="it-IT" sz="12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10" name="Rettangolo arrotondato 9"/>
          <p:cNvSpPr>
            <a:spLocks noChangeArrowheads="1"/>
          </p:cNvSpPr>
          <p:nvPr/>
        </p:nvSpPr>
        <p:spPr bwMode="auto">
          <a:xfrm>
            <a:off x="501650" y="749300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" name="Rettangolo arrotondato 12"/>
          <p:cNvSpPr>
            <a:spLocks noChangeArrowheads="1"/>
          </p:cNvSpPr>
          <p:nvPr/>
        </p:nvSpPr>
        <p:spPr bwMode="auto">
          <a:xfrm>
            <a:off x="2100263" y="773113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" name="Rettangolo arrotondato 13"/>
          <p:cNvSpPr>
            <a:spLocks noChangeArrowheads="1"/>
          </p:cNvSpPr>
          <p:nvPr/>
        </p:nvSpPr>
        <p:spPr bwMode="auto">
          <a:xfrm>
            <a:off x="3962400" y="752475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508250" y="1357313"/>
            <a:ext cx="3821113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6" name="Rettangolo arrotondato 15"/>
          <p:cNvSpPr>
            <a:spLocks noChangeArrowheads="1"/>
          </p:cNvSpPr>
          <p:nvPr/>
        </p:nvSpPr>
        <p:spPr bwMode="auto">
          <a:xfrm>
            <a:off x="2508250" y="2046288"/>
            <a:ext cx="3821113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7" name="Rettangolo arrotondato 16"/>
          <p:cNvSpPr>
            <a:spLocks noChangeArrowheads="1"/>
          </p:cNvSpPr>
          <p:nvPr/>
        </p:nvSpPr>
        <p:spPr bwMode="auto">
          <a:xfrm>
            <a:off x="2125663" y="3173413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8" name="Rettangolo arrotondato 17"/>
          <p:cNvSpPr>
            <a:spLocks noChangeArrowheads="1"/>
          </p:cNvSpPr>
          <p:nvPr/>
        </p:nvSpPr>
        <p:spPr bwMode="auto">
          <a:xfrm>
            <a:off x="3962400" y="3173413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9" name="Rettangolo arrotondato 18"/>
          <p:cNvSpPr>
            <a:spLocks noChangeArrowheads="1"/>
          </p:cNvSpPr>
          <p:nvPr/>
        </p:nvSpPr>
        <p:spPr bwMode="auto">
          <a:xfrm>
            <a:off x="5795963" y="3173413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0" name="Rettangolo arrotondato 19"/>
          <p:cNvSpPr>
            <a:spLocks noChangeArrowheads="1"/>
          </p:cNvSpPr>
          <p:nvPr/>
        </p:nvSpPr>
        <p:spPr bwMode="auto">
          <a:xfrm>
            <a:off x="501650" y="3167063"/>
            <a:ext cx="127000" cy="13335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1" name="Rettangolo arrotondato 20"/>
          <p:cNvSpPr>
            <a:spLocks noChangeArrowheads="1"/>
          </p:cNvSpPr>
          <p:nvPr/>
        </p:nvSpPr>
        <p:spPr bwMode="auto">
          <a:xfrm>
            <a:off x="1179513" y="3797300"/>
            <a:ext cx="5149850" cy="9652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443038" y="5160963"/>
            <a:ext cx="3821112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3" name="Rettangolo arrotondato 22"/>
          <p:cNvSpPr>
            <a:spLocks noChangeArrowheads="1"/>
          </p:cNvSpPr>
          <p:nvPr/>
        </p:nvSpPr>
        <p:spPr bwMode="auto">
          <a:xfrm>
            <a:off x="1443038" y="5837238"/>
            <a:ext cx="3821112" cy="254000"/>
          </a:xfrm>
          <a:prstGeom prst="roundRect">
            <a:avLst>
              <a:gd name="adj" fmla="val 16667"/>
            </a:avLst>
          </a:prstGeom>
          <a:solidFill>
            <a:srgbClr val="B3E3CE"/>
          </a:solidFill>
          <a:ln w="12700">
            <a:solidFill>
              <a:srgbClr val="B3E3CE"/>
            </a:solidFill>
            <a:round/>
            <a:headEnd/>
            <a:tailEnd/>
          </a:ln>
          <a:effectLst>
            <a:outerShdw sx="105000" sy="105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4" name="Titolo verticale 1"/>
          <p:cNvSpPr txBox="1">
            <a:spLocks/>
          </p:cNvSpPr>
          <p:nvPr/>
        </p:nvSpPr>
        <p:spPr>
          <a:xfrm rot="16200000">
            <a:off x="6799263" y="-344490"/>
            <a:ext cx="1497013" cy="2436813"/>
          </a:xfrm>
          <a:prstGeom prst="rect">
            <a:avLst/>
          </a:prstGeom>
        </p:spPr>
        <p:txBody>
          <a:bodyPr vert="eaVert" lIns="91440" tIns="45720" rIns="91440" bIns="45720" rtlCol="0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Sofia Pro Light" pitchFamily="34" charset="0"/>
                <a:ea typeface="ＭＳ Ｐゴシック" charset="0"/>
                <a:cs typeface="BlairMdITC TT-Medium"/>
              </a:rPr>
              <a:t>Chiedi un preventivo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Sofia Pro Light" pitchFamily="34" charset="0"/>
              <a:ea typeface="ＭＳ Ｐゴシック" charset="0"/>
              <a:cs typeface="BlairMdITC T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309" b="24309"/>
          <a:stretch>
            <a:fillRect/>
          </a:stretch>
        </p:blipFill>
        <p:spPr>
          <a:xfrm>
            <a:off x="0" y="1133474"/>
            <a:ext cx="9144000" cy="3533775"/>
          </a:xfrm>
          <a:ln>
            <a:noFill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algn="l"/>
            <a:r>
              <a:rPr lang="it-I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Energie Pulite s.r.l.</a:t>
            </a:r>
            <a:endParaRPr lang="it-IT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MS PGothic" pitchFamily="34" charset="-128"/>
            </a:endParaRPr>
          </a:p>
          <a:p>
            <a:pPr algn="l"/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Via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Cadriano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 47</a:t>
            </a:r>
          </a:p>
          <a:p>
            <a:pPr algn="l"/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40057 </a:t>
            </a:r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Cadriano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 di Granarolo dell</a:t>
            </a:r>
            <a:r>
              <a:rPr lang="it-IT" alt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Emilia (Bo)</a:t>
            </a:r>
          </a:p>
          <a:p>
            <a:pPr algn="l"/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Tel. 051 76.53.96</a:t>
            </a:r>
          </a:p>
          <a:p>
            <a:pPr algn="l"/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Fax 051 604.82.03</a:t>
            </a:r>
          </a:p>
          <a:p>
            <a:pPr algn="l"/>
            <a:r>
              <a:rPr lang="it-IT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Email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: </a:t>
            </a:r>
            <a:r>
              <a:rPr lang="it-I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info@energiepulite.com</a:t>
            </a:r>
            <a:endParaRPr lang="it-IT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07963"/>
            <a:ext cx="3249613" cy="436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ＭＳ Ｐゴシック" charset="0"/>
                <a:cs typeface="BlairMdITC TT-Medium"/>
              </a:rPr>
              <a:t>contatti</a:t>
            </a:r>
            <a:endParaRPr lang="it-IT" dirty="0">
              <a:solidFill>
                <a:schemeClr val="tx1"/>
              </a:solidFill>
              <a:latin typeface="+mn-lt"/>
              <a:ea typeface="ＭＳ Ｐゴシック" charset="0"/>
              <a:cs typeface="BlairMdITC TT-Mediu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cos’è il fotovoltaico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33600" y="5029200"/>
            <a:ext cx="6386946" cy="1323975"/>
          </a:xfr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it-IT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Un impianto fotovoltaico trasforma direttamente l</a:t>
            </a:r>
            <a:r>
              <a:rPr lang="ja-JP" altLang="it-IT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’</a:t>
            </a:r>
            <a:r>
              <a:rPr lang="it-IT" altLang="ja-JP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energia solare in energia elettrica. Esso è composto essenzialmente da: - moduli o pannelli fotovoltaici; - inverter, che trasforma la corrente continua generata dai moduli in corrente alternata; - quadri elettrici e cavi di collegamento. I moduli sono costituiti da celle in materiale semiconduttore, il più utilizzato dei quali è il silicio cristallino. Essi rappresentano la parte attiva del sistema perché convertono la radiazione solare in energia elettrica. Gli impianti fotovoltaici possono essere connessi alla rete elettrica di distribuzione (</a:t>
            </a:r>
            <a:r>
              <a:rPr lang="it-IT" altLang="ja-JP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grid-connected</a:t>
            </a:r>
            <a:r>
              <a:rPr lang="it-IT" altLang="ja-JP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 o direttamente a utenze isolate (stand-alone), tipicamente per assicurare la disponibilità di energia elettrica in zone isolate.</a:t>
            </a:r>
            <a:endParaRPr lang="it-IT" sz="11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Finanziamenti-fotovoltaic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5478" b="5478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it-IT" sz="1300" b="1" dirty="0" smtClean="0">
                <a:effectLst/>
                <a:latin typeface="Century Gothic" pitchFamily="34" charset="0"/>
                <a:ea typeface="MS PGothic" pitchFamily="34" charset="-128"/>
              </a:rPr>
              <a:t>Energie pulite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, 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nasce dalle varie esperienze di un gruppo di imprenditori provenienti da diversi settori della produzione e dei servizi e si caratterizza dalla volontà di interpretare ed attuare con sensibilità etica la cultura della </a:t>
            </a:r>
            <a:r>
              <a:rPr lang="it-IT" alt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“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 green economy</a:t>
            </a:r>
            <a:r>
              <a:rPr lang="it-IT" alt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”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.</a:t>
            </a:r>
          </a:p>
          <a:p>
            <a:endParaRPr lang="it-IT" sz="1300" dirty="0" smtClean="0">
              <a:effectLst/>
              <a:latin typeface="Century Gothic" pitchFamily="34" charset="0"/>
              <a:ea typeface="MS PGothic" pitchFamily="34" charset="-128"/>
            </a:endParaRPr>
          </a:p>
          <a:p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Energie pulite 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è 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a capo di un gruppo di aziende capaci di progettare e realizzare impianti di produzione di energia da fonti alternative e può vantare una decennale esperienza  nell'ambito della bonifica da amianto.</a:t>
            </a:r>
          </a:p>
          <a:p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 </a:t>
            </a:r>
          </a:p>
          <a:p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La struttura tecnico-organizzativa di </a:t>
            </a:r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Energie pulite 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permette </a:t>
            </a:r>
            <a:r>
              <a:rPr lang="it-IT" sz="1300" dirty="0" smtClean="0">
                <a:effectLst/>
                <a:latin typeface="Century Gothic" pitchFamily="34" charset="0"/>
                <a:ea typeface="MS PGothic" pitchFamily="34" charset="-128"/>
              </a:rPr>
              <a:t>di offrire al cliente servizi chiavi in mano che consentono al committente di relazionarsi con un unico soggetto che gli garantisce la corretta e   migliore esecuzione del progetto e che è, inoltre, in grado di fornire un efficace servizio di assistenza nel periodo successivo alla sua realizzazione, attraverso contratti di manutenzione creati su misura per lo specifico intervento.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Photovoltaikanlag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22" b="222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600" dirty="0" smtClean="0">
                <a:latin typeface="Century Gothic" pitchFamily="34" charset="0"/>
              </a:rPr>
              <a:t>Il nostro obiettivo è fornire ai committenti servizi di qualità, in modo responsabile e indipendente, attento all</a:t>
            </a:r>
            <a:r>
              <a:rPr lang="it-IT" altLang="it-IT" sz="1600" dirty="0" smtClean="0">
                <a:latin typeface="Century Gothic" pitchFamily="34" charset="0"/>
              </a:rPr>
              <a:t>’</a:t>
            </a:r>
            <a:r>
              <a:rPr lang="it-IT" sz="1600" dirty="0" smtClean="0">
                <a:latin typeface="Century Gothic" pitchFamily="34" charset="0"/>
              </a:rPr>
              <a:t>ambiente e alle esigenze specifiche di ogni cliente. </a:t>
            </a:r>
          </a:p>
          <a:p>
            <a:r>
              <a:rPr lang="it-IT" sz="1600" dirty="0" smtClean="0">
                <a:latin typeface="Century Gothic" pitchFamily="34" charset="0"/>
              </a:rPr>
              <a:t>Vogliamo essere una risorsa anche per le altre professionalità, in un</a:t>
            </a:r>
            <a:r>
              <a:rPr lang="it-IT" altLang="it-IT" sz="1600" dirty="0" smtClean="0">
                <a:latin typeface="Century Gothic" pitchFamily="34" charset="0"/>
              </a:rPr>
              <a:t>’</a:t>
            </a:r>
            <a:r>
              <a:rPr lang="it-IT" sz="1600" dirty="0" smtClean="0">
                <a:latin typeface="Century Gothic" pitchFamily="34" charset="0"/>
              </a:rPr>
              <a:t>ottica di cooperazione</a:t>
            </a:r>
            <a:r>
              <a:rPr lang="it-IT" sz="1600" dirty="0" smtClean="0">
                <a:latin typeface="Century Gothic" pitchFamily="34" charset="0"/>
              </a:rPr>
              <a:t>.</a:t>
            </a:r>
            <a:endParaRPr lang="it-IT" sz="16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Century Gothic" pitchFamily="34" charset="0"/>
              </a:rPr>
              <a:t>Il cliente al primo posto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Century Gothic" pitchFamily="34" charset="0"/>
              </a:rPr>
              <a:t>Qualità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Century Gothic" pitchFamily="34" charset="0"/>
              </a:rPr>
              <a:t>professionalità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Century Gothic" pitchFamily="34" charset="0"/>
              </a:rPr>
              <a:t>Cooperazione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Century Gothic" pitchFamily="34" charset="0"/>
              </a:rPr>
              <a:t>Attenzione ecologica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5257800" y="2000628"/>
            <a:ext cx="3621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79F2FF"/>
                </a:solidFill>
                <a:latin typeface="BlairMdITC TT-Medium" charset="0"/>
              </a:rPr>
              <a:t>i nostri valori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SolarWorld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449" r="3449"/>
          <a:stretch>
            <a:fillRect/>
          </a:stretch>
        </p:blipFill>
        <p:spPr/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sz="1200" b="1" dirty="0" smtClean="0">
              <a:latin typeface="Century Gothic" pitchFamily="34" charset="0"/>
            </a:endParaRPr>
          </a:p>
          <a:p>
            <a:r>
              <a:rPr lang="it-IT" sz="2400" dirty="0" smtClean="0">
                <a:solidFill>
                  <a:srgbClr val="79F2FF"/>
                </a:solidFill>
                <a:latin typeface="BlairMdITC TT-Medium" charset="0"/>
              </a:rPr>
              <a:t>Come lavoriamo</a:t>
            </a:r>
          </a:p>
          <a:p>
            <a:r>
              <a:rPr lang="it-IT" sz="1200" b="1" dirty="0" smtClean="0">
                <a:latin typeface="Century Gothic" pitchFamily="34" charset="0"/>
              </a:rPr>
              <a:t>L'energetica </a:t>
            </a:r>
            <a:r>
              <a:rPr lang="it-IT" sz="1200" b="1" dirty="0" smtClean="0">
                <a:latin typeface="Century Gothic" pitchFamily="34" charset="0"/>
              </a:rPr>
              <a:t>è un campo ampio e complesso, che investe numerosi settori dell</a:t>
            </a:r>
            <a:r>
              <a:rPr lang="it-IT" altLang="it-IT" sz="1200" b="1" dirty="0" smtClean="0">
                <a:latin typeface="Century Gothic" pitchFamily="34" charset="0"/>
              </a:rPr>
              <a:t>’</a:t>
            </a:r>
            <a:r>
              <a:rPr lang="it-IT" sz="1200" b="1" dirty="0" smtClean="0">
                <a:latin typeface="Century Gothic" pitchFamily="34" charset="0"/>
              </a:rPr>
              <a:t>edilizia e dell</a:t>
            </a:r>
            <a:r>
              <a:rPr lang="it-IT" altLang="it-IT" sz="1200" b="1" dirty="0" smtClean="0">
                <a:latin typeface="Century Gothic" pitchFamily="34" charset="0"/>
              </a:rPr>
              <a:t>’</a:t>
            </a:r>
            <a:r>
              <a:rPr lang="it-IT" sz="1200" b="1" dirty="0" smtClean="0">
                <a:latin typeface="Century Gothic" pitchFamily="34" charset="0"/>
              </a:rPr>
              <a:t>impiantistica: non è possibile approcciarsi ad essa adottando un solo punto di vista!</a:t>
            </a:r>
            <a:endParaRPr lang="it-IT" sz="1200" dirty="0" smtClean="0">
              <a:latin typeface="Century Gothic" pitchFamily="34" charset="0"/>
            </a:endParaRPr>
          </a:p>
          <a:p>
            <a:r>
              <a:rPr lang="it-IT" sz="1200" dirty="0" smtClean="0">
                <a:latin typeface="Century Gothic" pitchFamily="34" charset="0"/>
              </a:rPr>
              <a:t> Per sviluppare soluzioni efficienti è necessario che tecnici di diversa estrazione lavorino insieme in maniera </a:t>
            </a:r>
            <a:r>
              <a:rPr lang="it-IT" sz="1200" b="1" dirty="0" smtClean="0">
                <a:latin typeface="Century Gothic" pitchFamily="34" charset="0"/>
              </a:rPr>
              <a:t>interdisciplinare e collaborativa</a:t>
            </a:r>
            <a:r>
              <a:rPr lang="it-IT" sz="1200" dirty="0" smtClean="0">
                <a:latin typeface="Century Gothic" pitchFamily="34" charset="0"/>
              </a:rPr>
              <a:t>. All'interno di </a:t>
            </a:r>
            <a:r>
              <a:rPr lang="it-IT" sz="1200" dirty="0" err="1" smtClean="0">
                <a:latin typeface="Century Gothic" pitchFamily="34" charset="0"/>
              </a:rPr>
              <a:t>Enargo</a:t>
            </a:r>
            <a:r>
              <a:rPr lang="it-IT" sz="1200" dirty="0" smtClean="0">
                <a:latin typeface="Century Gothic" pitchFamily="34" charset="0"/>
              </a:rPr>
              <a:t> condividono la propria esperienza </a:t>
            </a:r>
            <a:r>
              <a:rPr lang="it-IT" sz="1200" dirty="0" err="1" smtClean="0">
                <a:latin typeface="Century Gothic" pitchFamily="34" charset="0"/>
              </a:rPr>
              <a:t>termotecnici</a:t>
            </a:r>
            <a:r>
              <a:rPr lang="it-IT" sz="1200" dirty="0" smtClean="0">
                <a:latin typeface="Century Gothic" pitchFamily="34" charset="0"/>
              </a:rPr>
              <a:t>, edili, elettrici, per raggiungere un unico obiettivo: l'efficienza energetica delle vostre abitazioni.</a:t>
            </a:r>
          </a:p>
          <a:p>
            <a:r>
              <a:rPr lang="it-IT" sz="1200" dirty="0" smtClean="0">
                <a:latin typeface="Century Gothic" pitchFamily="34" charset="0"/>
              </a:rPr>
              <a:t>Ogni idea viene valutata, discussa e confrontata con le altre </a:t>
            </a:r>
            <a:r>
              <a:rPr lang="it-IT" sz="1200" b="1" dirty="0" smtClean="0">
                <a:latin typeface="Century Gothic" pitchFamily="34" charset="0"/>
              </a:rPr>
              <a:t>da tutto il gruppo</a:t>
            </a:r>
            <a:r>
              <a:rPr lang="it-IT" sz="1200" dirty="0" smtClean="0">
                <a:latin typeface="Century Gothic" pitchFamily="34" charset="0"/>
              </a:rPr>
              <a:t>. Le migliori vengono poi scelte e messe a sistema nel progetto definitivo.</a:t>
            </a:r>
          </a:p>
          <a:p>
            <a:r>
              <a:rPr lang="it-IT" sz="1200" dirty="0" smtClean="0">
                <a:latin typeface="Century Gothic" pitchFamily="34" charset="0"/>
              </a:rPr>
              <a:t>Questo processo richiede un costante lavoro di gruppo e di relazione, </a:t>
            </a:r>
            <a:r>
              <a:rPr lang="it-IT" sz="1200" dirty="0" err="1" smtClean="0">
                <a:latin typeface="Century Gothic" pitchFamily="34" charset="0"/>
              </a:rPr>
              <a:t>poichè</a:t>
            </a:r>
            <a:r>
              <a:rPr lang="it-IT" sz="1200" dirty="0" smtClean="0">
                <a:latin typeface="Century Gothic" pitchFamily="34" charset="0"/>
              </a:rPr>
              <a:t> </a:t>
            </a:r>
            <a:r>
              <a:rPr lang="it-IT" sz="1200" b="1" dirty="0" smtClean="0">
                <a:latin typeface="Century Gothic" pitchFamily="34" charset="0"/>
              </a:rPr>
              <a:t>occorre trasformare un insieme di pietre </a:t>
            </a:r>
            <a:r>
              <a:rPr lang="it-IT" sz="1200" dirty="0" smtClean="0">
                <a:latin typeface="Century Gothic" pitchFamily="34" charset="0"/>
              </a:rPr>
              <a:t>(i caparbi tecnici) </a:t>
            </a:r>
            <a:r>
              <a:rPr lang="it-IT" sz="1200" b="1" dirty="0" smtClean="0">
                <a:latin typeface="Century Gothic" pitchFamily="34" charset="0"/>
              </a:rPr>
              <a:t>in mosaico </a:t>
            </a:r>
            <a:r>
              <a:rPr lang="it-IT" sz="1200" dirty="0" smtClean="0">
                <a:latin typeface="Century Gothic" pitchFamily="34" charset="0"/>
              </a:rPr>
              <a:t>(la visione complessiva che sistema, armonizza e valorizza ogni singolo).	</a:t>
            </a:r>
            <a:endParaRPr lang="it-IT" sz="12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FACCIAMO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33600" y="5029200"/>
            <a:ext cx="6386946" cy="1323975"/>
          </a:xfrm>
        </p:spPr>
        <p:txBody>
          <a:bodyPr anchor="b"/>
          <a:lstStyle/>
          <a:p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Ci occupiamo di studio, ideazione e realizzazione di impianti fotovoltaico. Il nostro obiettivo è di fornire, chiavi in mano, la realizzazione completa di un progetto.</a:t>
            </a:r>
          </a:p>
          <a:p>
            <a:endParaRPr lang="it-IT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MS PGothic" pitchFamily="34" charset="-128"/>
            </a:endParaRPr>
          </a:p>
          <a:p>
            <a:r>
              <a:rPr lang="it-IT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Eseguiamo la progettazione di impianti ad energia rinnovabile (fotovoltaico, geotermico) e la contabilizzazione calore/ripartizione consumi, sempre in un'ottica composita, tenendo conto dei vari aspetti tecnici e progettuali che ogni intervento richiede, seguendo i principi della progettazione integrata. </a:t>
            </a:r>
            <a:endParaRPr lang="it-IT" sz="1100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MS PGothic" pitchFamily="34" charset="-128"/>
            </a:endParaRPr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FACCIAMO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Century Gothic"/>
                <a:ea typeface="ＭＳ Ｐゴシック" charset="0"/>
                <a:cs typeface="Century Gothic"/>
              </a:rPr>
              <a:t>Progettazione impianti fotovoltaici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Century Gothic"/>
                <a:ea typeface="ＭＳ Ｐゴシック" charset="0"/>
                <a:cs typeface="Century Gothic"/>
              </a:rPr>
              <a:t>Pratiche  edilizie e catastali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it-IT" sz="1600" dirty="0" smtClean="0">
                <a:latin typeface="Century Gothic"/>
                <a:ea typeface="ＭＳ Ｐゴシック" charset="0"/>
                <a:cs typeface="Century Gothic"/>
              </a:rPr>
              <a:t>Consulenza energetica</a:t>
            </a:r>
            <a:endParaRPr lang="it-IT" sz="1600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5" name="Segnaposto immagine 4" descr="Quadrati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91" r="391"/>
          <a:stretch>
            <a:fillRect/>
          </a:stretch>
        </p:blipFill>
        <p:spPr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sopralluogo-esperto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7702" r="7702"/>
          <a:stretch>
            <a:fillRect/>
          </a:stretch>
        </p:blipFill>
        <p:spPr>
          <a:xfrm>
            <a:off x="476250" y="647700"/>
            <a:ext cx="1782763" cy="2809875"/>
          </a:xfrm>
        </p:spPr>
      </p:pic>
      <p:pic>
        <p:nvPicPr>
          <p:cNvPr id="11" name="Segnaposto immagine 10" descr="INTERNA-Pannello-ibridofronte_retro1.jpg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print"/>
          <a:srcRect l="7702" r="7702"/>
          <a:stretch>
            <a:fillRect/>
          </a:stretch>
        </p:blipFill>
        <p:spPr>
          <a:xfrm>
            <a:off x="4870450" y="647700"/>
            <a:ext cx="1782763" cy="2809875"/>
          </a:xfrm>
        </p:spPr>
      </p:pic>
      <p:pic>
        <p:nvPicPr>
          <p:cNvPr id="10" name="Segnaposto immagine 9" descr="fotovoltaico-scheda.jp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/>
          <a:srcRect t="6177" b="6177"/>
          <a:stretch>
            <a:fillRect/>
          </a:stretch>
        </p:blipFill>
        <p:spPr>
          <a:xfrm>
            <a:off x="2673350" y="647700"/>
            <a:ext cx="1782763" cy="2809875"/>
          </a:xfrm>
        </p:spPr>
      </p:pic>
      <p:pic>
        <p:nvPicPr>
          <p:cNvPr id="12" name="Segnaposto immagine 11" descr="simulazionepannellisolari.jpg"/>
          <p:cNvPicPr>
            <a:picLocks noGrp="1" noChangeAspect="1"/>
          </p:cNvPicPr>
          <p:nvPr>
            <p:ph type="pic" sz="quarter" idx="32"/>
          </p:nvPr>
        </p:nvPicPr>
        <p:blipFill>
          <a:blip r:embed="rId5" cstate="print"/>
          <a:srcRect l="10319" r="10319"/>
          <a:stretch>
            <a:fillRect/>
          </a:stretch>
        </p:blipFill>
        <p:spPr>
          <a:xfrm>
            <a:off x="7064375" y="647700"/>
            <a:ext cx="1782763" cy="2809875"/>
          </a:xfrm>
        </p:spPr>
      </p:pic>
      <p:sp>
        <p:nvSpPr>
          <p:cNvPr id="3" name="Sottotitolo 2"/>
          <p:cNvSpPr>
            <a:spLocks noGrp="1"/>
          </p:cNvSpPr>
          <p:nvPr>
            <p:ph type="body" sz="quarter" idx="29"/>
          </p:nvPr>
        </p:nvSpPr>
        <p:spPr>
          <a:xfrm>
            <a:off x="323850" y="3600450"/>
            <a:ext cx="8591550" cy="2800350"/>
          </a:xfrm>
        </p:spPr>
        <p:txBody>
          <a:bodyPr wrap="square" numCol="1" anchor="b" compatLnSpc="1">
            <a:prstTxWarp prst="textNoShape">
              <a:avLst/>
            </a:prstTxWarp>
            <a:normAutofit fontScale="85000" lnSpcReduction="20000"/>
          </a:bodyPr>
          <a:lstStyle/>
          <a:p>
            <a:pPr algn="just"/>
            <a:r>
              <a:rPr lang="it-IT" sz="3800" dirty="0" smtClean="0">
                <a:solidFill>
                  <a:srgbClr val="79F2FF"/>
                </a:solidFill>
                <a:latin typeface="BlairMdITC TT-Medium" charset="0"/>
              </a:rPr>
              <a:t>consulenza </a:t>
            </a:r>
            <a:r>
              <a:rPr lang="it-IT" sz="3800" dirty="0" smtClean="0">
                <a:solidFill>
                  <a:srgbClr val="79F2FF"/>
                </a:solidFill>
                <a:latin typeface="BlairMdITC TT-Medium" charset="0"/>
              </a:rPr>
              <a:t>energetica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La 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consulenza energetica rappresenta un aiuto concreto per </a:t>
            </a:r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valutare le scelte migliori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in materia di risparmio energetico. 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Già molti paesi europei adottano con successo la figura del consulente energetico, e negli ultimi anni il fenomeno si sta diffondendo anche in Italia.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Il consulente energetico </a:t>
            </a:r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non è un venditore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: per questo l'obiettivo primario del suo lavoro è quello di offrire al committente la migliore soluzione qualità-prezzo, 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individuando una corretta razionalizzazione dell'uso delle fonti 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energetiche che eviti sprechi e consenta una riduzione dei costi.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I nostri servizi di consulenza energetica comprendono:</a:t>
            </a:r>
          </a:p>
          <a:p>
            <a:pPr algn="just"/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diagnosi ambientale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per individuare i possibili interventi di miglioramento </a:t>
            </a:r>
          </a:p>
          <a:p>
            <a:pPr algn="just"/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dell'efficienza energetica del complesso edificio-impianto;</a:t>
            </a:r>
          </a:p>
          <a:p>
            <a:pPr algn="just"/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analisi dei consumi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storici di energia;</a:t>
            </a:r>
          </a:p>
          <a:p>
            <a:pPr algn="just"/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studio di fattibilità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con analisi tecnico-economiche mirate;</a:t>
            </a:r>
          </a:p>
          <a:p>
            <a:pPr algn="just"/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stima dei consumi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attesi;</a:t>
            </a:r>
          </a:p>
          <a:p>
            <a:pPr algn="just"/>
            <a:r>
              <a:rPr lang="it-IT" sz="1300" b="1" dirty="0" smtClean="0">
                <a:latin typeface="Century Gothic" pitchFamily="34" charset="0"/>
                <a:ea typeface="MS PGothic" pitchFamily="34" charset="-128"/>
              </a:rPr>
              <a:t>controllo e monitoraggio</a:t>
            </a:r>
            <a:r>
              <a:rPr lang="it-IT" sz="1300" dirty="0" smtClean="0">
                <a:latin typeface="Century Gothic" pitchFamily="34" charset="0"/>
                <a:ea typeface="MS PGothic" pitchFamily="34" charset="-128"/>
              </a:rPr>
              <a:t> dei consumi a seguito degli interventi effettuati.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progettazione-fotovoltaico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/>
          <a:srcRect t="9779" b="9779"/>
          <a:stretch>
            <a:fillRect/>
          </a:stretch>
        </p:blipFill>
        <p:spPr>
          <a:xfrm>
            <a:off x="457200" y="800100"/>
            <a:ext cx="8229600" cy="2743200"/>
          </a:xfrm>
        </p:spPr>
      </p:pic>
      <p:sp>
        <p:nvSpPr>
          <p:cNvPr id="3" name="Sottotitolo 2"/>
          <p:cNvSpPr>
            <a:spLocks noGrp="1"/>
          </p:cNvSpPr>
          <p:nvPr>
            <p:ph type="body" sz="quarter" idx="12"/>
          </p:nvPr>
        </p:nvSpPr>
        <p:spPr>
          <a:xfrm>
            <a:off x="457200" y="3619499"/>
            <a:ext cx="8229600" cy="2781301"/>
          </a:xfrm>
        </p:spPr>
        <p:txBody>
          <a:bodyPr wrap="square" numCol="1" anchor="b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it-IT" sz="2800" dirty="0" smtClean="0">
                <a:solidFill>
                  <a:srgbClr val="79F2FF"/>
                </a:solidFill>
                <a:latin typeface="BlairMdITC TT-Medium" charset="0"/>
              </a:rPr>
              <a:t>Progettazione </a:t>
            </a:r>
            <a:r>
              <a:rPr lang="it-IT" sz="2800" dirty="0" smtClean="0">
                <a:solidFill>
                  <a:srgbClr val="79F2FF"/>
                </a:solidFill>
                <a:latin typeface="BlairMdITC TT-Medium" charset="0"/>
              </a:rPr>
              <a:t>impianti fotovoltaici</a:t>
            </a:r>
          </a:p>
          <a:p>
            <a:pPr algn="just"/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Un 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impianto fotovoltaico è in grado di </a:t>
            </a:r>
            <a:r>
              <a:rPr lang="it-IT" sz="900" b="1" dirty="0" smtClean="0">
                <a:latin typeface="Century Gothic" pitchFamily="34" charset="0"/>
                <a:ea typeface="MS PGothic" pitchFamily="34" charset="-128"/>
              </a:rPr>
              <a:t>trasformare la luce solare direttamente in energia elettrica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 usufruibile per tutte le normali attività domestiche e industriali. I pannelli fotovoltaici possono essere installati </a:t>
            </a:r>
            <a:r>
              <a:rPr lang="it-IT" sz="900" b="1" dirty="0" smtClean="0">
                <a:latin typeface="Century Gothic" pitchFamily="34" charset="0"/>
                <a:ea typeface="MS PGothic" pitchFamily="34" charset="-128"/>
              </a:rPr>
              <a:t>su tetti, terrazze, cortili o terreni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. I vantaggi di un impianto fotovoltaico sono molteplici:</a:t>
            </a:r>
          </a:p>
          <a:p>
            <a:pPr algn="just"/>
            <a:endParaRPr lang="it-IT" sz="900" dirty="0" smtClean="0">
              <a:latin typeface="Century Gothic" pitchFamily="34" charset="0"/>
              <a:ea typeface="MS PGothic" pitchFamily="34" charset="-128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riduzione o azzeramento della bolletta elettrica;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guadagno economico attraverso la produzione e vendita dell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energia prodotta;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alta affidabilità e lunga vita  (25-30 anni);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ridotta manutenzione;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aumento dell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indipendenza energetica dai combustibili </a:t>
            </a:r>
            <a:r>
              <a:rPr lang="it-IT" sz="900" dirty="0" err="1" smtClean="0">
                <a:latin typeface="Century Gothic" pitchFamily="34" charset="0"/>
                <a:ea typeface="MS PGothic" pitchFamily="34" charset="-128"/>
              </a:rPr>
              <a:t>fossil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riduzione dei gas (CO2, </a:t>
            </a:r>
            <a:r>
              <a:rPr lang="it-IT" sz="900" dirty="0" err="1" smtClean="0">
                <a:latin typeface="Century Gothic" pitchFamily="34" charset="0"/>
                <a:ea typeface="MS PGothic" pitchFamily="34" charset="-128"/>
              </a:rPr>
              <a:t>NOx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 ) che causano 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inquinamento atmosferico;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valorizzazione dell'immagine nei confronti dei propri clienti e partner: </a:t>
            </a:r>
          </a:p>
          <a:p>
            <a:pPr algn="just">
              <a:buFont typeface="Arial" pitchFamily="34" charset="0"/>
              <a:buChar char="•"/>
            </a:pP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il  mercato premia le aziende ecologicamente attente e concretamente impegnate.</a:t>
            </a:r>
          </a:p>
          <a:p>
            <a:pPr algn="just"/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  </a:t>
            </a:r>
          </a:p>
          <a:p>
            <a:pPr algn="just"/>
            <a:r>
              <a:rPr lang="it-IT" sz="900" b="1" dirty="0" smtClean="0">
                <a:latin typeface="Century Gothic" pitchFamily="34" charset="0"/>
                <a:ea typeface="MS PGothic" pitchFamily="34" charset="-128"/>
              </a:rPr>
              <a:t>Affidare la progettazione dell'impianto ad un soggetto terzo è il modo più semplice ed efficace per garantirsi la migliore qualità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 in termini di: realizzazione delle opere; gestione degli imprevisti durante 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esecuzione dei lavori; sicurezza del rispetto dei termini contrattuali (tempi di consegna, costi, ecc); certezza di ottenere il miglior rapporto costi-benefici.</a:t>
            </a:r>
          </a:p>
          <a:p>
            <a:pPr algn="just"/>
            <a:endParaRPr lang="it-IT" sz="900" dirty="0" smtClean="0">
              <a:latin typeface="Century Gothic" pitchFamily="34" charset="0"/>
              <a:ea typeface="MS PGothic" pitchFamily="34" charset="-128"/>
            </a:endParaRPr>
          </a:p>
          <a:p>
            <a:pPr algn="just"/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Differenziando il soggetto che progetta l'impianto fotovoltaico da quello che lo realizza, il committente ottiene un vantaggio esclusivo: acquisisce al suo fianco un alleato affidabile, </a:t>
            </a:r>
            <a:r>
              <a:rPr lang="it-IT" sz="900" b="1" dirty="0" smtClean="0">
                <a:latin typeface="Century Gothic" pitchFamily="34" charset="0"/>
                <a:ea typeface="MS PGothic" pitchFamily="34" charset="-128"/>
              </a:rPr>
              <a:t>indipendente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 dalle logiche di mercato. 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indipendenza della società di progettazione deriva dall</a:t>
            </a:r>
            <a:r>
              <a:rPr lang="it-IT" altLang="it-IT" sz="900" dirty="0" smtClean="0">
                <a:latin typeface="Century Gothic" pitchFamily="34" charset="0"/>
                <a:ea typeface="MS PGothic" pitchFamily="34" charset="-128"/>
              </a:rPr>
              <a:t>’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aver scelto di non guadagnare dal commercio di prodotti ma dalla progettazione e consulenza di qualità. È in forza di questa scelta di campo che possiamo offrire le migliori soluzioni personalizzate ai nostri clienti, che potranno allora scegliere di </a:t>
            </a:r>
            <a:r>
              <a:rPr lang="it-IT" sz="900" b="1" dirty="0" smtClean="0">
                <a:latin typeface="Century Gothic" pitchFamily="34" charset="0"/>
                <a:ea typeface="MS PGothic" pitchFamily="34" charset="-128"/>
              </a:rPr>
              <a:t>installare il proprio impianto fotovoltaico in tutta sicurezza</a:t>
            </a:r>
            <a:r>
              <a:rPr lang="it-IT" sz="900" dirty="0" smtClean="0">
                <a:latin typeface="Century Gothic" pitchFamily="34" charset="0"/>
                <a:ea typeface="MS PGothic" pitchFamily="34" charset="-128"/>
              </a:rPr>
              <a:t> proteggendosi da inganni e raggiri.</a:t>
            </a:r>
            <a:r>
              <a:rPr lang="it-IT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itchFamily="34" charset="-128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lbumFotografico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bumFotografico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ersonalizzato 5">
      <a:majorFont>
        <a:latin typeface="Sofia Pro Light"/>
        <a:ea typeface=""/>
        <a:cs typeface=""/>
      </a:majorFont>
      <a:minorFont>
        <a:latin typeface="Sofia Pro Light"/>
        <a:ea typeface=""/>
        <a:cs typeface="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1183</Words>
  <Application>Microsoft Office PowerPoint</Application>
  <PresentationFormat>Presentazione su schermo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AlbumFotografico</vt:lpstr>
      <vt:lpstr>1_AlbumFotografico</vt:lpstr>
      <vt:lpstr>Habitat</vt:lpstr>
      <vt:lpstr>1_Habitat</vt:lpstr>
      <vt:lpstr>Diapositiva 1</vt:lpstr>
      <vt:lpstr>CHI SIAMO</vt:lpstr>
      <vt:lpstr>Diapositiva 3</vt:lpstr>
      <vt:lpstr>Diapositiva 4</vt:lpstr>
      <vt:lpstr>Diapositiva 5</vt:lpstr>
      <vt:lpstr>COSA FACCIAMO</vt:lpstr>
      <vt:lpstr>COSA FACCIAMO</vt:lpstr>
      <vt:lpstr>Diapositiva 8</vt:lpstr>
      <vt:lpstr>Diapositiva 9</vt:lpstr>
      <vt:lpstr>Pratiche edilizie e catastali</vt:lpstr>
      <vt:lpstr>Che cos’è il fotovoltaico</vt:lpstr>
      <vt:lpstr>Che cos’è il fotovoltaico</vt:lpstr>
      <vt:lpstr>Diapositiva 13</vt:lpstr>
      <vt:lpstr>Diapositiva 14</vt:lpstr>
      <vt:lpstr>Diapositiva 15</vt:lpstr>
      <vt:lpstr>Diapositiva 16</vt:lpstr>
      <vt:lpstr>Diapositiva 17</vt:lpstr>
      <vt:lpstr>news</vt:lpstr>
      <vt:lpstr>Compila il modulo per richiedere uno  dei nostri servizi</vt:lpstr>
      <vt:lpstr>Diapositiva 20</vt:lpstr>
      <vt:lpstr>contatti</vt:lpstr>
      <vt:lpstr>Che cos’è il fotovoltaico</vt:lpstr>
    </vt:vector>
  </TitlesOfParts>
  <Company>ESA S.R.L Energy Sun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Me</dc:creator>
  <cp:lastModifiedBy>Bruno Migliaretti</cp:lastModifiedBy>
  <cp:revision>59</cp:revision>
  <cp:lastPrinted>2011-03-15T10:02:03Z</cp:lastPrinted>
  <dcterms:created xsi:type="dcterms:W3CDTF">2011-02-24T11:18:11Z</dcterms:created>
  <dcterms:modified xsi:type="dcterms:W3CDTF">2014-05-04T20:54:15Z</dcterms:modified>
</cp:coreProperties>
</file>