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09" r:id="rId2"/>
    <p:sldId id="348" r:id="rId3"/>
    <p:sldId id="383" r:id="rId4"/>
    <p:sldId id="384" r:id="rId5"/>
    <p:sldId id="385" r:id="rId6"/>
    <p:sldId id="386" r:id="rId7"/>
    <p:sldId id="387" r:id="rId8"/>
    <p:sldId id="388" r:id="rId9"/>
    <p:sldId id="389" r:id="rId10"/>
    <p:sldId id="390" r:id="rId11"/>
    <p:sldId id="392" r:id="rId12"/>
    <p:sldId id="397" r:id="rId13"/>
    <p:sldId id="396" r:id="rId14"/>
    <p:sldId id="393" r:id="rId15"/>
    <p:sldId id="394" r:id="rId16"/>
    <p:sldId id="422" r:id="rId17"/>
    <p:sldId id="395" r:id="rId18"/>
    <p:sldId id="310" r:id="rId19"/>
    <p:sldId id="311" r:id="rId20"/>
    <p:sldId id="312" r:id="rId21"/>
    <p:sldId id="398" r:id="rId22"/>
    <p:sldId id="399" r:id="rId23"/>
    <p:sldId id="400" r:id="rId24"/>
    <p:sldId id="401" r:id="rId25"/>
    <p:sldId id="402" r:id="rId26"/>
    <p:sldId id="403" r:id="rId27"/>
    <p:sldId id="404" r:id="rId28"/>
    <p:sldId id="423" r:id="rId29"/>
    <p:sldId id="424" r:id="rId30"/>
    <p:sldId id="425" r:id="rId31"/>
    <p:sldId id="428" r:id="rId32"/>
    <p:sldId id="426" r:id="rId33"/>
    <p:sldId id="427" r:id="rId34"/>
    <p:sldId id="429" r:id="rId35"/>
    <p:sldId id="405" r:id="rId36"/>
    <p:sldId id="406" r:id="rId37"/>
    <p:sldId id="407" r:id="rId38"/>
    <p:sldId id="408" r:id="rId39"/>
    <p:sldId id="409" r:id="rId40"/>
    <p:sldId id="410" r:id="rId41"/>
    <p:sldId id="411" r:id="rId42"/>
    <p:sldId id="412" r:id="rId43"/>
    <p:sldId id="413" r:id="rId44"/>
    <p:sldId id="414" r:id="rId45"/>
    <p:sldId id="415" r:id="rId46"/>
    <p:sldId id="416" r:id="rId47"/>
    <p:sldId id="417" r:id="rId48"/>
    <p:sldId id="418" r:id="rId49"/>
    <p:sldId id="419" r:id="rId50"/>
    <p:sldId id="420" r:id="rId51"/>
    <p:sldId id="421" r:id="rId52"/>
    <p:sldId id="258" r:id="rId53"/>
    <p:sldId id="259" r:id="rId54"/>
    <p:sldId id="260" r:id="rId55"/>
    <p:sldId id="314" r:id="rId56"/>
    <p:sldId id="315" r:id="rId57"/>
    <p:sldId id="316" r:id="rId58"/>
    <p:sldId id="430" r:id="rId59"/>
    <p:sldId id="431" r:id="rId60"/>
    <p:sldId id="432" r:id="rId61"/>
    <p:sldId id="433" r:id="rId62"/>
    <p:sldId id="434" r:id="rId63"/>
    <p:sldId id="435" r:id="rId64"/>
    <p:sldId id="436" r:id="rId65"/>
    <p:sldId id="437" r:id="rId66"/>
    <p:sldId id="438" r:id="rId67"/>
    <p:sldId id="439" r:id="rId68"/>
    <p:sldId id="440" r:id="rId69"/>
    <p:sldId id="441" r:id="rId70"/>
    <p:sldId id="442" r:id="rId71"/>
    <p:sldId id="317" r:id="rId72"/>
    <p:sldId id="318" r:id="rId73"/>
    <p:sldId id="319" r:id="rId74"/>
    <p:sldId id="320" r:id="rId75"/>
    <p:sldId id="322" r:id="rId76"/>
    <p:sldId id="323" r:id="rId77"/>
    <p:sldId id="324" r:id="rId78"/>
    <p:sldId id="325" r:id="rId79"/>
    <p:sldId id="326" r:id="rId80"/>
    <p:sldId id="327" r:id="rId81"/>
    <p:sldId id="328" r:id="rId82"/>
    <p:sldId id="329" r:id="rId83"/>
    <p:sldId id="330" r:id="rId84"/>
    <p:sldId id="331" r:id="rId85"/>
    <p:sldId id="332" r:id="rId86"/>
    <p:sldId id="333" r:id="rId87"/>
    <p:sldId id="334" r:id="rId88"/>
    <p:sldId id="335" r:id="rId89"/>
    <p:sldId id="336" r:id="rId90"/>
    <p:sldId id="337" r:id="rId91"/>
    <p:sldId id="338" r:id="rId92"/>
    <p:sldId id="339" r:id="rId93"/>
    <p:sldId id="340" r:id="rId94"/>
    <p:sldId id="341" r:id="rId95"/>
    <p:sldId id="342" r:id="rId96"/>
    <p:sldId id="343" r:id="rId97"/>
    <p:sldId id="344" r:id="rId98"/>
    <p:sldId id="345" r:id="rId99"/>
    <p:sldId id="346" r:id="rId100"/>
  </p:sldIdLst>
  <p:sldSz cx="9144000" cy="5143500" type="screen16x9"/>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0A1B5D5-9B99-4C35-A422-299274C87663}" styleName="Stile medio 1 - Color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ile con tema 1 - Color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ile con tema 1 - Colore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5" d="100"/>
          <a:sy n="145" d="100"/>
        </p:scale>
        <p:origin x="120" y="12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hasCustomPrompt="1"/>
          </p:nvPr>
        </p:nvSpPr>
        <p:spPr>
          <a:xfrm>
            <a:off x="685800" y="1597819"/>
            <a:ext cx="7772400" cy="1102519"/>
          </a:xfrm>
        </p:spPr>
        <p:txBody>
          <a:bodyPr/>
          <a:lstStyle>
            <a:lvl1pPr>
              <a:defRPr spc="300"/>
            </a:lvl1pPr>
          </a:lstStyle>
          <a:p>
            <a:r>
              <a:rPr lang="it-IT" dirty="0" smtClean="0"/>
              <a:t>INSERIRE IL TITOLO</a:t>
            </a:r>
            <a:endParaRPr lang="it-IT" dirty="0"/>
          </a:p>
        </p:txBody>
      </p:sp>
      <p:sp>
        <p:nvSpPr>
          <p:cNvPr id="3" name="Sottotitolo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dirty="0"/>
          </a:p>
        </p:txBody>
      </p:sp>
      <p:sp>
        <p:nvSpPr>
          <p:cNvPr id="4"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19/04/2015</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19/04/2015</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05979"/>
            <a:ext cx="2057400" cy="4388644"/>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05979"/>
            <a:ext cx="6019800" cy="4388644"/>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19/04/2015</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57200" y="415354"/>
            <a:ext cx="8229600" cy="857250"/>
          </a:xfrm>
        </p:spPr>
        <p:txBody>
          <a:bodyPr/>
          <a:lstStyle>
            <a:lvl1pPr>
              <a:defRPr spc="600">
                <a:latin typeface="+mn-lt"/>
              </a:defRPr>
            </a:lvl1pPr>
          </a:lstStyle>
          <a:p>
            <a:r>
              <a:rPr lang="it-IT" dirty="0" smtClean="0"/>
              <a:t>INSERIRE UN TITOLO</a:t>
            </a:r>
            <a:endParaRPr lang="it-IT" dirty="0"/>
          </a:p>
        </p:txBody>
      </p:sp>
      <p:sp>
        <p:nvSpPr>
          <p:cNvPr id="3" name="Segnaposto contenuto 2"/>
          <p:cNvSpPr>
            <a:spLocks noGrp="1"/>
          </p:cNvSpPr>
          <p:nvPr>
            <p:ph idx="1"/>
          </p:nvPr>
        </p:nvSpPr>
        <p:spPr>
          <a:xfrm>
            <a:off x="457200" y="1409526"/>
            <a:ext cx="8229600" cy="3250456"/>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4"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19/04/2015</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3305176"/>
            <a:ext cx="7772400" cy="1021556"/>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19/04/2015</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19/04/2015</a:t>
            </a:fld>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19/04/2015</a:t>
            </a:fld>
            <a:endParaRPr lang="it-IT"/>
          </a:p>
        </p:txBody>
      </p:sp>
      <p:sp>
        <p:nvSpPr>
          <p:cNvPr id="8" name="Rectangle 5"/>
          <p:cNvSpPr>
            <a:spLocks noGrp="1" noChangeArrowheads="1"/>
          </p:cNvSpPr>
          <p:nvPr>
            <p:ph type="ftr" sz="quarter" idx="11"/>
          </p:nvPr>
        </p:nvSpPr>
        <p:spPr>
          <a:ln/>
        </p:spPr>
        <p:txBody>
          <a:bodyPr/>
          <a:lstStyle>
            <a:lvl1pPr>
              <a:defRPr/>
            </a:lvl1pPr>
          </a:lstStyle>
          <a:p>
            <a:endParaRPr lang="it-IT"/>
          </a:p>
        </p:txBody>
      </p:sp>
      <p:sp>
        <p:nvSpPr>
          <p:cNvPr id="9"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19/04/2015</a:t>
            </a:fld>
            <a:endParaRPr lang="it-IT"/>
          </a:p>
        </p:txBody>
      </p:sp>
      <p:sp>
        <p:nvSpPr>
          <p:cNvPr id="4" name="Rectangle 5"/>
          <p:cNvSpPr>
            <a:spLocks noGrp="1" noChangeArrowheads="1"/>
          </p:cNvSpPr>
          <p:nvPr>
            <p:ph type="ftr" sz="quarter" idx="11"/>
          </p:nvPr>
        </p:nvSpPr>
        <p:spPr>
          <a:ln/>
        </p:spPr>
        <p:txBody>
          <a:bodyPr/>
          <a:lstStyle>
            <a:lvl1pPr>
              <a:defRPr/>
            </a:lvl1pPr>
          </a:lstStyle>
          <a:p>
            <a:endParaRPr lang="it-IT"/>
          </a:p>
        </p:txBody>
      </p:sp>
      <p:sp>
        <p:nvSpPr>
          <p:cNvPr id="5"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19/04/2015</a:t>
            </a:fld>
            <a:endParaRPr lang="it-IT"/>
          </a:p>
        </p:txBody>
      </p:sp>
      <p:sp>
        <p:nvSpPr>
          <p:cNvPr id="3" name="Rectangle 5"/>
          <p:cNvSpPr>
            <a:spLocks noGrp="1" noChangeArrowheads="1"/>
          </p:cNvSpPr>
          <p:nvPr>
            <p:ph type="ftr" sz="quarter" idx="11"/>
          </p:nvPr>
        </p:nvSpPr>
        <p:spPr>
          <a:ln/>
        </p:spPr>
        <p:txBody>
          <a:bodyPr/>
          <a:lstStyle>
            <a:lvl1pPr>
              <a:defRPr/>
            </a:lvl1pPr>
          </a:lstStyle>
          <a:p>
            <a:endParaRPr lang="it-IT"/>
          </a:p>
        </p:txBody>
      </p:sp>
      <p:sp>
        <p:nvSpPr>
          <p:cNvPr id="4"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04787"/>
            <a:ext cx="3008313" cy="871538"/>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19/04/2015</a:t>
            </a:fld>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3600450"/>
            <a:ext cx="5486400" cy="425054"/>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Fare clic sull'icona per inserire un'immagine</a:t>
            </a:r>
          </a:p>
        </p:txBody>
      </p:sp>
      <p:sp>
        <p:nvSpPr>
          <p:cNvPr id="4" name="Segnaposto testo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fld id="{A91562E3-48FC-4576-B776-E6087E72B2C5}" type="datetimeFigureOut">
              <a:rPr lang="it-IT" smtClean="0"/>
              <a:pPr/>
              <a:t>19/04/2015</a:t>
            </a:fld>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2288B551-527B-470A-B8A2-348D40C0AC9B}" type="slidenum">
              <a:rPr lang="it-IT" smtClean="0"/>
              <a:pPr/>
              <a:t>‹N›</a:t>
            </a:fld>
            <a:endParaRPr lang="it-IT"/>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Rectangle 3"/>
          <p:cNvSpPr>
            <a:spLocks noGrp="1" noChangeArrowheads="1"/>
          </p:cNvSpPr>
          <p:nvPr>
            <p:ph type="body" idx="1"/>
          </p:nvPr>
        </p:nvSpPr>
        <p:spPr bwMode="auto">
          <a:xfrm>
            <a:off x="457200" y="1200151"/>
            <a:ext cx="8229600" cy="33944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A91562E3-48FC-4576-B776-E6087E72B2C5}" type="datetimeFigureOut">
              <a:rPr lang="it-IT" smtClean="0"/>
              <a:pPr/>
              <a:t>19/04/2015</a:t>
            </a:fld>
            <a:endParaRPr lang="it-IT"/>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it-IT"/>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288B551-527B-470A-B8A2-348D40C0AC9B}"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973287"/>
            <a:ext cx="7772400" cy="1102519"/>
          </a:xfrm>
        </p:spPr>
        <p:txBody>
          <a:bodyPr/>
          <a:lstStyle/>
          <a:p>
            <a:r>
              <a:rPr lang="it-IT" sz="5400" spc="600" dirty="0" smtClean="0">
                <a:solidFill>
                  <a:schemeClr val="accent2">
                    <a:lumMod val="75000"/>
                  </a:schemeClr>
                </a:solidFill>
              </a:rPr>
              <a:t>LEZIONE 6</a:t>
            </a:r>
            <a:endParaRPr lang="it-IT" sz="5400" spc="600"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2">
                    <a:lumMod val="75000"/>
                  </a:schemeClr>
                </a:solidFill>
              </a:rPr>
              <a:t>JAVASCRIPT</a:t>
            </a:r>
            <a:endParaRPr lang="it-IT" dirty="0">
              <a:solidFill>
                <a:schemeClr val="accent2">
                  <a:lumMod val="75000"/>
                </a:schemeClr>
              </a:solidFill>
            </a:endParaRPr>
          </a:p>
        </p:txBody>
      </p:sp>
      <p:sp>
        <p:nvSpPr>
          <p:cNvPr id="3" name="Segnaposto contenuto 2"/>
          <p:cNvSpPr>
            <a:spLocks noGrp="1"/>
          </p:cNvSpPr>
          <p:nvPr>
            <p:ph idx="1"/>
          </p:nvPr>
        </p:nvSpPr>
        <p:spPr>
          <a:xfrm>
            <a:off x="457200" y="1409526"/>
            <a:ext cx="8229600" cy="3466480"/>
          </a:xfrm>
        </p:spPr>
        <p:txBody>
          <a:bodyPr/>
          <a:lstStyle/>
          <a:p>
            <a:pPr marL="514350" indent="-514350">
              <a:buFont typeface="+mj-lt"/>
              <a:buAutoNum type="arabicPeriod" startAt="3"/>
            </a:pPr>
            <a:r>
              <a:rPr lang="it-IT" sz="2800" dirty="0" smtClean="0"/>
              <a:t>può essere utilizzato per avere informazioni sul Browser del visitatore. </a:t>
            </a:r>
          </a:p>
          <a:p>
            <a:pPr lvl="1"/>
            <a:r>
              <a:rPr lang="it-IT" sz="2400" dirty="0" smtClean="0"/>
              <a:t>In questo modo possiamo decidere come comportarci a seconda del Browser che sta leggendo la pagina </a:t>
            </a:r>
          </a:p>
          <a:p>
            <a:pPr marL="514350" indent="-514350">
              <a:buFont typeface="+mj-lt"/>
              <a:buAutoNum type="arabicPeriod" startAt="4"/>
            </a:pPr>
            <a:r>
              <a:rPr lang="it-IT" sz="2800" dirty="0" smtClean="0"/>
              <a:t>può essere utilizzato per creare i cookie e quindi archiviare e recuperare informazioni sul computer del visitatore</a:t>
            </a:r>
            <a:endParaRPr lang="it-IT" sz="2800" dirty="0"/>
          </a:p>
        </p:txBody>
      </p:sp>
    </p:spTree>
    <p:extLst>
      <p:ext uri="{BB962C8B-B14F-4D97-AF65-F5344CB8AC3E}">
        <p14:creationId xmlns:p14="http://schemas.microsoft.com/office/powerpoint/2010/main" val="18800015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lstStyle/>
          <a:p>
            <a:r>
              <a:rPr lang="it-IT" dirty="0" smtClean="0">
                <a:solidFill>
                  <a:srgbClr val="006699"/>
                </a:solidFill>
              </a:rPr>
              <a:t>IL TAG SCRIPT</a:t>
            </a:r>
            <a:endParaRPr lang="it-IT" dirty="0">
              <a:solidFill>
                <a:srgbClr val="006699"/>
              </a:solidFill>
            </a:endParaRPr>
          </a:p>
        </p:txBody>
      </p:sp>
      <p:sp>
        <p:nvSpPr>
          <p:cNvPr id="3" name="Segnaposto contenuto 2"/>
          <p:cNvSpPr>
            <a:spLocks noGrp="1"/>
          </p:cNvSpPr>
          <p:nvPr>
            <p:ph idx="1"/>
          </p:nvPr>
        </p:nvSpPr>
        <p:spPr>
          <a:xfrm>
            <a:off x="457200" y="1200150"/>
            <a:ext cx="8229600" cy="3675855"/>
          </a:xfrm>
        </p:spPr>
        <p:txBody>
          <a:bodyPr/>
          <a:lstStyle/>
          <a:p>
            <a:r>
              <a:rPr lang="it-IT" sz="2400" dirty="0"/>
              <a:t>Il </a:t>
            </a:r>
            <a:r>
              <a:rPr lang="it-IT" sz="2400" dirty="0" err="1"/>
              <a:t>tag</a:t>
            </a:r>
            <a:r>
              <a:rPr lang="it-IT" sz="2400" dirty="0"/>
              <a:t> </a:t>
            </a:r>
            <a:r>
              <a:rPr lang="it-IT" sz="2400" dirty="0">
                <a:solidFill>
                  <a:schemeClr val="accent2">
                    <a:lumMod val="75000"/>
                  </a:schemeClr>
                </a:solidFill>
                <a:latin typeface="+mj-lt"/>
              </a:rPr>
              <a:t>&lt;script&gt; </a:t>
            </a:r>
            <a:r>
              <a:rPr lang="it-IT" sz="2400" dirty="0"/>
              <a:t>viene utilizzato per definire uno script lato client, come ad esempio </a:t>
            </a:r>
            <a:r>
              <a:rPr lang="it-IT" sz="2400" dirty="0" smtClean="0"/>
              <a:t>JavaScript</a:t>
            </a:r>
            <a:r>
              <a:rPr lang="it-IT" sz="2400" dirty="0"/>
              <a:t>.</a:t>
            </a:r>
          </a:p>
          <a:p>
            <a:r>
              <a:rPr lang="it-IT" sz="2400" dirty="0" smtClean="0"/>
              <a:t>Quando l’elemento </a:t>
            </a:r>
            <a:r>
              <a:rPr lang="it-IT" sz="2400" dirty="0">
                <a:solidFill>
                  <a:schemeClr val="accent2">
                    <a:lumMod val="75000"/>
                  </a:schemeClr>
                </a:solidFill>
                <a:latin typeface="+mj-lt"/>
              </a:rPr>
              <a:t>&lt;script&gt; </a:t>
            </a:r>
            <a:r>
              <a:rPr lang="it-IT" sz="2400" dirty="0" smtClean="0"/>
              <a:t>contiene un testo, questo viene interpretato come script da eseguire.</a:t>
            </a:r>
          </a:p>
          <a:p>
            <a:r>
              <a:rPr lang="it-IT" sz="2400" dirty="0" smtClean="0"/>
              <a:t>In alternativa l’attributo </a:t>
            </a:r>
            <a:r>
              <a:rPr lang="it-IT" sz="2400" dirty="0" err="1" smtClean="0">
                <a:solidFill>
                  <a:schemeClr val="accent2">
                    <a:lumMod val="75000"/>
                  </a:schemeClr>
                </a:solidFill>
                <a:latin typeface="+mj-lt"/>
              </a:rPr>
              <a:t>src</a:t>
            </a:r>
            <a:r>
              <a:rPr lang="it-IT" sz="2400" dirty="0" smtClean="0">
                <a:solidFill>
                  <a:schemeClr val="accent2">
                    <a:lumMod val="75000"/>
                  </a:schemeClr>
                </a:solidFill>
              </a:rPr>
              <a:t> </a:t>
            </a:r>
            <a:r>
              <a:rPr lang="it-IT" sz="2400" dirty="0" smtClean="0"/>
              <a:t>consente di collegare alla pagina uno file di script esterno. Quando è presente l’attributo </a:t>
            </a:r>
            <a:r>
              <a:rPr lang="it-IT" sz="2400" dirty="0" err="1" smtClean="0">
                <a:solidFill>
                  <a:schemeClr val="accent2">
                    <a:lumMod val="75000"/>
                  </a:schemeClr>
                </a:solidFill>
                <a:latin typeface="+mj-lt"/>
              </a:rPr>
              <a:t>src</a:t>
            </a:r>
            <a:r>
              <a:rPr lang="it-IT" sz="2400" dirty="0" smtClean="0">
                <a:solidFill>
                  <a:schemeClr val="accent2">
                    <a:lumMod val="75000"/>
                  </a:schemeClr>
                </a:solidFill>
              </a:rPr>
              <a:t> </a:t>
            </a:r>
            <a:r>
              <a:rPr lang="it-IT" sz="2400" dirty="0"/>
              <a:t>l’elemento </a:t>
            </a:r>
            <a:r>
              <a:rPr lang="it-IT" sz="2400" dirty="0">
                <a:solidFill>
                  <a:schemeClr val="accent2">
                    <a:lumMod val="75000"/>
                  </a:schemeClr>
                </a:solidFill>
                <a:latin typeface="+mj-lt"/>
              </a:rPr>
              <a:t>&lt;script&gt; </a:t>
            </a:r>
            <a:r>
              <a:rPr lang="it-IT" sz="2400" dirty="0" smtClean="0"/>
              <a:t>deve essere vuoto.</a:t>
            </a:r>
            <a:endParaRPr lang="it-IT" sz="2400" dirty="0" smtClean="0">
              <a:latin typeface="+mj-lt"/>
            </a:endParaRPr>
          </a:p>
          <a:p>
            <a:r>
              <a:rPr lang="it-IT" sz="2400" dirty="0" smtClean="0"/>
              <a:t>Usi </a:t>
            </a:r>
            <a:r>
              <a:rPr lang="it-IT" sz="2400" dirty="0"/>
              <a:t>comuni per JavaScript sono la manipolazione delle immagini, la validazione dei </a:t>
            </a:r>
            <a:r>
              <a:rPr lang="it-IT" sz="2400" dirty="0" err="1"/>
              <a:t>form</a:t>
            </a:r>
            <a:r>
              <a:rPr lang="it-IT" sz="2400" dirty="0"/>
              <a:t>, e cambiamenti dinamici di contenuti.</a:t>
            </a:r>
          </a:p>
          <a:p>
            <a:r>
              <a:rPr lang="it-IT" sz="2400" dirty="0" smtClean="0"/>
              <a:t>:</a:t>
            </a:r>
          </a:p>
          <a:p>
            <a:endParaRPr lang="it-IT" sz="2400" dirty="0" smtClean="0"/>
          </a:p>
          <a:p>
            <a:endParaRPr lang="it-IT" sz="2400" dirty="0" smtClean="0"/>
          </a:p>
          <a:p>
            <a:endParaRPr lang="it-IT" sz="2400" dirty="0" smtClean="0"/>
          </a:p>
          <a:p>
            <a:r>
              <a:rPr lang="it-IT" sz="2400" dirty="0" smtClean="0"/>
              <a:t>Possiamo inserire il codice </a:t>
            </a:r>
            <a:r>
              <a:rPr lang="it-IT" sz="2400" dirty="0" err="1" smtClean="0"/>
              <a:t>JavaScript</a:t>
            </a:r>
            <a:r>
              <a:rPr lang="it-IT" sz="2400" dirty="0" smtClean="0"/>
              <a:t> in qualsiasi parte del documento (nella head oppure nel body) a seconda delle nostre esigenze.</a:t>
            </a:r>
          </a:p>
          <a:p>
            <a:endParaRPr lang="it-IT" sz="2400" dirty="0"/>
          </a:p>
        </p:txBody>
      </p:sp>
    </p:spTree>
    <p:extLst>
      <p:ext uri="{BB962C8B-B14F-4D97-AF65-F5344CB8AC3E}">
        <p14:creationId xmlns:p14="http://schemas.microsoft.com/office/powerpoint/2010/main" val="42808058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ATTRIBUTI DI SCRIPT</a:t>
            </a:r>
            <a:endParaRPr lang="it-IT" dirty="0"/>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327287209"/>
              </p:ext>
            </p:extLst>
          </p:nvPr>
        </p:nvGraphicFramePr>
        <p:xfrm>
          <a:off x="457200" y="1347614"/>
          <a:ext cx="8435280" cy="3108960"/>
        </p:xfrm>
        <a:graphic>
          <a:graphicData uri="http://schemas.openxmlformats.org/drawingml/2006/table">
            <a:tbl>
              <a:tblPr firstRow="1" bandRow="1">
                <a:tableStyleId>{5C22544A-7EE6-4342-B048-85BDC9FD1C3A}</a:tableStyleId>
              </a:tblPr>
              <a:tblGrid>
                <a:gridCol w="1633004"/>
                <a:gridCol w="1364842"/>
                <a:gridCol w="5437434"/>
              </a:tblGrid>
              <a:tr h="369143">
                <a:tc>
                  <a:txBody>
                    <a:bodyPr/>
                    <a:lstStyle/>
                    <a:p>
                      <a:pPr algn="l" fontAlgn="t"/>
                      <a:r>
                        <a:rPr lang="it-IT" dirty="0" smtClean="0">
                          <a:effectLst/>
                        </a:rPr>
                        <a:t>Attributo</a:t>
                      </a:r>
                      <a:endParaRPr lang="it-IT" dirty="0">
                        <a:effectLst/>
                      </a:endParaRPr>
                    </a:p>
                  </a:txBody>
                  <a:tcPr marL="76200" marR="76200" marT="76200" marB="76200"/>
                </a:tc>
                <a:tc>
                  <a:txBody>
                    <a:bodyPr/>
                    <a:lstStyle/>
                    <a:p>
                      <a:pPr algn="l" fontAlgn="t"/>
                      <a:r>
                        <a:rPr lang="it-IT" dirty="0" smtClean="0">
                          <a:effectLst/>
                        </a:rPr>
                        <a:t>Valore</a:t>
                      </a:r>
                      <a:endParaRPr lang="it-IT" dirty="0">
                        <a:effectLst/>
                      </a:endParaRPr>
                    </a:p>
                  </a:txBody>
                  <a:tcPr marL="76200" marR="76200" marT="76200" marB="76200"/>
                </a:tc>
                <a:tc>
                  <a:txBody>
                    <a:bodyPr/>
                    <a:lstStyle/>
                    <a:p>
                      <a:pPr algn="l" fontAlgn="t"/>
                      <a:r>
                        <a:rPr lang="it-IT" dirty="0" smtClean="0">
                          <a:effectLst/>
                        </a:rPr>
                        <a:t>Descrizione</a:t>
                      </a:r>
                      <a:endParaRPr lang="it-IT" dirty="0">
                        <a:effectLst/>
                      </a:endParaRPr>
                    </a:p>
                  </a:txBody>
                  <a:tcPr marL="76200" marR="76200" marT="76200" marB="76200"/>
                </a:tc>
              </a:tr>
              <a:tr h="369143">
                <a:tc>
                  <a:txBody>
                    <a:bodyPr/>
                    <a:lstStyle/>
                    <a:p>
                      <a:pPr fontAlgn="t"/>
                      <a:r>
                        <a:rPr lang="it-IT" u="none" dirty="0" err="1">
                          <a:solidFill>
                            <a:srgbClr val="333333"/>
                          </a:solidFill>
                          <a:effectLst/>
                        </a:rPr>
                        <a:t>async</a:t>
                      </a:r>
                      <a:endParaRPr lang="it-IT" u="none" dirty="0">
                        <a:effectLst/>
                      </a:endParaRPr>
                    </a:p>
                  </a:txBody>
                  <a:tcPr marL="76200" marR="76200" marT="76200" marB="76200"/>
                </a:tc>
                <a:tc>
                  <a:txBody>
                    <a:bodyPr/>
                    <a:lstStyle/>
                    <a:p>
                      <a:pPr fontAlgn="t"/>
                      <a:r>
                        <a:rPr lang="it-IT">
                          <a:effectLst/>
                        </a:rPr>
                        <a:t>async</a:t>
                      </a:r>
                    </a:p>
                  </a:txBody>
                  <a:tcPr marL="76200" marR="76200" marT="76200" marB="76200"/>
                </a:tc>
                <a:tc>
                  <a:txBody>
                    <a:bodyPr/>
                    <a:lstStyle/>
                    <a:p>
                      <a:pPr fontAlgn="t"/>
                      <a:r>
                        <a:rPr lang="en-US" dirty="0" smtClean="0">
                          <a:effectLst/>
                        </a:rPr>
                        <a:t>Lo </a:t>
                      </a:r>
                      <a:r>
                        <a:rPr lang="en-US" dirty="0" err="1" smtClean="0">
                          <a:effectLst/>
                        </a:rPr>
                        <a:t>scritto</a:t>
                      </a:r>
                      <a:r>
                        <a:rPr lang="en-US" dirty="0" smtClean="0">
                          <a:effectLst/>
                        </a:rPr>
                        <a:t> è </a:t>
                      </a:r>
                      <a:r>
                        <a:rPr lang="en-US" dirty="0" err="1" smtClean="0">
                          <a:effectLst/>
                        </a:rPr>
                        <a:t>eseguito</a:t>
                      </a:r>
                      <a:r>
                        <a:rPr lang="en-US" dirty="0" smtClean="0">
                          <a:effectLst/>
                        </a:rPr>
                        <a:t> in </a:t>
                      </a:r>
                      <a:r>
                        <a:rPr lang="en-US" dirty="0" err="1" smtClean="0">
                          <a:effectLst/>
                        </a:rPr>
                        <a:t>modo</a:t>
                      </a:r>
                      <a:r>
                        <a:rPr lang="en-US" dirty="0" smtClean="0">
                          <a:effectLst/>
                        </a:rPr>
                        <a:t> </a:t>
                      </a:r>
                      <a:r>
                        <a:rPr lang="en-US" dirty="0" err="1" smtClean="0">
                          <a:effectLst/>
                        </a:rPr>
                        <a:t>asincrono</a:t>
                      </a:r>
                      <a:r>
                        <a:rPr lang="en-US" dirty="0" smtClean="0">
                          <a:effectLst/>
                        </a:rPr>
                        <a:t> (solo per </a:t>
                      </a:r>
                      <a:r>
                        <a:rPr lang="en-US" dirty="0" err="1" smtClean="0">
                          <a:effectLst/>
                        </a:rPr>
                        <a:t>gli</a:t>
                      </a:r>
                      <a:r>
                        <a:rPr lang="en-US" dirty="0" smtClean="0">
                          <a:effectLst/>
                        </a:rPr>
                        <a:t> script </a:t>
                      </a:r>
                      <a:r>
                        <a:rPr lang="en-US" dirty="0" err="1" smtClean="0">
                          <a:effectLst/>
                        </a:rPr>
                        <a:t>esterni</a:t>
                      </a:r>
                      <a:r>
                        <a:rPr lang="en-US" dirty="0" smtClean="0">
                          <a:effectLst/>
                        </a:rPr>
                        <a:t>)</a:t>
                      </a:r>
                      <a:endParaRPr lang="en-US" dirty="0">
                        <a:effectLst/>
                      </a:endParaRPr>
                    </a:p>
                  </a:txBody>
                  <a:tcPr marL="76200" marR="76200" marT="76200" marB="76200"/>
                </a:tc>
              </a:tr>
              <a:tr h="369143">
                <a:tc>
                  <a:txBody>
                    <a:bodyPr/>
                    <a:lstStyle/>
                    <a:p>
                      <a:pPr fontAlgn="t"/>
                      <a:r>
                        <a:rPr lang="it-IT" u="none" dirty="0" err="1">
                          <a:solidFill>
                            <a:srgbClr val="333333"/>
                          </a:solidFill>
                          <a:effectLst/>
                        </a:rPr>
                        <a:t>charset</a:t>
                      </a:r>
                      <a:endParaRPr lang="it-IT" u="none" dirty="0">
                        <a:effectLst/>
                      </a:endParaRPr>
                    </a:p>
                  </a:txBody>
                  <a:tcPr marL="76200" marR="76200" marT="76200" marB="76200"/>
                </a:tc>
                <a:tc>
                  <a:txBody>
                    <a:bodyPr/>
                    <a:lstStyle/>
                    <a:p>
                      <a:pPr fontAlgn="t"/>
                      <a:r>
                        <a:rPr lang="it-IT" i="1" dirty="0" smtClean="0">
                          <a:effectLst/>
                        </a:rPr>
                        <a:t>codifica</a:t>
                      </a:r>
                      <a:endParaRPr lang="it-IT" dirty="0">
                        <a:effectLst/>
                      </a:endParaRPr>
                    </a:p>
                  </a:txBody>
                  <a:tcPr marL="76200" marR="76200" marT="76200" marB="76200"/>
                </a:tc>
                <a:tc>
                  <a:txBody>
                    <a:bodyPr/>
                    <a:lstStyle/>
                    <a:p>
                      <a:pPr fontAlgn="t"/>
                      <a:r>
                        <a:rPr lang="en-US" dirty="0" err="1" smtClean="0">
                          <a:effectLst/>
                        </a:rPr>
                        <a:t>Codifica</a:t>
                      </a:r>
                      <a:r>
                        <a:rPr lang="en-US" baseline="0" dirty="0" smtClean="0">
                          <a:effectLst/>
                        </a:rPr>
                        <a:t> del </a:t>
                      </a:r>
                      <a:r>
                        <a:rPr lang="en-US" baseline="0" dirty="0" err="1" smtClean="0">
                          <a:effectLst/>
                        </a:rPr>
                        <a:t>testo</a:t>
                      </a:r>
                      <a:r>
                        <a:rPr lang="en-US" baseline="0" dirty="0" smtClean="0">
                          <a:effectLst/>
                        </a:rPr>
                        <a:t> </a:t>
                      </a:r>
                      <a:r>
                        <a:rPr lang="en-US" baseline="0" dirty="0" err="1" smtClean="0">
                          <a:effectLst/>
                        </a:rPr>
                        <a:t>usato</a:t>
                      </a:r>
                      <a:r>
                        <a:rPr lang="en-US" baseline="0" dirty="0" smtClean="0">
                          <a:effectLst/>
                        </a:rPr>
                        <a:t> </a:t>
                      </a:r>
                      <a:r>
                        <a:rPr lang="en-US" baseline="0" dirty="0" err="1" smtClean="0">
                          <a:effectLst/>
                        </a:rPr>
                        <a:t>nello</a:t>
                      </a:r>
                      <a:r>
                        <a:rPr lang="en-US" baseline="0" dirty="0" smtClean="0">
                          <a:effectLst/>
                        </a:rPr>
                        <a:t> script </a:t>
                      </a:r>
                      <a:r>
                        <a:rPr lang="en-US" baseline="0" dirty="0" err="1" smtClean="0">
                          <a:effectLst/>
                        </a:rPr>
                        <a:t>esterno</a:t>
                      </a:r>
                      <a:endParaRPr lang="en-US" dirty="0">
                        <a:effectLst/>
                      </a:endParaRPr>
                    </a:p>
                  </a:txBody>
                  <a:tcPr marL="76200" marR="76200" marT="76200" marB="76200"/>
                </a:tc>
              </a:tr>
              <a:tr h="369143">
                <a:tc>
                  <a:txBody>
                    <a:bodyPr/>
                    <a:lstStyle/>
                    <a:p>
                      <a:pPr fontAlgn="t"/>
                      <a:r>
                        <a:rPr lang="it-IT" u="none" dirty="0" err="1">
                          <a:solidFill>
                            <a:srgbClr val="333333"/>
                          </a:solidFill>
                          <a:effectLst/>
                        </a:rPr>
                        <a:t>defer</a:t>
                      </a:r>
                      <a:endParaRPr lang="it-IT" u="none" dirty="0">
                        <a:effectLst/>
                      </a:endParaRPr>
                    </a:p>
                  </a:txBody>
                  <a:tcPr marL="76200" marR="76200" marT="76200" marB="76200"/>
                </a:tc>
                <a:tc>
                  <a:txBody>
                    <a:bodyPr/>
                    <a:lstStyle/>
                    <a:p>
                      <a:pPr fontAlgn="t"/>
                      <a:r>
                        <a:rPr lang="it-IT">
                          <a:effectLst/>
                        </a:rPr>
                        <a:t>defer</a:t>
                      </a:r>
                    </a:p>
                  </a:txBody>
                  <a:tcPr marL="76200" marR="76200" marT="76200" marB="76200"/>
                </a:tc>
                <a:tc>
                  <a:txBody>
                    <a:bodyPr/>
                    <a:lstStyle/>
                    <a:p>
                      <a:pPr fontAlgn="t"/>
                      <a:r>
                        <a:rPr lang="en-US" dirty="0" smtClean="0">
                          <a:effectLst/>
                        </a:rPr>
                        <a:t>Lo </a:t>
                      </a:r>
                      <a:r>
                        <a:rPr lang="en-US" dirty="0" err="1" smtClean="0">
                          <a:effectLst/>
                        </a:rPr>
                        <a:t>scritto</a:t>
                      </a:r>
                      <a:r>
                        <a:rPr lang="en-US" dirty="0" smtClean="0">
                          <a:effectLst/>
                        </a:rPr>
                        <a:t> è </a:t>
                      </a:r>
                      <a:r>
                        <a:rPr lang="en-US" dirty="0" err="1" smtClean="0">
                          <a:effectLst/>
                        </a:rPr>
                        <a:t>eseguito</a:t>
                      </a:r>
                      <a:r>
                        <a:rPr lang="en-US" dirty="0" smtClean="0">
                          <a:effectLst/>
                        </a:rPr>
                        <a:t> </a:t>
                      </a:r>
                      <a:r>
                        <a:rPr lang="en-US" dirty="0" err="1" smtClean="0">
                          <a:effectLst/>
                        </a:rPr>
                        <a:t>quando</a:t>
                      </a:r>
                      <a:r>
                        <a:rPr lang="en-US" dirty="0" smtClean="0">
                          <a:effectLst/>
                        </a:rPr>
                        <a:t> la</a:t>
                      </a:r>
                      <a:r>
                        <a:rPr lang="en-US" baseline="0" dirty="0" smtClean="0">
                          <a:effectLst/>
                        </a:rPr>
                        <a:t> </a:t>
                      </a:r>
                      <a:r>
                        <a:rPr lang="en-US" baseline="0" dirty="0" err="1" smtClean="0">
                          <a:effectLst/>
                        </a:rPr>
                        <a:t>pagina</a:t>
                      </a:r>
                      <a:r>
                        <a:rPr lang="en-US" baseline="0" dirty="0" smtClean="0">
                          <a:effectLst/>
                        </a:rPr>
                        <a:t> è </a:t>
                      </a:r>
                      <a:r>
                        <a:rPr lang="en-US" baseline="0" dirty="0" err="1" smtClean="0">
                          <a:effectLst/>
                        </a:rPr>
                        <a:t>completamente</a:t>
                      </a:r>
                      <a:r>
                        <a:rPr lang="en-US" baseline="0" dirty="0" smtClean="0">
                          <a:effectLst/>
                        </a:rPr>
                        <a:t> </a:t>
                      </a:r>
                      <a:r>
                        <a:rPr lang="en-US" baseline="0" dirty="0" err="1" smtClean="0">
                          <a:effectLst/>
                        </a:rPr>
                        <a:t>caricata</a:t>
                      </a:r>
                      <a:r>
                        <a:rPr lang="en-US" dirty="0" smtClean="0">
                          <a:effectLst/>
                        </a:rPr>
                        <a:t> (solo per </a:t>
                      </a:r>
                      <a:r>
                        <a:rPr lang="en-US" dirty="0" err="1" smtClean="0">
                          <a:effectLst/>
                        </a:rPr>
                        <a:t>gli</a:t>
                      </a:r>
                      <a:r>
                        <a:rPr lang="en-US" dirty="0" smtClean="0">
                          <a:effectLst/>
                        </a:rPr>
                        <a:t> script </a:t>
                      </a:r>
                      <a:r>
                        <a:rPr lang="en-US" dirty="0" err="1" smtClean="0">
                          <a:effectLst/>
                        </a:rPr>
                        <a:t>esterni</a:t>
                      </a:r>
                      <a:r>
                        <a:rPr lang="en-US" dirty="0" smtClean="0">
                          <a:effectLst/>
                        </a:rPr>
                        <a:t>)</a:t>
                      </a:r>
                      <a:endParaRPr lang="en-US" dirty="0">
                        <a:effectLst/>
                      </a:endParaRPr>
                    </a:p>
                  </a:txBody>
                  <a:tcPr marL="76200" marR="76200" marT="76200" marB="76200"/>
                </a:tc>
              </a:tr>
              <a:tr h="369143">
                <a:tc>
                  <a:txBody>
                    <a:bodyPr/>
                    <a:lstStyle/>
                    <a:p>
                      <a:pPr fontAlgn="t"/>
                      <a:r>
                        <a:rPr lang="it-IT" u="none" dirty="0" err="1">
                          <a:solidFill>
                            <a:srgbClr val="333333"/>
                          </a:solidFill>
                          <a:effectLst/>
                        </a:rPr>
                        <a:t>src</a:t>
                      </a:r>
                      <a:endParaRPr lang="it-IT" u="none" dirty="0">
                        <a:effectLst/>
                      </a:endParaRPr>
                    </a:p>
                  </a:txBody>
                  <a:tcPr marL="76200" marR="76200" marT="76200" marB="76200"/>
                </a:tc>
                <a:tc>
                  <a:txBody>
                    <a:bodyPr/>
                    <a:lstStyle/>
                    <a:p>
                      <a:pPr fontAlgn="t"/>
                      <a:r>
                        <a:rPr lang="it-IT" i="1">
                          <a:effectLst/>
                        </a:rPr>
                        <a:t>URL</a:t>
                      </a:r>
                      <a:endParaRPr lang="it-IT">
                        <a:effectLst/>
                      </a:endParaRPr>
                    </a:p>
                  </a:txBody>
                  <a:tcPr marL="76200" marR="76200" marT="76200" marB="76200"/>
                </a:tc>
                <a:tc>
                  <a:txBody>
                    <a:bodyPr/>
                    <a:lstStyle/>
                    <a:p>
                      <a:pPr fontAlgn="t"/>
                      <a:r>
                        <a:rPr lang="en-US" dirty="0" err="1" smtClean="0">
                          <a:effectLst/>
                        </a:rPr>
                        <a:t>Url</a:t>
                      </a:r>
                      <a:r>
                        <a:rPr lang="en-US" dirty="0" smtClean="0">
                          <a:effectLst/>
                        </a:rPr>
                        <a:t> del file di script </a:t>
                      </a:r>
                      <a:r>
                        <a:rPr lang="en-US" dirty="0" err="1" smtClean="0">
                          <a:effectLst/>
                        </a:rPr>
                        <a:t>esterno</a:t>
                      </a:r>
                      <a:endParaRPr lang="en-US" dirty="0">
                        <a:effectLst/>
                      </a:endParaRPr>
                    </a:p>
                  </a:txBody>
                  <a:tcPr marL="76200" marR="76200" marT="76200" marB="76200"/>
                </a:tc>
              </a:tr>
              <a:tr h="369143">
                <a:tc>
                  <a:txBody>
                    <a:bodyPr/>
                    <a:lstStyle/>
                    <a:p>
                      <a:pPr fontAlgn="t"/>
                      <a:r>
                        <a:rPr lang="it-IT" u="none" dirty="0" err="1">
                          <a:solidFill>
                            <a:srgbClr val="333333"/>
                          </a:solidFill>
                          <a:effectLst/>
                        </a:rPr>
                        <a:t>type</a:t>
                      </a:r>
                      <a:endParaRPr lang="it-IT" u="none" dirty="0">
                        <a:effectLst/>
                      </a:endParaRPr>
                    </a:p>
                  </a:txBody>
                  <a:tcPr marL="76200" marR="76200" marT="76200" marB="76200"/>
                </a:tc>
                <a:tc>
                  <a:txBody>
                    <a:bodyPr/>
                    <a:lstStyle/>
                    <a:p>
                      <a:pPr fontAlgn="t"/>
                      <a:r>
                        <a:rPr lang="it-IT" i="1">
                          <a:effectLst/>
                        </a:rPr>
                        <a:t>media_type</a:t>
                      </a:r>
                      <a:endParaRPr lang="it-IT">
                        <a:effectLst/>
                      </a:endParaRPr>
                    </a:p>
                  </a:txBody>
                  <a:tcPr marL="76200" marR="76200" marT="76200" marB="76200"/>
                </a:tc>
                <a:tc>
                  <a:txBody>
                    <a:bodyPr/>
                    <a:lstStyle/>
                    <a:p>
                      <a:pPr fontAlgn="t"/>
                      <a:r>
                        <a:rPr lang="en-US" dirty="0" err="1" smtClean="0">
                          <a:effectLst/>
                        </a:rPr>
                        <a:t>Esempio</a:t>
                      </a:r>
                      <a:r>
                        <a:rPr lang="en-US" dirty="0" smtClean="0">
                          <a:effectLst/>
                        </a:rPr>
                        <a:t>: “text/</a:t>
                      </a:r>
                      <a:r>
                        <a:rPr lang="en-US" dirty="0" err="1" smtClean="0">
                          <a:effectLst/>
                        </a:rPr>
                        <a:t>javascript</a:t>
                      </a:r>
                      <a:r>
                        <a:rPr lang="en-US" dirty="0" smtClean="0">
                          <a:effectLst/>
                        </a:rPr>
                        <a:t>”</a:t>
                      </a:r>
                      <a:endParaRPr lang="en-US" dirty="0">
                        <a:effectLst/>
                      </a:endParaRPr>
                    </a:p>
                  </a:txBody>
                  <a:tcPr marL="76200" marR="76200" marT="76200" marB="76200"/>
                </a:tc>
              </a:tr>
            </a:tbl>
          </a:graphicData>
        </a:graphic>
      </p:graphicFrame>
    </p:spTree>
    <p:extLst>
      <p:ext uri="{BB962C8B-B14F-4D97-AF65-F5344CB8AC3E}">
        <p14:creationId xmlns:p14="http://schemas.microsoft.com/office/powerpoint/2010/main" val="2775509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lstStyle/>
          <a:p>
            <a:r>
              <a:rPr lang="it-IT" dirty="0" smtClean="0">
                <a:solidFill>
                  <a:srgbClr val="006699"/>
                </a:solidFill>
              </a:rPr>
              <a:t>SCRIPT INCORPORATO</a:t>
            </a:r>
            <a:endParaRPr lang="it-IT" dirty="0">
              <a:solidFill>
                <a:srgbClr val="006699"/>
              </a:solidFill>
            </a:endParaRPr>
          </a:p>
        </p:txBody>
      </p:sp>
      <p:sp>
        <p:nvSpPr>
          <p:cNvPr id="3" name="Segnaposto contenuto 2"/>
          <p:cNvSpPr>
            <a:spLocks noGrp="1"/>
          </p:cNvSpPr>
          <p:nvPr>
            <p:ph idx="1"/>
          </p:nvPr>
        </p:nvSpPr>
        <p:spPr>
          <a:xfrm>
            <a:off x="457200" y="1200150"/>
            <a:ext cx="8229600" cy="3675855"/>
          </a:xfrm>
        </p:spPr>
        <p:txBody>
          <a:bodyPr/>
          <a:lstStyle/>
          <a:p>
            <a:r>
              <a:rPr lang="it-IT" sz="2400" dirty="0" smtClean="0"/>
              <a:t>Il codice JavaScript va inserito tra l'apertura e la chiusura del </a:t>
            </a:r>
            <a:r>
              <a:rPr lang="it-IT" sz="2400" dirty="0" err="1" smtClean="0"/>
              <a:t>tag</a:t>
            </a:r>
            <a:r>
              <a:rPr lang="it-IT" sz="2400" dirty="0" smtClean="0"/>
              <a:t>. Così:</a:t>
            </a:r>
          </a:p>
          <a:p>
            <a:endParaRPr lang="it-IT" sz="2400" dirty="0" smtClean="0"/>
          </a:p>
          <a:p>
            <a:endParaRPr lang="it-IT" sz="2400" dirty="0" smtClean="0"/>
          </a:p>
          <a:p>
            <a:endParaRPr lang="it-IT" sz="2400" dirty="0" smtClean="0"/>
          </a:p>
          <a:p>
            <a:r>
              <a:rPr lang="it-IT" sz="2400" dirty="0" smtClean="0"/>
              <a:t>Possiamo inserire il codice </a:t>
            </a:r>
            <a:r>
              <a:rPr lang="it-IT" sz="2400" dirty="0" err="1" smtClean="0"/>
              <a:t>JavaScript</a:t>
            </a:r>
            <a:r>
              <a:rPr lang="it-IT" sz="2400" dirty="0" smtClean="0"/>
              <a:t> in qualsiasi parte del documento (nella head oppure nel body) a seconda delle nostre esigenze.</a:t>
            </a:r>
          </a:p>
          <a:p>
            <a:endParaRPr lang="it-IT" sz="2400" dirty="0"/>
          </a:p>
        </p:txBody>
      </p:sp>
      <p:sp>
        <p:nvSpPr>
          <p:cNvPr id="4" name="Rettangolo 3"/>
          <p:cNvSpPr/>
          <p:nvPr/>
        </p:nvSpPr>
        <p:spPr>
          <a:xfrm>
            <a:off x="899592" y="2019493"/>
            <a:ext cx="7560840" cy="1200329"/>
          </a:xfrm>
          <a:prstGeom prst="rect">
            <a:avLst/>
          </a:prstGeom>
          <a:solidFill>
            <a:srgbClr val="FFFF99"/>
          </a:solidFill>
          <a:ln>
            <a:solidFill>
              <a:schemeClr val="tx1"/>
            </a:solidFill>
            <a:prstDash val="dash"/>
          </a:ln>
        </p:spPr>
        <p:txBody>
          <a:bodyPr wrap="square">
            <a:spAutoFit/>
          </a:bodyPr>
          <a:lstStyle/>
          <a:p>
            <a:r>
              <a:rPr lang="it-IT" sz="2400" dirty="0">
                <a:latin typeface="Source Code Pro" panose="020B0509030403020204" pitchFamily="49" charset="0"/>
                <a:cs typeface="Courier New" pitchFamily="49" charset="0"/>
              </a:rPr>
              <a:t>&lt;</a:t>
            </a:r>
            <a:r>
              <a:rPr lang="it-IT" sz="2400" dirty="0" smtClean="0">
                <a:latin typeface="Source Code Pro" panose="020B0509030403020204" pitchFamily="49" charset="0"/>
                <a:cs typeface="Courier New" pitchFamily="49" charset="0"/>
              </a:rPr>
              <a:t>script&gt;</a:t>
            </a:r>
            <a:r>
              <a:rPr lang="it-IT" sz="2400" dirty="0">
                <a:latin typeface="Source Code Pro" panose="020B0509030403020204" pitchFamily="49" charset="0"/>
                <a:cs typeface="Courier New" pitchFamily="49" charset="0"/>
              </a:rPr>
              <a:t/>
            </a:r>
            <a:br>
              <a:rPr lang="it-IT" sz="2400" dirty="0">
                <a:latin typeface="Source Code Pro" panose="020B0509030403020204" pitchFamily="49" charset="0"/>
                <a:cs typeface="Courier New" pitchFamily="49" charset="0"/>
              </a:rPr>
            </a:br>
            <a:r>
              <a:rPr lang="it-IT" sz="2400" dirty="0">
                <a:latin typeface="Source Code Pro" panose="020B0509030403020204" pitchFamily="49" charset="0"/>
                <a:cs typeface="Courier New" pitchFamily="49" charset="0"/>
              </a:rPr>
              <a:t>  </a:t>
            </a:r>
            <a:r>
              <a:rPr lang="it-IT" sz="2400" dirty="0" err="1" smtClean="0">
                <a:solidFill>
                  <a:srgbClr val="FF0000"/>
                </a:solidFill>
                <a:latin typeface="Source Code Pro" panose="020B0509030403020204" pitchFamily="49" charset="0"/>
                <a:cs typeface="Courier New" pitchFamily="49" charset="0"/>
              </a:rPr>
              <a:t>alert</a:t>
            </a:r>
            <a:r>
              <a:rPr lang="it-IT" sz="2400" dirty="0">
                <a:latin typeface="Source Code Pro" panose="020B0509030403020204" pitchFamily="49" charset="0"/>
                <a:cs typeface="Courier New" pitchFamily="49" charset="0"/>
              </a:rPr>
              <a:t>("</a:t>
            </a:r>
            <a:r>
              <a:rPr lang="it-IT" sz="2400" dirty="0" smtClean="0">
                <a:latin typeface="Source Code Pro" panose="020B0509030403020204" pitchFamily="49" charset="0"/>
                <a:cs typeface="Courier New" pitchFamily="49" charset="0"/>
              </a:rPr>
              <a:t>Ciao da </a:t>
            </a:r>
            <a:r>
              <a:rPr lang="it-IT" sz="2400" dirty="0" err="1" smtClean="0">
                <a:latin typeface="Source Code Pro" panose="020B0509030403020204" pitchFamily="49" charset="0"/>
                <a:cs typeface="Courier New" pitchFamily="49" charset="0"/>
              </a:rPr>
              <a:t>javascript</a:t>
            </a:r>
            <a:r>
              <a:rPr lang="it-IT" sz="2400" dirty="0" smtClean="0">
                <a:latin typeface="Source Code Pro" panose="020B0509030403020204" pitchFamily="49" charset="0"/>
                <a:cs typeface="Courier New" pitchFamily="49" charset="0"/>
              </a:rPr>
              <a:t>");</a:t>
            </a:r>
            <a:r>
              <a:rPr lang="it-IT" sz="2400" dirty="0">
                <a:latin typeface="Source Code Pro" panose="020B0509030403020204" pitchFamily="49" charset="0"/>
                <a:cs typeface="Courier New" pitchFamily="49" charset="0"/>
              </a:rPr>
              <a:t/>
            </a:r>
            <a:br>
              <a:rPr lang="it-IT" sz="2400" dirty="0">
                <a:latin typeface="Source Code Pro" panose="020B0509030403020204" pitchFamily="49" charset="0"/>
                <a:cs typeface="Courier New" pitchFamily="49" charset="0"/>
              </a:rPr>
            </a:br>
            <a:r>
              <a:rPr lang="it-IT" sz="2400" dirty="0">
                <a:latin typeface="Source Code Pro" panose="020B0509030403020204" pitchFamily="49" charset="0"/>
                <a:cs typeface="Courier New" pitchFamily="49" charset="0"/>
              </a:rPr>
              <a:t>&lt;/script&gt; </a:t>
            </a:r>
          </a:p>
        </p:txBody>
      </p:sp>
    </p:spTree>
    <p:extLst>
      <p:ext uri="{BB962C8B-B14F-4D97-AF65-F5344CB8AC3E}">
        <p14:creationId xmlns:p14="http://schemas.microsoft.com/office/powerpoint/2010/main" val="19614791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lstStyle/>
          <a:p>
            <a:r>
              <a:rPr lang="it-IT" dirty="0" smtClean="0">
                <a:solidFill>
                  <a:srgbClr val="006699"/>
                </a:solidFill>
              </a:rPr>
              <a:t>FILE ESTERNO</a:t>
            </a:r>
            <a:endParaRPr lang="it-IT" dirty="0">
              <a:solidFill>
                <a:srgbClr val="006699"/>
              </a:solidFill>
            </a:endParaRPr>
          </a:p>
        </p:txBody>
      </p:sp>
      <p:sp>
        <p:nvSpPr>
          <p:cNvPr id="3" name="Segnaposto contenuto 2"/>
          <p:cNvSpPr>
            <a:spLocks noGrp="1"/>
          </p:cNvSpPr>
          <p:nvPr>
            <p:ph idx="1"/>
          </p:nvPr>
        </p:nvSpPr>
        <p:spPr/>
        <p:txBody>
          <a:bodyPr/>
          <a:lstStyle/>
          <a:p>
            <a:r>
              <a:rPr lang="it-IT" sz="2800" dirty="0" smtClean="0"/>
              <a:t>Quando si scrive codice di una certa lunghezza e/o che potrebbe essere ripetuto su più pagine</a:t>
            </a:r>
          </a:p>
          <a:p>
            <a:r>
              <a:rPr lang="it-IT" sz="2800" dirty="0" smtClean="0"/>
              <a:t>Quando si utilizza un libreria Javascript esistente:</a:t>
            </a:r>
          </a:p>
          <a:p>
            <a:endParaRPr lang="it-IT" sz="2800" dirty="0" smtClean="0"/>
          </a:p>
        </p:txBody>
      </p:sp>
      <p:sp>
        <p:nvSpPr>
          <p:cNvPr id="4" name="Rettangolo 3"/>
          <p:cNvSpPr/>
          <p:nvPr/>
        </p:nvSpPr>
        <p:spPr>
          <a:xfrm>
            <a:off x="539552" y="3363838"/>
            <a:ext cx="8136904" cy="369332"/>
          </a:xfrm>
          <a:prstGeom prst="rect">
            <a:avLst/>
          </a:prstGeom>
          <a:solidFill>
            <a:srgbClr val="FFFF99"/>
          </a:solidFill>
          <a:ln>
            <a:solidFill>
              <a:schemeClr val="tx1"/>
            </a:solidFill>
            <a:prstDash val="dash"/>
          </a:ln>
        </p:spPr>
        <p:txBody>
          <a:bodyPr wrap="square">
            <a:spAutoFit/>
          </a:bodyPr>
          <a:lstStyle/>
          <a:p>
            <a:r>
              <a:rPr lang="it-IT" dirty="0">
                <a:latin typeface="Source Code Pro" panose="020B0509030403020204" pitchFamily="49" charset="0"/>
                <a:cs typeface="Courier New" pitchFamily="49" charset="0"/>
              </a:rPr>
              <a:t>&lt;script </a:t>
            </a:r>
            <a:r>
              <a:rPr lang="it-IT" dirty="0" err="1">
                <a:solidFill>
                  <a:srgbClr val="0070C0"/>
                </a:solidFill>
                <a:latin typeface="Source Code Pro" panose="020B0509030403020204" pitchFamily="49" charset="0"/>
                <a:cs typeface="Courier New" pitchFamily="49" charset="0"/>
              </a:rPr>
              <a:t>type</a:t>
            </a:r>
            <a:r>
              <a:rPr lang="it-IT" dirty="0" err="1">
                <a:latin typeface="Source Code Pro" panose="020B0509030403020204" pitchFamily="49" charset="0"/>
                <a:cs typeface="Courier New" pitchFamily="49" charset="0"/>
              </a:rPr>
              <a:t>=</a:t>
            </a:r>
            <a:r>
              <a:rPr lang="it-IT" dirty="0">
                <a:latin typeface="Source Code Pro" panose="020B0509030403020204" pitchFamily="49" charset="0"/>
                <a:cs typeface="Courier New" pitchFamily="49" charset="0"/>
              </a:rPr>
              <a:t>"text/javascript" </a:t>
            </a:r>
            <a:r>
              <a:rPr lang="it-IT" dirty="0" err="1">
                <a:solidFill>
                  <a:srgbClr val="0070C0"/>
                </a:solidFill>
                <a:latin typeface="Source Code Pro" panose="020B0509030403020204" pitchFamily="49" charset="0"/>
                <a:cs typeface="Courier New" pitchFamily="49" charset="0"/>
              </a:rPr>
              <a:t>src</a:t>
            </a:r>
            <a:r>
              <a:rPr lang="it-IT" dirty="0" err="1">
                <a:latin typeface="Source Code Pro" panose="020B0509030403020204" pitchFamily="49" charset="0"/>
                <a:cs typeface="Courier New" pitchFamily="49" charset="0"/>
              </a:rPr>
              <a:t>=</a:t>
            </a:r>
            <a:r>
              <a:rPr lang="it-IT" dirty="0">
                <a:latin typeface="Source Code Pro" panose="020B0509030403020204" pitchFamily="49" charset="0"/>
                <a:cs typeface="Courier New" pitchFamily="49" charset="0"/>
              </a:rPr>
              <a:t>"</a:t>
            </a:r>
            <a:r>
              <a:rPr lang="it-IT" b="1" dirty="0" err="1" smtClean="0">
                <a:solidFill>
                  <a:srgbClr val="00B050"/>
                </a:solidFill>
                <a:latin typeface="Source Code Pro" panose="020B0509030403020204" pitchFamily="49" charset="0"/>
                <a:cs typeface="Courier New" pitchFamily="49" charset="0"/>
              </a:rPr>
              <a:t>miofile.js</a:t>
            </a:r>
            <a:r>
              <a:rPr lang="it-IT" dirty="0">
                <a:latin typeface="Source Code Pro" panose="020B0509030403020204" pitchFamily="49" charset="0"/>
                <a:cs typeface="Courier New" pitchFamily="49" charset="0"/>
              </a:rPr>
              <a:t>"&gt;&lt;/script&gt;</a:t>
            </a:r>
          </a:p>
        </p:txBody>
      </p:sp>
    </p:spTree>
    <p:extLst>
      <p:ext uri="{BB962C8B-B14F-4D97-AF65-F5344CB8AC3E}">
        <p14:creationId xmlns:p14="http://schemas.microsoft.com/office/powerpoint/2010/main" val="4044678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lstStyle/>
          <a:p>
            <a:r>
              <a:rPr lang="it-IT" sz="3600" dirty="0" smtClean="0">
                <a:solidFill>
                  <a:srgbClr val="006699"/>
                </a:solidFill>
              </a:rPr>
              <a:t>GESTIONE DIRETTA EVENTO</a:t>
            </a:r>
            <a:endParaRPr lang="it-IT" sz="3600" dirty="0">
              <a:solidFill>
                <a:srgbClr val="006699"/>
              </a:solidFill>
            </a:endParaRPr>
          </a:p>
        </p:txBody>
      </p:sp>
      <p:sp>
        <p:nvSpPr>
          <p:cNvPr id="3" name="Segnaposto contenuto 2"/>
          <p:cNvSpPr>
            <a:spLocks noGrp="1"/>
          </p:cNvSpPr>
          <p:nvPr>
            <p:ph idx="1"/>
          </p:nvPr>
        </p:nvSpPr>
        <p:spPr/>
        <p:txBody>
          <a:bodyPr/>
          <a:lstStyle/>
          <a:p>
            <a:r>
              <a:rPr lang="it-IT" sz="2400" dirty="0" smtClean="0"/>
              <a:t>Come abbiamo detto Javascript è fatto principalmente per rispondere a degli eventi, come quello di un utente che clicca un elemento della pagina</a:t>
            </a:r>
          </a:p>
          <a:p>
            <a:r>
              <a:rPr lang="it-IT" sz="2400" dirty="0" smtClean="0"/>
              <a:t>Si può associare direttamente del codice javascript all'evento di un elemento usando appositi attributi come </a:t>
            </a:r>
            <a:r>
              <a:rPr lang="it-IT" sz="2400" dirty="0" err="1" smtClean="0"/>
              <a:t>onclick</a:t>
            </a:r>
            <a:r>
              <a:rPr lang="it-IT" sz="2400" dirty="0" smtClean="0"/>
              <a:t>, </a:t>
            </a:r>
            <a:r>
              <a:rPr lang="it-IT" sz="2400" dirty="0" err="1" smtClean="0"/>
              <a:t>onload</a:t>
            </a:r>
            <a:r>
              <a:rPr lang="it-IT" sz="2400" dirty="0" smtClean="0"/>
              <a:t>, ecc:</a:t>
            </a:r>
          </a:p>
          <a:p>
            <a:endParaRPr lang="it-IT" sz="2400" dirty="0" smtClean="0"/>
          </a:p>
        </p:txBody>
      </p:sp>
      <p:sp>
        <p:nvSpPr>
          <p:cNvPr id="4" name="Rettangolo 3"/>
          <p:cNvSpPr/>
          <p:nvPr/>
        </p:nvSpPr>
        <p:spPr>
          <a:xfrm>
            <a:off x="539552" y="4011910"/>
            <a:ext cx="8136904" cy="369332"/>
          </a:xfrm>
          <a:prstGeom prst="rect">
            <a:avLst/>
          </a:prstGeom>
          <a:solidFill>
            <a:srgbClr val="FFFF99"/>
          </a:solidFill>
          <a:ln>
            <a:solidFill>
              <a:schemeClr val="tx1"/>
            </a:solidFill>
            <a:prstDash val="dash"/>
          </a:ln>
        </p:spPr>
        <p:txBody>
          <a:bodyPr wrap="square">
            <a:spAutoFit/>
          </a:bodyPr>
          <a:lstStyle/>
          <a:p>
            <a:r>
              <a:rPr lang="it-IT" dirty="0" smtClean="0">
                <a:latin typeface="Courier New" pitchFamily="49" charset="0"/>
                <a:cs typeface="Courier New" pitchFamily="49" charset="0"/>
              </a:rPr>
              <a:t>&lt;</a:t>
            </a:r>
            <a:r>
              <a:rPr lang="it-IT" dirty="0" err="1" smtClean="0">
                <a:latin typeface="Courier New" pitchFamily="49" charset="0"/>
                <a:cs typeface="Courier New" pitchFamily="49" charset="0"/>
              </a:rPr>
              <a:t>button</a:t>
            </a:r>
            <a:r>
              <a:rPr lang="it-IT" dirty="0" smtClean="0">
                <a:latin typeface="Courier New" pitchFamily="49" charset="0"/>
                <a:cs typeface="Courier New" pitchFamily="49" charset="0"/>
              </a:rPr>
              <a:t> </a:t>
            </a:r>
            <a:r>
              <a:rPr lang="it-IT" dirty="0" err="1" smtClean="0">
                <a:latin typeface="Courier New" pitchFamily="49" charset="0"/>
                <a:cs typeface="Courier New" pitchFamily="49" charset="0"/>
              </a:rPr>
              <a:t>onclick=</a:t>
            </a:r>
            <a:r>
              <a:rPr lang="it-IT" dirty="0" smtClean="0">
                <a:solidFill>
                  <a:srgbClr val="FF0000"/>
                </a:solidFill>
                <a:latin typeface="Courier New" pitchFamily="49" charset="0"/>
                <a:cs typeface="Courier New" pitchFamily="49" charset="0"/>
              </a:rPr>
              <a:t>"</a:t>
            </a:r>
            <a:r>
              <a:rPr lang="it-IT" b="1" dirty="0" err="1" smtClean="0">
                <a:solidFill>
                  <a:srgbClr val="FF0000"/>
                </a:solidFill>
                <a:latin typeface="Courier New" pitchFamily="49" charset="0"/>
                <a:cs typeface="Courier New" pitchFamily="49" charset="0"/>
              </a:rPr>
              <a:t>alert</a:t>
            </a:r>
            <a:r>
              <a:rPr lang="it-IT" b="1" dirty="0" smtClean="0">
                <a:solidFill>
                  <a:srgbClr val="FF0000"/>
                </a:solidFill>
                <a:latin typeface="Courier New" pitchFamily="49" charset="0"/>
                <a:cs typeface="Courier New" pitchFamily="49" charset="0"/>
              </a:rPr>
              <a:t>('Ciao!')"</a:t>
            </a:r>
            <a:r>
              <a:rPr lang="it-IT" dirty="0" smtClean="0">
                <a:latin typeface="Courier New" pitchFamily="49" charset="0"/>
                <a:cs typeface="Courier New" pitchFamily="49" charset="0"/>
              </a:rPr>
              <a:t>&gt;</a:t>
            </a:r>
            <a:r>
              <a:rPr lang="it-IT" dirty="0" err="1" smtClean="0">
                <a:latin typeface="Courier New" pitchFamily="49" charset="0"/>
                <a:cs typeface="Courier New" pitchFamily="49" charset="0"/>
              </a:rPr>
              <a:t>Cliccami</a:t>
            </a:r>
            <a:r>
              <a:rPr lang="it-IT" dirty="0" smtClean="0">
                <a:latin typeface="Courier New" pitchFamily="49" charset="0"/>
                <a:cs typeface="Courier New" pitchFamily="49" charset="0"/>
              </a:rPr>
              <a:t> !&lt;/</a:t>
            </a:r>
            <a:r>
              <a:rPr lang="it-IT" dirty="0" err="1" smtClean="0">
                <a:latin typeface="Courier New" pitchFamily="49" charset="0"/>
                <a:cs typeface="Courier New" pitchFamily="49" charset="0"/>
              </a:rPr>
              <a:t>button</a:t>
            </a:r>
            <a:r>
              <a:rPr lang="it-IT" dirty="0" smtClean="0">
                <a:latin typeface="Courier New" pitchFamily="49" charset="0"/>
                <a:cs typeface="Courier New" pitchFamily="49" charset="0"/>
              </a:rPr>
              <a:t>&gt;</a:t>
            </a:r>
            <a:endParaRPr lang="it-IT" dirty="0">
              <a:latin typeface="Courier New" pitchFamily="49" charset="0"/>
              <a:cs typeface="Courier New" pitchFamily="49" charset="0"/>
            </a:endParaRPr>
          </a:p>
        </p:txBody>
      </p:sp>
    </p:spTree>
    <p:extLst>
      <p:ext uri="{BB962C8B-B14F-4D97-AF65-F5344CB8AC3E}">
        <p14:creationId xmlns:p14="http://schemas.microsoft.com/office/powerpoint/2010/main" val="22664624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11510"/>
            <a:ext cx="8229600" cy="489701"/>
          </a:xfrm>
        </p:spPr>
        <p:txBody>
          <a:bodyPr/>
          <a:lstStyle/>
          <a:p>
            <a:r>
              <a:rPr lang="it-IT" dirty="0" smtClean="0">
                <a:solidFill>
                  <a:srgbClr val="006699"/>
                </a:solidFill>
              </a:rPr>
              <a:t>eventi</a:t>
            </a:r>
            <a:endParaRPr lang="it-IT" dirty="0">
              <a:solidFill>
                <a:srgbClr val="006699"/>
              </a:solidFill>
            </a:endParaRPr>
          </a:p>
        </p:txBody>
      </p:sp>
      <p:graphicFrame>
        <p:nvGraphicFramePr>
          <p:cNvPr id="4" name="Segnaposto contenuto 3"/>
          <p:cNvGraphicFramePr>
            <a:graphicFrameLocks noGrp="1"/>
          </p:cNvGraphicFramePr>
          <p:nvPr>
            <p:ph idx="1"/>
          </p:nvPr>
        </p:nvGraphicFramePr>
        <p:xfrm>
          <a:off x="395536" y="1000110"/>
          <a:ext cx="8352928" cy="3803888"/>
        </p:xfrm>
        <a:graphic>
          <a:graphicData uri="http://schemas.openxmlformats.org/drawingml/2006/table">
            <a:tbl>
              <a:tblPr>
                <a:tableStyleId>{8A107856-5554-42FB-B03E-39F5DBC370BA}</a:tableStyleId>
              </a:tblPr>
              <a:tblGrid>
                <a:gridCol w="1296144"/>
                <a:gridCol w="3096344"/>
                <a:gridCol w="3960440"/>
              </a:tblGrid>
              <a:tr h="265263">
                <a:tc>
                  <a:txBody>
                    <a:bodyPr/>
                    <a:lstStyle/>
                    <a:p>
                      <a:r>
                        <a:rPr lang="it-IT" sz="1200" b="1" dirty="0" smtClean="0">
                          <a:solidFill>
                            <a:schemeClr val="bg1">
                              <a:lumMod val="95000"/>
                            </a:schemeClr>
                          </a:solidFill>
                        </a:rPr>
                        <a:t>evento</a:t>
                      </a:r>
                      <a:endParaRPr lang="it-IT" sz="1200" b="1" dirty="0">
                        <a:solidFill>
                          <a:schemeClr val="bg1">
                            <a:lumMod val="95000"/>
                          </a:schemeClr>
                        </a:solidFill>
                      </a:endParaRPr>
                    </a:p>
                  </a:txBody>
                  <a:tcPr>
                    <a:solidFill>
                      <a:srgbClr val="006699"/>
                    </a:solidFill>
                  </a:tcPr>
                </a:tc>
                <a:tc>
                  <a:txBody>
                    <a:bodyPr/>
                    <a:lstStyle/>
                    <a:p>
                      <a:r>
                        <a:rPr lang="it-IT" sz="1200" b="1" dirty="0">
                          <a:solidFill>
                            <a:schemeClr val="bg1">
                              <a:lumMod val="95000"/>
                            </a:schemeClr>
                          </a:solidFill>
                        </a:rPr>
                        <a:t>si applica a</a:t>
                      </a:r>
                      <a:r>
                        <a:rPr lang="it-IT" sz="1200" b="1" dirty="0" smtClean="0">
                          <a:solidFill>
                            <a:schemeClr val="bg1">
                              <a:lumMod val="95000"/>
                            </a:schemeClr>
                          </a:solidFill>
                        </a:rPr>
                        <a:t>...</a:t>
                      </a:r>
                      <a:endParaRPr lang="it-IT" sz="1200" b="1" dirty="0">
                        <a:solidFill>
                          <a:schemeClr val="bg1">
                            <a:lumMod val="95000"/>
                          </a:schemeClr>
                        </a:solidFill>
                      </a:endParaRPr>
                    </a:p>
                  </a:txBody>
                  <a:tcPr>
                    <a:solidFill>
                      <a:srgbClr val="006699"/>
                    </a:solidFill>
                  </a:tcPr>
                </a:tc>
                <a:tc>
                  <a:txBody>
                    <a:bodyPr/>
                    <a:lstStyle/>
                    <a:p>
                      <a:r>
                        <a:rPr lang="it-IT" sz="1200" b="1" dirty="0">
                          <a:solidFill>
                            <a:schemeClr val="bg1">
                              <a:lumMod val="95000"/>
                            </a:schemeClr>
                          </a:solidFill>
                        </a:rPr>
                        <a:t>esempio</a:t>
                      </a:r>
                    </a:p>
                  </a:txBody>
                  <a:tcPr>
                    <a:solidFill>
                      <a:srgbClr val="006699"/>
                    </a:solidFill>
                  </a:tcPr>
                </a:tc>
              </a:tr>
              <a:tr h="265263">
                <a:tc>
                  <a:txBody>
                    <a:bodyPr/>
                    <a:lstStyle/>
                    <a:p>
                      <a:r>
                        <a:rPr lang="it-IT" sz="1200" dirty="0" err="1" smtClean="0"/>
                        <a:t>onload</a:t>
                      </a:r>
                      <a:endParaRPr lang="it-IT" sz="1200" dirty="0"/>
                    </a:p>
                  </a:txBody>
                  <a:tcPr/>
                </a:tc>
                <a:tc>
                  <a:txBody>
                    <a:bodyPr/>
                    <a:lstStyle/>
                    <a:p>
                      <a:r>
                        <a:rPr lang="it-IT" sz="1200" dirty="0"/>
                        <a:t>&lt;body</a:t>
                      </a:r>
                      <a:r>
                        <a:rPr lang="it-IT" sz="1200" dirty="0" smtClean="0"/>
                        <a:t>&gt;, &lt;</a:t>
                      </a:r>
                      <a:r>
                        <a:rPr lang="it-IT" sz="1200" dirty="0" err="1"/>
                        <a:t>img</a:t>
                      </a:r>
                      <a:r>
                        <a:rPr lang="it-IT" sz="1200" dirty="0" smtClean="0"/>
                        <a:t>&gt;</a:t>
                      </a:r>
                      <a:endParaRPr lang="it-IT" sz="1200" dirty="0"/>
                    </a:p>
                  </a:txBody>
                  <a:tcPr/>
                </a:tc>
                <a:tc>
                  <a:txBody>
                    <a:bodyPr/>
                    <a:lstStyle/>
                    <a:p>
                      <a:pPr algn="l"/>
                      <a:r>
                        <a:rPr lang="it-IT" sz="1200" dirty="0"/>
                        <a:t>&lt;body </a:t>
                      </a:r>
                      <a:r>
                        <a:rPr lang="it-IT" sz="1200" dirty="0" err="1"/>
                        <a:t>onload=</a:t>
                      </a:r>
                      <a:r>
                        <a:rPr lang="it-IT" sz="1200" dirty="0"/>
                        <a:t>"</a:t>
                      </a:r>
                      <a:r>
                        <a:rPr lang="it-IT" sz="1200" dirty="0" err="1"/>
                        <a:t>alert</a:t>
                      </a:r>
                      <a:r>
                        <a:rPr lang="it-IT" sz="1200" dirty="0"/>
                        <a:t>('ciao</a:t>
                      </a:r>
                      <a:r>
                        <a:rPr lang="it-IT" sz="1200" dirty="0" smtClean="0"/>
                        <a:t>');"&gt;</a:t>
                      </a:r>
                      <a:endParaRPr lang="it-IT" sz="1200" dirty="0"/>
                    </a:p>
                  </a:txBody>
                  <a:tcPr/>
                </a:tc>
              </a:tr>
              <a:tr h="265263">
                <a:tc>
                  <a:txBody>
                    <a:bodyPr/>
                    <a:lstStyle/>
                    <a:p>
                      <a:r>
                        <a:rPr lang="it-IT" sz="1200" dirty="0" err="1"/>
                        <a:t>onunload</a:t>
                      </a:r>
                      <a:endParaRPr lang="it-IT" sz="1200" dirty="0"/>
                    </a:p>
                  </a:txBody>
                  <a:tcPr/>
                </a:tc>
                <a:tc>
                  <a:txBody>
                    <a:bodyPr/>
                    <a:lstStyle/>
                    <a:p>
                      <a:r>
                        <a:rPr lang="it-IT" sz="1200" dirty="0"/>
                        <a:t>&lt;body&gt;</a:t>
                      </a:r>
                    </a:p>
                  </a:txBody>
                  <a:tcPr/>
                </a:tc>
                <a:tc>
                  <a:txBody>
                    <a:bodyPr/>
                    <a:lstStyle/>
                    <a:p>
                      <a:pPr algn="l"/>
                      <a:r>
                        <a:rPr lang="it-IT" sz="1200" dirty="0"/>
                        <a:t>&lt;body </a:t>
                      </a:r>
                      <a:r>
                        <a:rPr lang="it-IT" sz="1200" dirty="0" err="1"/>
                        <a:t>onunload=</a:t>
                      </a:r>
                      <a:r>
                        <a:rPr lang="it-IT" sz="1200" dirty="0"/>
                        <a:t>"</a:t>
                      </a:r>
                      <a:r>
                        <a:rPr lang="it-IT" sz="1200" dirty="0" err="1"/>
                        <a:t>alert</a:t>
                      </a:r>
                      <a:r>
                        <a:rPr lang="it-IT" sz="1200" dirty="0"/>
                        <a:t>('ciao</a:t>
                      </a:r>
                      <a:r>
                        <a:rPr lang="it-IT" sz="1200" dirty="0" smtClean="0"/>
                        <a:t>');“&gt;</a:t>
                      </a:r>
                      <a:endParaRPr lang="it-IT" sz="1200" b="0" dirty="0">
                        <a:latin typeface="Courier New"/>
                      </a:endParaRPr>
                    </a:p>
                  </a:txBody>
                  <a:tcPr/>
                </a:tc>
              </a:tr>
              <a:tr h="329168">
                <a:tc>
                  <a:txBody>
                    <a:bodyPr/>
                    <a:lstStyle/>
                    <a:p>
                      <a:r>
                        <a:rPr lang="it-IT" sz="1200" dirty="0" err="1" smtClean="0"/>
                        <a:t>onmouseover</a:t>
                      </a:r>
                      <a:endParaRPr lang="it-IT" sz="1200" dirty="0"/>
                    </a:p>
                  </a:txBody>
                  <a:tcPr/>
                </a:tc>
                <a:tc>
                  <a:txBody>
                    <a:bodyPr/>
                    <a:lstStyle/>
                    <a:p>
                      <a:r>
                        <a:rPr lang="en-US" sz="1200" dirty="0"/>
                        <a:t>&lt;a</a:t>
                      </a:r>
                      <a:r>
                        <a:rPr lang="en-US" sz="1200" dirty="0" smtClean="0"/>
                        <a:t>&gt;, &lt;</a:t>
                      </a:r>
                      <a:r>
                        <a:rPr lang="en-US" sz="1200" dirty="0"/>
                        <a:t>area</a:t>
                      </a:r>
                      <a:r>
                        <a:rPr lang="en-US" sz="1200" dirty="0" smtClean="0"/>
                        <a:t>&gt;, &lt;</a:t>
                      </a:r>
                      <a:r>
                        <a:rPr lang="en-US" sz="1200" dirty="0"/>
                        <a:t>input&gt; (</a:t>
                      </a:r>
                      <a:r>
                        <a:rPr lang="en-US" sz="1200" dirty="0" smtClean="0"/>
                        <a:t>submit, button, </a:t>
                      </a:r>
                      <a:r>
                        <a:rPr lang="en-US" sz="1200" dirty="0" err="1" smtClean="0"/>
                        <a:t>ecc</a:t>
                      </a:r>
                      <a:r>
                        <a:rPr lang="en-US" sz="1200" dirty="0" smtClean="0"/>
                        <a:t>.)</a:t>
                      </a:r>
                      <a:endParaRPr lang="en-US" sz="1200" dirty="0"/>
                    </a:p>
                  </a:txBody>
                  <a:tcPr/>
                </a:tc>
                <a:tc>
                  <a:txBody>
                    <a:bodyPr/>
                    <a:lstStyle/>
                    <a:p>
                      <a:pPr algn="l"/>
                      <a:r>
                        <a:rPr lang="it-IT" sz="1200"/>
                        <a:t>&lt;a onmouseover="alert('ciao');" href="pagina.html"&gt;</a:t>
                      </a:r>
                      <a:endParaRPr lang="it-IT" sz="1200" b="0">
                        <a:latin typeface="Courier New"/>
                      </a:endParaRPr>
                    </a:p>
                  </a:txBody>
                  <a:tcPr/>
                </a:tc>
              </a:tr>
              <a:tr h="265263">
                <a:tc>
                  <a:txBody>
                    <a:bodyPr/>
                    <a:lstStyle/>
                    <a:p>
                      <a:r>
                        <a:rPr lang="it-IT" sz="1200" dirty="0" err="1" smtClean="0"/>
                        <a:t>onmouseout</a:t>
                      </a:r>
                      <a:endParaRPr lang="it-IT" sz="1200" dirty="0"/>
                    </a:p>
                  </a:txBody>
                  <a:tcPr/>
                </a:tc>
                <a:tc>
                  <a:txBody>
                    <a:bodyPr/>
                    <a:lstStyle/>
                    <a:p>
                      <a:r>
                        <a:rPr lang="it-IT" sz="1200" dirty="0"/>
                        <a:t>&lt;a</a:t>
                      </a:r>
                      <a:r>
                        <a:rPr lang="it-IT" sz="1200" dirty="0" smtClean="0"/>
                        <a:t>&gt;, &lt;</a:t>
                      </a:r>
                      <a:r>
                        <a:rPr lang="it-IT" sz="1200" dirty="0"/>
                        <a:t>area</a:t>
                      </a:r>
                      <a:r>
                        <a:rPr lang="it-IT" sz="1200" dirty="0" smtClean="0"/>
                        <a:t>&gt;, &lt;</a:t>
                      </a:r>
                      <a:r>
                        <a:rPr lang="it-IT" sz="1200" dirty="0"/>
                        <a:t>input</a:t>
                      </a:r>
                      <a:r>
                        <a:rPr lang="it-IT" sz="1200" dirty="0" smtClean="0"/>
                        <a:t>&gt;</a:t>
                      </a:r>
                      <a:endParaRPr lang="it-IT" sz="1200" dirty="0"/>
                    </a:p>
                  </a:txBody>
                  <a:tcPr/>
                </a:tc>
                <a:tc>
                  <a:txBody>
                    <a:bodyPr/>
                    <a:lstStyle/>
                    <a:p>
                      <a:pPr algn="l"/>
                      <a:r>
                        <a:rPr lang="en-US" sz="1200"/>
                        <a:t>&lt;a onmouseout="alert('ciao');" href="pagina.html"&gt;</a:t>
                      </a:r>
                      <a:endParaRPr lang="en-US" sz="1200" b="0">
                        <a:latin typeface="Courier New"/>
                      </a:endParaRPr>
                    </a:p>
                  </a:txBody>
                  <a:tcPr/>
                </a:tc>
              </a:tr>
              <a:tr h="265263">
                <a:tc>
                  <a:txBody>
                    <a:bodyPr/>
                    <a:lstStyle/>
                    <a:p>
                      <a:r>
                        <a:rPr lang="it-IT" sz="1200" dirty="0" err="1"/>
                        <a:t>onclick</a:t>
                      </a:r>
                      <a:endParaRPr lang="it-IT"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&lt;a&gt;, &lt;area&gt;, &lt;input&gt;</a:t>
                      </a:r>
                      <a:endParaRPr lang="it-IT" sz="1200" dirty="0"/>
                    </a:p>
                  </a:txBody>
                  <a:tcPr/>
                </a:tc>
                <a:tc>
                  <a:txBody>
                    <a:bodyPr/>
                    <a:lstStyle/>
                    <a:p>
                      <a:pPr algn="l"/>
                      <a:r>
                        <a:rPr lang="en-US" sz="1200" dirty="0"/>
                        <a:t>&lt;a </a:t>
                      </a:r>
                      <a:r>
                        <a:rPr lang="en-US" sz="1200" dirty="0" err="1"/>
                        <a:t>onclick</a:t>
                      </a:r>
                      <a:r>
                        <a:rPr lang="en-US" sz="1200" dirty="0"/>
                        <a:t>="alert('ciao');" </a:t>
                      </a:r>
                      <a:r>
                        <a:rPr lang="en-US" sz="1200" dirty="0" err="1" smtClean="0"/>
                        <a:t>href</a:t>
                      </a:r>
                      <a:r>
                        <a:rPr lang="en-US" sz="1200" dirty="0"/>
                        <a:t>="pagina.html"&gt;</a:t>
                      </a:r>
                      <a:endParaRPr lang="en-US" sz="1200" b="0" dirty="0">
                        <a:latin typeface="Courier New"/>
                      </a:endParaRPr>
                    </a:p>
                  </a:txBody>
                  <a:tcPr/>
                </a:tc>
              </a:tr>
              <a:tr h="265263">
                <a:tc>
                  <a:txBody>
                    <a:bodyPr/>
                    <a:lstStyle/>
                    <a:p>
                      <a:r>
                        <a:rPr lang="it-IT" sz="1200" dirty="0" err="1" smtClean="0"/>
                        <a:t>onkeypress</a:t>
                      </a:r>
                      <a:endParaRPr lang="it-IT"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&lt;a&gt;, &lt;area&gt;, &lt;input&gt;, &lt;</a:t>
                      </a:r>
                      <a:r>
                        <a:rPr lang="it-IT" sz="1200" dirty="0" err="1"/>
                        <a:t>div</a:t>
                      </a:r>
                      <a:r>
                        <a:rPr lang="it-IT" sz="1200" dirty="0" smtClean="0"/>
                        <a:t>&gt;</a:t>
                      </a:r>
                      <a:endParaRPr lang="it-IT" sz="1200" dirty="0"/>
                    </a:p>
                  </a:txBody>
                  <a:tcPr/>
                </a:tc>
                <a:tc>
                  <a:txBody>
                    <a:bodyPr/>
                    <a:lstStyle/>
                    <a:p>
                      <a:pPr algn="l"/>
                      <a:r>
                        <a:rPr lang="it-IT" sz="1200" dirty="0"/>
                        <a:t>&lt;</a:t>
                      </a:r>
                      <a:r>
                        <a:rPr lang="it-IT" sz="1200" dirty="0" err="1"/>
                        <a:t>textarea</a:t>
                      </a:r>
                      <a:r>
                        <a:rPr lang="it-IT" sz="1200" dirty="0"/>
                        <a:t> </a:t>
                      </a:r>
                      <a:r>
                        <a:rPr lang="it-IT" sz="1200" dirty="0" err="1"/>
                        <a:t>onkeypress=</a:t>
                      </a:r>
                      <a:r>
                        <a:rPr lang="it-IT" sz="1200" dirty="0"/>
                        <a:t>"</a:t>
                      </a:r>
                      <a:r>
                        <a:rPr lang="it-IT" sz="1200" dirty="0" err="1"/>
                        <a:t>alert</a:t>
                      </a:r>
                      <a:r>
                        <a:rPr lang="it-IT" sz="1200" dirty="0"/>
                        <a:t>('ciao</a:t>
                      </a:r>
                      <a:r>
                        <a:rPr lang="it-IT" sz="1200" dirty="0" smtClean="0"/>
                        <a:t>');“&gt;&lt;/</a:t>
                      </a:r>
                      <a:r>
                        <a:rPr lang="it-IT" sz="1200" dirty="0" err="1"/>
                        <a:t>textarea</a:t>
                      </a:r>
                      <a:r>
                        <a:rPr lang="it-IT" sz="1200" dirty="0"/>
                        <a:t>&gt;</a:t>
                      </a:r>
                      <a:endParaRPr lang="it-IT" sz="1200" b="0" dirty="0">
                        <a:latin typeface="Courier New"/>
                      </a:endParaRPr>
                    </a:p>
                  </a:txBody>
                  <a:tcPr/>
                </a:tc>
              </a:tr>
              <a:tr h="810115">
                <a:tc>
                  <a:txBody>
                    <a:bodyPr/>
                    <a:lstStyle/>
                    <a:p>
                      <a:r>
                        <a:rPr lang="it-IT" sz="1200"/>
                        <a:t>onchange</a:t>
                      </a:r>
                    </a:p>
                  </a:txBody>
                  <a:tcPr/>
                </a:tc>
                <a:tc>
                  <a:txBody>
                    <a:bodyPr/>
                    <a:lstStyle/>
                    <a:p>
                      <a:r>
                        <a:rPr lang="it-IT" sz="1200" dirty="0" smtClean="0"/>
                        <a:t>&lt;</a:t>
                      </a:r>
                      <a:r>
                        <a:rPr lang="it-IT" sz="1200" dirty="0" err="1" smtClean="0"/>
                        <a:t>select</a:t>
                      </a:r>
                      <a:r>
                        <a:rPr lang="it-IT" sz="1200" dirty="0" smtClean="0"/>
                        <a:t>&gt;</a:t>
                      </a:r>
                      <a:endParaRPr lang="it-IT" sz="1200" dirty="0"/>
                    </a:p>
                  </a:txBody>
                  <a:tcPr/>
                </a:tc>
                <a:tc>
                  <a:txBody>
                    <a:bodyPr/>
                    <a:lstStyle/>
                    <a:p>
                      <a:pPr algn="l"/>
                      <a:r>
                        <a:rPr lang="it-IT" sz="1200" dirty="0"/>
                        <a:t>&lt;</a:t>
                      </a:r>
                      <a:r>
                        <a:rPr lang="it-IT" sz="1200" dirty="0" err="1"/>
                        <a:t>select</a:t>
                      </a:r>
                      <a:r>
                        <a:rPr lang="it-IT" sz="1200" dirty="0"/>
                        <a:t> </a:t>
                      </a:r>
                      <a:r>
                        <a:rPr lang="it-IT" sz="1200" dirty="0" err="1"/>
                        <a:t>onchange=</a:t>
                      </a:r>
                      <a:r>
                        <a:rPr lang="it-IT" sz="1200" dirty="0"/>
                        <a:t>"</a:t>
                      </a:r>
                      <a:r>
                        <a:rPr lang="it-IT" sz="1200" dirty="0" err="1"/>
                        <a:t>alert</a:t>
                      </a:r>
                      <a:r>
                        <a:rPr lang="it-IT" sz="1200" dirty="0"/>
                        <a:t>('ciao</a:t>
                      </a:r>
                      <a:r>
                        <a:rPr lang="it-IT" sz="1200" dirty="0" smtClean="0"/>
                        <a:t>');“&gt;</a:t>
                      </a:r>
                      <a:r>
                        <a:rPr lang="it-IT" sz="1200" dirty="0"/>
                        <a:t/>
                      </a:r>
                      <a:br>
                        <a:rPr lang="it-IT" sz="1200" dirty="0"/>
                      </a:br>
                      <a:r>
                        <a:rPr lang="it-IT" sz="1200" dirty="0"/>
                        <a:t> &lt;</a:t>
                      </a:r>
                      <a:r>
                        <a:rPr lang="it-IT" sz="1200" dirty="0" err="1" smtClean="0"/>
                        <a:t>option</a:t>
                      </a:r>
                      <a:r>
                        <a:rPr lang="it-IT" sz="1200" dirty="0" smtClean="0"/>
                        <a:t>&gt;uno</a:t>
                      </a:r>
                      <a:r>
                        <a:rPr lang="it-IT" sz="1200" baseline="0" dirty="0" smtClean="0"/>
                        <a:t>  </a:t>
                      </a:r>
                      <a:r>
                        <a:rPr lang="it-IT" sz="1200" dirty="0" smtClean="0"/>
                        <a:t>&lt;/</a:t>
                      </a:r>
                      <a:r>
                        <a:rPr lang="it-IT" sz="1200" dirty="0" err="1"/>
                        <a:t>option</a:t>
                      </a:r>
                      <a:r>
                        <a:rPr lang="it-IT" sz="1200" dirty="0"/>
                        <a:t>&gt;</a:t>
                      </a:r>
                      <a:br>
                        <a:rPr lang="it-IT" sz="1200" dirty="0"/>
                      </a:br>
                      <a:r>
                        <a:rPr lang="it-IT" sz="1200" dirty="0"/>
                        <a:t> </a:t>
                      </a:r>
                      <a:r>
                        <a:rPr lang="it-IT" sz="1200" dirty="0" smtClean="0"/>
                        <a:t>…..</a:t>
                      </a:r>
                      <a:r>
                        <a:rPr lang="it-IT" sz="1200" dirty="0"/>
                        <a:t/>
                      </a:r>
                      <a:br>
                        <a:rPr lang="it-IT" sz="1200" dirty="0"/>
                      </a:br>
                      <a:r>
                        <a:rPr lang="it-IT" sz="1200" dirty="0"/>
                        <a:t>&lt;/</a:t>
                      </a:r>
                      <a:r>
                        <a:rPr lang="it-IT" sz="1200" dirty="0" err="1"/>
                        <a:t>select</a:t>
                      </a:r>
                      <a:r>
                        <a:rPr lang="it-IT" sz="1200" dirty="0" smtClean="0"/>
                        <a:t>&gt;</a:t>
                      </a:r>
                      <a:endParaRPr lang="it-IT" sz="1200" b="0" dirty="0">
                        <a:latin typeface="Courier New"/>
                      </a:endParaRPr>
                    </a:p>
                  </a:txBody>
                  <a:tcPr/>
                </a:tc>
              </a:tr>
              <a:tr h="442104">
                <a:tc>
                  <a:txBody>
                    <a:bodyPr/>
                    <a:lstStyle/>
                    <a:p>
                      <a:r>
                        <a:rPr lang="it-IT" sz="1200"/>
                        <a:t>onsubmit</a:t>
                      </a:r>
                    </a:p>
                  </a:txBody>
                  <a:tcPr/>
                </a:tc>
                <a:tc>
                  <a:txBody>
                    <a:bodyPr/>
                    <a:lstStyle/>
                    <a:p>
                      <a:r>
                        <a:rPr lang="it-IT" sz="1200" dirty="0"/>
                        <a:t>&lt;</a:t>
                      </a:r>
                      <a:r>
                        <a:rPr lang="it-IT" sz="1200" dirty="0" err="1"/>
                        <a:t>form</a:t>
                      </a:r>
                      <a:r>
                        <a:rPr lang="it-IT" sz="1200" dirty="0"/>
                        <a:t>&gt;</a:t>
                      </a:r>
                    </a:p>
                  </a:txBody>
                  <a:tcPr/>
                </a:tc>
                <a:tc>
                  <a:txBody>
                    <a:bodyPr/>
                    <a:lstStyle/>
                    <a:p>
                      <a:pPr algn="l"/>
                      <a:r>
                        <a:rPr lang="it-IT" sz="1200" dirty="0"/>
                        <a:t>&lt;</a:t>
                      </a:r>
                      <a:r>
                        <a:rPr lang="it-IT" sz="1200" dirty="0" err="1"/>
                        <a:t>form</a:t>
                      </a:r>
                      <a:r>
                        <a:rPr lang="it-IT" sz="1200" dirty="0"/>
                        <a:t> </a:t>
                      </a:r>
                      <a:r>
                        <a:rPr lang="it-IT" sz="1200" dirty="0" err="1"/>
                        <a:t>name=</a:t>
                      </a:r>
                      <a:r>
                        <a:rPr lang="it-IT" sz="1200" dirty="0"/>
                        <a:t>"</a:t>
                      </a:r>
                      <a:r>
                        <a:rPr lang="it-IT" sz="1200" dirty="0" err="1"/>
                        <a:t>mioform</a:t>
                      </a:r>
                      <a:r>
                        <a:rPr lang="it-IT" sz="1200" dirty="0"/>
                        <a:t>" </a:t>
                      </a:r>
                      <a:r>
                        <a:rPr lang="it-IT" sz="1200" dirty="0" err="1" smtClean="0"/>
                        <a:t>action=</a:t>
                      </a:r>
                      <a:r>
                        <a:rPr lang="it-IT" sz="1200" dirty="0" smtClean="0"/>
                        <a:t>"http://...."</a:t>
                      </a:r>
                      <a:r>
                        <a:rPr lang="it-IT" sz="1200" baseline="0" dirty="0" smtClean="0"/>
                        <a:t> </a:t>
                      </a:r>
                      <a:r>
                        <a:rPr lang="it-IT" sz="1200" dirty="0" err="1" smtClean="0"/>
                        <a:t>onsubmit</a:t>
                      </a:r>
                      <a:r>
                        <a:rPr lang="it-IT" sz="1200" dirty="0" err="1"/>
                        <a:t>=</a:t>
                      </a:r>
                      <a:r>
                        <a:rPr lang="it-IT" sz="1200" dirty="0"/>
                        <a:t>"</a:t>
                      </a:r>
                      <a:r>
                        <a:rPr lang="it-IT" sz="1200" dirty="0" err="1"/>
                        <a:t>alert</a:t>
                      </a:r>
                      <a:r>
                        <a:rPr lang="it-IT" sz="1200" dirty="0"/>
                        <a:t>('ciao');"&gt;</a:t>
                      </a:r>
                      <a:endParaRPr lang="it-IT" sz="1200" b="0" dirty="0">
                        <a:latin typeface="Courier New"/>
                      </a:endParaRPr>
                    </a:p>
                  </a:txBody>
                  <a:tcPr/>
                </a:tc>
              </a:tr>
              <a:tr h="265263">
                <a:tc>
                  <a:txBody>
                    <a:bodyPr/>
                    <a:lstStyle/>
                    <a:p>
                      <a:r>
                        <a:rPr lang="it-IT" sz="1200"/>
                        <a:t>onfocus</a:t>
                      </a:r>
                    </a:p>
                  </a:txBody>
                  <a:tcPr/>
                </a:tc>
                <a:tc>
                  <a:txBody>
                    <a:bodyPr/>
                    <a:lstStyle/>
                    <a:p>
                      <a:r>
                        <a:rPr lang="it-IT" sz="1200" dirty="0"/>
                        <a:t>&lt;a</a:t>
                      </a:r>
                      <a:r>
                        <a:rPr lang="it-IT" sz="1200" dirty="0" smtClean="0"/>
                        <a:t>&gt;, &lt;</a:t>
                      </a:r>
                      <a:r>
                        <a:rPr lang="it-IT" sz="1200" dirty="0"/>
                        <a:t>input</a:t>
                      </a:r>
                      <a:r>
                        <a:rPr lang="it-IT" sz="1200" dirty="0" smtClean="0"/>
                        <a:t>&gt;, &lt;</a:t>
                      </a:r>
                      <a:r>
                        <a:rPr lang="it-IT" sz="1200" dirty="0"/>
                        <a:t>body</a:t>
                      </a:r>
                      <a:r>
                        <a:rPr lang="it-IT" sz="1200" dirty="0" smtClean="0"/>
                        <a:t>&gt;</a:t>
                      </a:r>
                      <a:endParaRPr lang="it-IT" sz="1200" dirty="0"/>
                    </a:p>
                  </a:txBody>
                  <a:tcPr/>
                </a:tc>
                <a:tc>
                  <a:txBody>
                    <a:bodyPr/>
                    <a:lstStyle/>
                    <a:p>
                      <a:pPr algn="l"/>
                      <a:r>
                        <a:rPr lang="it-IT" sz="1200" dirty="0"/>
                        <a:t>&lt;body </a:t>
                      </a:r>
                      <a:r>
                        <a:rPr lang="it-IT" sz="1200" dirty="0" err="1"/>
                        <a:t>onfocus=</a:t>
                      </a:r>
                      <a:r>
                        <a:rPr lang="it-IT" sz="1200" dirty="0"/>
                        <a:t>"</a:t>
                      </a:r>
                      <a:r>
                        <a:rPr lang="it-IT" sz="1200" dirty="0" err="1"/>
                        <a:t>alert</a:t>
                      </a:r>
                      <a:r>
                        <a:rPr lang="it-IT" sz="1200" dirty="0"/>
                        <a:t>('ciao</a:t>
                      </a:r>
                      <a:r>
                        <a:rPr lang="it-IT" sz="1200" dirty="0" smtClean="0"/>
                        <a:t>');“&gt;</a:t>
                      </a:r>
                      <a:endParaRPr lang="it-IT" sz="1200" dirty="0"/>
                    </a:p>
                  </a:txBody>
                  <a:tcPr/>
                </a:tc>
              </a:tr>
              <a:tr h="265263">
                <a:tc>
                  <a:txBody>
                    <a:bodyPr/>
                    <a:lstStyle/>
                    <a:p>
                      <a:r>
                        <a:rPr lang="it-IT" sz="1200"/>
                        <a:t>onblur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&lt;a&gt;, &lt;input&gt;, &lt;body&gt;</a:t>
                      </a:r>
                      <a:endParaRPr lang="it-IT" sz="1200" dirty="0"/>
                    </a:p>
                  </a:txBody>
                  <a:tcPr/>
                </a:tc>
                <a:tc>
                  <a:txBody>
                    <a:bodyPr/>
                    <a:lstStyle/>
                    <a:p>
                      <a:pPr algn="l"/>
                      <a:r>
                        <a:rPr lang="it-IT" sz="1200" dirty="0"/>
                        <a:t>&lt;body </a:t>
                      </a:r>
                      <a:r>
                        <a:rPr lang="it-IT" sz="1200" dirty="0" err="1"/>
                        <a:t>onblur=</a:t>
                      </a:r>
                      <a:r>
                        <a:rPr lang="it-IT" sz="1200" dirty="0"/>
                        <a:t>"</a:t>
                      </a:r>
                      <a:r>
                        <a:rPr lang="it-IT" sz="1200" dirty="0" err="1"/>
                        <a:t>alert</a:t>
                      </a:r>
                      <a:r>
                        <a:rPr lang="it-IT" sz="1200" dirty="0"/>
                        <a:t>('ciao');"&gt;</a:t>
                      </a:r>
                      <a:endParaRPr lang="it-IT" sz="1200" b="0" dirty="0">
                        <a:latin typeface="Courier New"/>
                      </a:endParaRPr>
                    </a:p>
                  </a:txBody>
                  <a:tcPr/>
                </a:tc>
              </a:tr>
            </a:tbl>
          </a:graphicData>
        </a:graphic>
      </p:graphicFrame>
      <p:sp>
        <p:nvSpPr>
          <p:cNvPr id="25601" name="Rectangle 1"/>
          <p:cNvSpPr>
            <a:spLocks noChangeArrowheads="1"/>
          </p:cNvSpPr>
          <p:nvPr/>
        </p:nvSpPr>
        <p:spPr bwMode="auto">
          <a:xfrm>
            <a:off x="1" y="-138499"/>
            <a:ext cx="65" cy="276999"/>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764457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435695"/>
          </a:xfrm>
        </p:spPr>
        <p:txBody>
          <a:bodyPr/>
          <a:lstStyle/>
          <a:p>
            <a:r>
              <a:rPr lang="it-IT" dirty="0" smtClean="0">
                <a:solidFill>
                  <a:srgbClr val="006699"/>
                </a:solidFill>
              </a:rPr>
              <a:t>No script</a:t>
            </a:r>
            <a:endParaRPr lang="it-IT" dirty="0">
              <a:solidFill>
                <a:srgbClr val="006699"/>
              </a:solidFill>
            </a:endParaRPr>
          </a:p>
        </p:txBody>
      </p:sp>
      <p:sp>
        <p:nvSpPr>
          <p:cNvPr id="3" name="Segnaposto contenuto 2"/>
          <p:cNvSpPr>
            <a:spLocks noGrp="1"/>
          </p:cNvSpPr>
          <p:nvPr>
            <p:ph idx="1"/>
          </p:nvPr>
        </p:nvSpPr>
        <p:spPr>
          <a:xfrm>
            <a:off x="457200" y="1200151"/>
            <a:ext cx="8229600" cy="1263588"/>
          </a:xfrm>
        </p:spPr>
        <p:txBody>
          <a:bodyPr/>
          <a:lstStyle/>
          <a:p>
            <a:r>
              <a:rPr lang="it-IT" sz="2800" dirty="0" smtClean="0"/>
              <a:t>All'interno del </a:t>
            </a:r>
            <a:r>
              <a:rPr lang="it-IT" sz="2800" dirty="0" err="1" smtClean="0"/>
              <a:t>tag</a:t>
            </a:r>
            <a:r>
              <a:rPr lang="it-IT" sz="2800" dirty="0" smtClean="0"/>
              <a:t> </a:t>
            </a:r>
            <a:r>
              <a:rPr lang="it-IT" sz="2800" dirty="0" err="1" smtClean="0"/>
              <a:t>noscript</a:t>
            </a:r>
            <a:r>
              <a:rPr lang="it-IT" sz="2800" dirty="0" smtClean="0"/>
              <a:t> può essere utilizzata la sintassi HTML per visualizzare messaggi:</a:t>
            </a:r>
            <a:endParaRPr lang="it-IT" sz="2800" dirty="0"/>
          </a:p>
        </p:txBody>
      </p:sp>
      <p:sp>
        <p:nvSpPr>
          <p:cNvPr id="4" name="Rettangolo 3"/>
          <p:cNvSpPr/>
          <p:nvPr/>
        </p:nvSpPr>
        <p:spPr>
          <a:xfrm>
            <a:off x="683568" y="2211710"/>
            <a:ext cx="7848872" cy="2585323"/>
          </a:xfrm>
          <a:prstGeom prst="rect">
            <a:avLst/>
          </a:prstGeom>
          <a:solidFill>
            <a:srgbClr val="FFFF99"/>
          </a:solidFill>
          <a:ln>
            <a:solidFill>
              <a:schemeClr val="tx1"/>
            </a:solidFill>
            <a:prstDash val="dash"/>
          </a:ln>
        </p:spPr>
        <p:txBody>
          <a:bodyPr wrap="square">
            <a:spAutoFit/>
          </a:bodyPr>
          <a:lstStyle/>
          <a:p>
            <a:r>
              <a:rPr lang="it-IT" dirty="0">
                <a:latin typeface="Source Code Pro" panose="020B0509030403020204" pitchFamily="49" charset="0"/>
                <a:cs typeface="Courier New" pitchFamily="49" charset="0"/>
              </a:rPr>
              <a:t>&lt;</a:t>
            </a:r>
            <a:r>
              <a:rPr lang="it-IT" b="1" dirty="0" err="1">
                <a:latin typeface="Source Code Pro" panose="020B0509030403020204" pitchFamily="49" charset="0"/>
                <a:cs typeface="Courier New" pitchFamily="49" charset="0"/>
              </a:rPr>
              <a:t>noscript</a:t>
            </a:r>
            <a:r>
              <a:rPr lang="it-IT" dirty="0">
                <a:latin typeface="Source Code Pro" panose="020B0509030403020204" pitchFamily="49" charset="0"/>
                <a:cs typeface="Courier New" pitchFamily="49" charset="0"/>
              </a:rPr>
              <a:t>&gt;</a:t>
            </a:r>
            <a:br>
              <a:rPr lang="it-IT" dirty="0">
                <a:latin typeface="Source Code Pro" panose="020B0509030403020204" pitchFamily="49" charset="0"/>
                <a:cs typeface="Courier New" pitchFamily="49" charset="0"/>
              </a:rPr>
            </a:br>
            <a:r>
              <a:rPr lang="it-IT" dirty="0" smtClean="0">
                <a:latin typeface="Source Code Pro" panose="020B0509030403020204" pitchFamily="49" charset="0"/>
                <a:cs typeface="Courier New" pitchFamily="49" charset="0"/>
              </a:rPr>
              <a:t>	&lt;</a:t>
            </a:r>
            <a:r>
              <a:rPr lang="it-IT" b="1" dirty="0" smtClean="0">
                <a:latin typeface="Source Code Pro" panose="020B0509030403020204" pitchFamily="49" charset="0"/>
                <a:cs typeface="Courier New" pitchFamily="49" charset="0"/>
              </a:rPr>
              <a:t>div</a:t>
            </a:r>
            <a:r>
              <a:rPr lang="it-IT" dirty="0" smtClean="0">
                <a:latin typeface="Source Code Pro" panose="020B0509030403020204" pitchFamily="49" charset="0"/>
                <a:cs typeface="Courier New" pitchFamily="49" charset="0"/>
              </a:rPr>
              <a:t>&gt; </a:t>
            </a:r>
            <a:br>
              <a:rPr lang="it-IT" dirty="0" smtClean="0">
                <a:latin typeface="Source Code Pro" panose="020B0509030403020204" pitchFamily="49" charset="0"/>
                <a:cs typeface="Courier New" pitchFamily="49" charset="0"/>
              </a:rPr>
            </a:br>
            <a:r>
              <a:rPr lang="it-IT" dirty="0" smtClean="0">
                <a:latin typeface="Source Code Pro" panose="020B0509030403020204" pitchFamily="49" charset="0"/>
                <a:cs typeface="Courier New" pitchFamily="49" charset="0"/>
              </a:rPr>
              <a:t>  		&lt;</a:t>
            </a:r>
            <a:r>
              <a:rPr lang="it-IT" b="1" dirty="0" smtClean="0">
                <a:latin typeface="Source Code Pro" panose="020B0509030403020204" pitchFamily="49" charset="0"/>
                <a:cs typeface="Courier New" pitchFamily="49" charset="0"/>
              </a:rPr>
              <a:t>h3</a:t>
            </a:r>
            <a:r>
              <a:rPr lang="it-IT" dirty="0" smtClean="0">
                <a:latin typeface="Source Code Pro" panose="020B0509030403020204" pitchFamily="49" charset="0"/>
                <a:cs typeface="Courier New" pitchFamily="49" charset="0"/>
              </a:rPr>
              <a:t>&gt;</a:t>
            </a:r>
          </a:p>
          <a:p>
            <a:r>
              <a:rPr lang="it-IT" dirty="0">
                <a:latin typeface="Source Code Pro" panose="020B0509030403020204" pitchFamily="49" charset="0"/>
                <a:cs typeface="Courier New" pitchFamily="49" charset="0"/>
              </a:rPr>
              <a:t>	</a:t>
            </a:r>
            <a:r>
              <a:rPr lang="it-IT" dirty="0" smtClean="0">
                <a:latin typeface="Source Code Pro" panose="020B0509030403020204" pitchFamily="49" charset="0"/>
                <a:cs typeface="Courier New" pitchFamily="49" charset="0"/>
              </a:rPr>
              <a:t>		Per </a:t>
            </a:r>
            <a:r>
              <a:rPr lang="it-IT" dirty="0" err="1" smtClean="0">
                <a:latin typeface="Source Code Pro" panose="020B0509030403020204" pitchFamily="49" charset="0"/>
                <a:cs typeface="Courier New" pitchFamily="49" charset="0"/>
              </a:rPr>
              <a:t>visualzzare</a:t>
            </a:r>
            <a:r>
              <a:rPr lang="it-IT" dirty="0" smtClean="0">
                <a:latin typeface="Source Code Pro" panose="020B0509030403020204" pitchFamily="49" charset="0"/>
                <a:cs typeface="Courier New" pitchFamily="49" charset="0"/>
              </a:rPr>
              <a:t> correttamente il 				contenuto della pagina occorre avere 			JavaScript abilitato.</a:t>
            </a:r>
            <a:br>
              <a:rPr lang="it-IT" dirty="0" smtClean="0">
                <a:latin typeface="Source Code Pro" panose="020B0509030403020204" pitchFamily="49" charset="0"/>
                <a:cs typeface="Courier New" pitchFamily="49" charset="0"/>
              </a:rPr>
            </a:br>
            <a:r>
              <a:rPr lang="it-IT" dirty="0" smtClean="0">
                <a:latin typeface="Source Code Pro" panose="020B0509030403020204" pitchFamily="49" charset="0"/>
                <a:cs typeface="Courier New" pitchFamily="49" charset="0"/>
              </a:rPr>
              <a:t>  		&lt;/</a:t>
            </a:r>
            <a:r>
              <a:rPr lang="it-IT" b="1" dirty="0" smtClean="0">
                <a:latin typeface="Source Code Pro" panose="020B0509030403020204" pitchFamily="49" charset="0"/>
                <a:cs typeface="Courier New" pitchFamily="49" charset="0"/>
              </a:rPr>
              <a:t>h3</a:t>
            </a:r>
            <a:r>
              <a:rPr lang="it-IT" dirty="0" smtClean="0">
                <a:latin typeface="Source Code Pro" panose="020B0509030403020204" pitchFamily="49" charset="0"/>
                <a:cs typeface="Courier New" pitchFamily="49" charset="0"/>
              </a:rPr>
              <a:t>&gt;</a:t>
            </a:r>
            <a:br>
              <a:rPr lang="it-IT" dirty="0" smtClean="0">
                <a:latin typeface="Source Code Pro" panose="020B0509030403020204" pitchFamily="49" charset="0"/>
                <a:cs typeface="Courier New" pitchFamily="49" charset="0"/>
              </a:rPr>
            </a:br>
            <a:r>
              <a:rPr lang="it-IT" dirty="0" smtClean="0">
                <a:latin typeface="Source Code Pro" panose="020B0509030403020204" pitchFamily="49" charset="0"/>
                <a:cs typeface="Courier New" pitchFamily="49" charset="0"/>
              </a:rPr>
              <a:t>	&lt;/</a:t>
            </a:r>
            <a:r>
              <a:rPr lang="it-IT" b="1" dirty="0" smtClean="0">
                <a:latin typeface="Source Code Pro" panose="020B0509030403020204" pitchFamily="49" charset="0"/>
                <a:cs typeface="Courier New" pitchFamily="49" charset="0"/>
              </a:rPr>
              <a:t>div</a:t>
            </a:r>
            <a:r>
              <a:rPr lang="it-IT" dirty="0" smtClean="0">
                <a:latin typeface="Source Code Pro" panose="020B0509030403020204" pitchFamily="49" charset="0"/>
                <a:cs typeface="Courier New" pitchFamily="49" charset="0"/>
              </a:rPr>
              <a:t>&gt;</a:t>
            </a:r>
            <a:r>
              <a:rPr lang="it-IT" dirty="0">
                <a:latin typeface="Source Code Pro" panose="020B0509030403020204" pitchFamily="49" charset="0"/>
                <a:cs typeface="Courier New" pitchFamily="49" charset="0"/>
              </a:rPr>
              <a:t/>
            </a:r>
            <a:br>
              <a:rPr lang="it-IT" dirty="0">
                <a:latin typeface="Source Code Pro" panose="020B0509030403020204" pitchFamily="49" charset="0"/>
                <a:cs typeface="Courier New" pitchFamily="49" charset="0"/>
              </a:rPr>
            </a:br>
            <a:r>
              <a:rPr lang="it-IT" dirty="0">
                <a:latin typeface="Source Code Pro" panose="020B0509030403020204" pitchFamily="49" charset="0"/>
                <a:cs typeface="Courier New" pitchFamily="49" charset="0"/>
              </a:rPr>
              <a:t>&lt;/</a:t>
            </a:r>
            <a:r>
              <a:rPr lang="it-IT" b="1" dirty="0" err="1">
                <a:latin typeface="Source Code Pro" panose="020B0509030403020204" pitchFamily="49" charset="0"/>
                <a:cs typeface="Courier New" pitchFamily="49" charset="0"/>
              </a:rPr>
              <a:t>noscript</a:t>
            </a:r>
            <a:r>
              <a:rPr lang="it-IT" dirty="0">
                <a:latin typeface="Source Code Pro" panose="020B0509030403020204" pitchFamily="49" charset="0"/>
                <a:cs typeface="Courier New" pitchFamily="49" charset="0"/>
              </a:rPr>
              <a:t>&gt;</a:t>
            </a:r>
          </a:p>
        </p:txBody>
      </p:sp>
    </p:spTree>
    <p:extLst>
      <p:ext uri="{BB962C8B-B14F-4D97-AF65-F5344CB8AC3E}">
        <p14:creationId xmlns:p14="http://schemas.microsoft.com/office/powerpoint/2010/main" val="5864625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ChangeArrowheads="1"/>
          </p:cNvSpPr>
          <p:nvPr/>
        </p:nvSpPr>
        <p:spPr bwMode="auto">
          <a:xfrm>
            <a:off x="468313" y="681038"/>
            <a:ext cx="8229600" cy="529829"/>
          </a:xfrm>
          <a:prstGeom prst="rect">
            <a:avLst/>
          </a:prstGeom>
          <a:noFill/>
          <a:ln w="9525">
            <a:noFill/>
            <a:miter lim="800000"/>
            <a:headEnd/>
            <a:tailEnd/>
          </a:ln>
          <a:effectLst/>
        </p:spPr>
        <p:txBody>
          <a:bodyPr anchor="ctr"/>
          <a:lstStyle/>
          <a:p>
            <a:pPr algn="ctr"/>
            <a:r>
              <a:rPr lang="it-IT" sz="3400" u="none" dirty="0">
                <a:solidFill>
                  <a:srgbClr val="006699"/>
                </a:solidFill>
              </a:rPr>
              <a:t>Linguaggi interpretati</a:t>
            </a:r>
          </a:p>
        </p:txBody>
      </p:sp>
      <p:sp>
        <p:nvSpPr>
          <p:cNvPr id="156675" name="Rectangle 3"/>
          <p:cNvSpPr>
            <a:spLocks noChangeArrowheads="1"/>
          </p:cNvSpPr>
          <p:nvPr/>
        </p:nvSpPr>
        <p:spPr bwMode="auto">
          <a:xfrm>
            <a:off x="179388" y="3543300"/>
            <a:ext cx="6119812" cy="532210"/>
          </a:xfrm>
          <a:prstGeom prst="rect">
            <a:avLst/>
          </a:prstGeom>
          <a:noFill/>
          <a:ln w="9525">
            <a:noFill/>
            <a:miter lim="800000"/>
            <a:headEnd/>
            <a:tailEnd/>
          </a:ln>
          <a:effectLst/>
        </p:spPr>
        <p:txBody>
          <a:bodyPr/>
          <a:lstStyle/>
          <a:p>
            <a:pPr marL="342900" indent="-342900">
              <a:spcBef>
                <a:spcPct val="20000"/>
              </a:spcBef>
              <a:buFont typeface="Wingdings" pitchFamily="2" charset="2"/>
              <a:buNone/>
            </a:pPr>
            <a:r>
              <a:rPr lang="it-IT" sz="2000" u="none" dirty="0"/>
              <a:t>	Lo script viene eseguito immediatamente: uno script </a:t>
            </a:r>
            <a:r>
              <a:rPr lang="it-IT" sz="2000" u="none" dirty="0" err="1"/>
              <a:t>javascript</a:t>
            </a:r>
            <a:r>
              <a:rPr lang="it-IT" sz="2000" u="none" dirty="0"/>
              <a:t> viene interpretato dal browser e da un output sul monitor, sulla stampante, un output audio, ecc.</a:t>
            </a:r>
          </a:p>
        </p:txBody>
      </p:sp>
      <p:sp>
        <p:nvSpPr>
          <p:cNvPr id="156676" name="Text Box 4"/>
          <p:cNvSpPr txBox="1">
            <a:spLocks noChangeArrowheads="1"/>
          </p:cNvSpPr>
          <p:nvPr/>
        </p:nvSpPr>
        <p:spPr bwMode="auto">
          <a:xfrm>
            <a:off x="468313" y="2193133"/>
            <a:ext cx="1800225" cy="584775"/>
          </a:xfrm>
          <a:prstGeom prst="rect">
            <a:avLst/>
          </a:prstGeom>
          <a:solidFill>
            <a:srgbClr val="FFFF66"/>
          </a:solidFill>
          <a:ln w="9525" algn="ctr">
            <a:solidFill>
              <a:schemeClr val="tx1">
                <a:lumMod val="75000"/>
                <a:lumOff val="25000"/>
              </a:schemeClr>
            </a:solidFill>
            <a:miter lim="800000"/>
            <a:headEnd/>
            <a:tailEnd/>
          </a:ln>
          <a:effectLst>
            <a:outerShdw blurRad="50800" dist="38100" dir="2700000" algn="tl" rotWithShape="0">
              <a:prstClr val="black">
                <a:alpha val="40000"/>
              </a:prstClr>
            </a:outerShdw>
          </a:effectLst>
        </p:spPr>
        <p:txBody>
          <a:bodyPr>
            <a:spAutoFit/>
          </a:bodyPr>
          <a:lstStyle/>
          <a:p>
            <a:pPr algn="ctr">
              <a:spcBef>
                <a:spcPct val="50000"/>
              </a:spcBef>
            </a:pPr>
            <a:r>
              <a:rPr lang="it-IT" sz="3200" u="none" dirty="0">
                <a:solidFill>
                  <a:srgbClr val="006699"/>
                </a:solidFill>
              </a:rPr>
              <a:t>Script</a:t>
            </a:r>
          </a:p>
        </p:txBody>
      </p:sp>
      <p:sp>
        <p:nvSpPr>
          <p:cNvPr id="156677" name="Text Box 5"/>
          <p:cNvSpPr txBox="1">
            <a:spLocks noChangeArrowheads="1"/>
          </p:cNvSpPr>
          <p:nvPr/>
        </p:nvSpPr>
        <p:spPr bwMode="auto">
          <a:xfrm>
            <a:off x="2916241" y="2193133"/>
            <a:ext cx="2160587" cy="584775"/>
          </a:xfrm>
          <a:prstGeom prst="rect">
            <a:avLst/>
          </a:prstGeom>
          <a:solidFill>
            <a:srgbClr val="FFFF66"/>
          </a:solidFill>
          <a:ln w="9525" algn="ctr">
            <a:solidFill>
              <a:schemeClr val="tx1">
                <a:lumMod val="75000"/>
                <a:lumOff val="25000"/>
              </a:schemeClr>
            </a:solidFill>
            <a:miter lim="800000"/>
            <a:headEnd/>
            <a:tailEnd/>
          </a:ln>
          <a:effectLst>
            <a:outerShdw blurRad="50800" dist="38100" dir="2700000" algn="tl" rotWithShape="0">
              <a:prstClr val="black">
                <a:alpha val="40000"/>
              </a:prstClr>
            </a:outerShdw>
          </a:effectLst>
        </p:spPr>
        <p:txBody>
          <a:bodyPr>
            <a:spAutoFit/>
          </a:bodyPr>
          <a:lstStyle/>
          <a:p>
            <a:pPr algn="ctr">
              <a:spcBef>
                <a:spcPct val="50000"/>
              </a:spcBef>
            </a:pPr>
            <a:r>
              <a:rPr lang="it-IT" sz="3200" u="none" dirty="0">
                <a:solidFill>
                  <a:srgbClr val="006699"/>
                </a:solidFill>
              </a:rPr>
              <a:t>Interprete</a:t>
            </a:r>
          </a:p>
        </p:txBody>
      </p:sp>
      <p:sp>
        <p:nvSpPr>
          <p:cNvPr id="156678" name="monitor"/>
          <p:cNvSpPr>
            <a:spLocks noEditPoints="1" noChangeArrowheads="1"/>
          </p:cNvSpPr>
          <p:nvPr/>
        </p:nvSpPr>
        <p:spPr bwMode="auto">
          <a:xfrm>
            <a:off x="6732588" y="1059656"/>
            <a:ext cx="1511300" cy="1133475"/>
          </a:xfrm>
          <a:custGeom>
            <a:avLst/>
            <a:gdLst>
              <a:gd name="T0" fmla="*/ 6837 w 21600"/>
              <a:gd name="T1" fmla="*/ 21600 h 21600"/>
              <a:gd name="T2" fmla="*/ 3108 w 21600"/>
              <a:gd name="T3" fmla="*/ 19849 h 21600"/>
              <a:gd name="T4" fmla="*/ 0 w 21600"/>
              <a:gd name="T5" fmla="*/ 15178 h 21600"/>
              <a:gd name="T6" fmla="*/ 0 w 21600"/>
              <a:gd name="T7" fmla="*/ 10508 h 21600"/>
              <a:gd name="T8" fmla="*/ 0 w 21600"/>
              <a:gd name="T9" fmla="*/ 3941 h 21600"/>
              <a:gd name="T10" fmla="*/ 8081 w 21600"/>
              <a:gd name="T11" fmla="*/ 1168 h 21600"/>
              <a:gd name="T12" fmla="*/ 17871 w 21600"/>
              <a:gd name="T13" fmla="*/ 0 h 21600"/>
              <a:gd name="T14" fmla="*/ 21600 w 21600"/>
              <a:gd name="T15" fmla="*/ 1751 h 21600"/>
              <a:gd name="T16" fmla="*/ 21600 w 21600"/>
              <a:gd name="T17" fmla="*/ 10508 h 21600"/>
              <a:gd name="T18" fmla="*/ 21600 w 21600"/>
              <a:gd name="T19" fmla="*/ 16346 h 21600"/>
              <a:gd name="T20" fmla="*/ 10722 w 21600"/>
              <a:gd name="T21" fmla="*/ 20286 h 21600"/>
              <a:gd name="T22" fmla="*/ 1204 w 21600"/>
              <a:gd name="T23" fmla="*/ 22548 h 21600"/>
              <a:gd name="T24" fmla="*/ 20706 w 21600"/>
              <a:gd name="T25" fmla="*/ 28386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T22" t="T23" r="T24" b="T25"/>
            <a:pathLst>
              <a:path w="21600" h="21600" extrusionOk="0">
                <a:moveTo>
                  <a:pt x="6837" y="21600"/>
                </a:moveTo>
                <a:lnTo>
                  <a:pt x="3108" y="19849"/>
                </a:lnTo>
                <a:lnTo>
                  <a:pt x="3108" y="17659"/>
                </a:lnTo>
                <a:lnTo>
                  <a:pt x="0" y="15178"/>
                </a:lnTo>
                <a:lnTo>
                  <a:pt x="0" y="10508"/>
                </a:lnTo>
                <a:lnTo>
                  <a:pt x="0" y="3941"/>
                </a:lnTo>
                <a:lnTo>
                  <a:pt x="8081" y="1168"/>
                </a:lnTo>
                <a:lnTo>
                  <a:pt x="10722" y="1605"/>
                </a:lnTo>
                <a:lnTo>
                  <a:pt x="12587" y="1751"/>
                </a:lnTo>
                <a:lnTo>
                  <a:pt x="17871" y="0"/>
                </a:lnTo>
                <a:lnTo>
                  <a:pt x="21600" y="1751"/>
                </a:lnTo>
                <a:lnTo>
                  <a:pt x="21600" y="10508"/>
                </a:lnTo>
                <a:lnTo>
                  <a:pt x="21600" y="16346"/>
                </a:lnTo>
                <a:lnTo>
                  <a:pt x="10722" y="20286"/>
                </a:lnTo>
                <a:lnTo>
                  <a:pt x="6837" y="21600"/>
                </a:lnTo>
                <a:close/>
              </a:path>
              <a:path w="21600" h="21600" extrusionOk="0">
                <a:moveTo>
                  <a:pt x="3108" y="5254"/>
                </a:moveTo>
                <a:lnTo>
                  <a:pt x="2642" y="4962"/>
                </a:lnTo>
                <a:lnTo>
                  <a:pt x="777" y="4232"/>
                </a:lnTo>
                <a:lnTo>
                  <a:pt x="155" y="3941"/>
                </a:lnTo>
                <a:moveTo>
                  <a:pt x="6837" y="7005"/>
                </a:moveTo>
                <a:lnTo>
                  <a:pt x="6216" y="6714"/>
                </a:lnTo>
                <a:lnTo>
                  <a:pt x="3885" y="5546"/>
                </a:lnTo>
                <a:lnTo>
                  <a:pt x="3108" y="5254"/>
                </a:lnTo>
                <a:moveTo>
                  <a:pt x="19735" y="14595"/>
                </a:moveTo>
                <a:lnTo>
                  <a:pt x="19735" y="4816"/>
                </a:lnTo>
                <a:lnTo>
                  <a:pt x="9790" y="8319"/>
                </a:lnTo>
                <a:lnTo>
                  <a:pt x="9790" y="18243"/>
                </a:lnTo>
                <a:lnTo>
                  <a:pt x="19735" y="14595"/>
                </a:lnTo>
                <a:moveTo>
                  <a:pt x="3108" y="17659"/>
                </a:moveTo>
                <a:lnTo>
                  <a:pt x="3108" y="5254"/>
                </a:lnTo>
                <a:lnTo>
                  <a:pt x="12742" y="1751"/>
                </a:lnTo>
                <a:moveTo>
                  <a:pt x="21600" y="1751"/>
                </a:moveTo>
                <a:lnTo>
                  <a:pt x="6837" y="7005"/>
                </a:lnTo>
                <a:lnTo>
                  <a:pt x="6837" y="21600"/>
                </a:lnTo>
              </a:path>
            </a:pathLst>
          </a:custGeom>
          <a:solidFill>
            <a:srgbClr val="FFFFCC"/>
          </a:solidFill>
          <a:ln w="9525">
            <a:solidFill>
              <a:srgbClr val="000000"/>
            </a:solidFill>
            <a:miter lim="800000"/>
            <a:headEnd/>
            <a:tailEnd/>
          </a:ln>
        </p:spPr>
        <p:txBody>
          <a:bodyPr/>
          <a:lstStyle/>
          <a:p>
            <a:endParaRPr lang="it-IT"/>
          </a:p>
        </p:txBody>
      </p:sp>
      <p:sp>
        <p:nvSpPr>
          <p:cNvPr id="156679" name="printer2"/>
          <p:cNvSpPr>
            <a:spLocks noEditPoints="1" noChangeArrowheads="1"/>
          </p:cNvSpPr>
          <p:nvPr/>
        </p:nvSpPr>
        <p:spPr bwMode="auto">
          <a:xfrm>
            <a:off x="6659563" y="2409826"/>
            <a:ext cx="1809750" cy="678656"/>
          </a:xfrm>
          <a:custGeom>
            <a:avLst/>
            <a:gdLst>
              <a:gd name="T0" fmla="*/ 10673 w 21600"/>
              <a:gd name="T1" fmla="*/ 0 h 21600"/>
              <a:gd name="T2" fmla="*/ 19186 w 21600"/>
              <a:gd name="T3" fmla="*/ 0 h 21600"/>
              <a:gd name="T4" fmla="*/ 21600 w 21600"/>
              <a:gd name="T5" fmla="*/ 4703 h 21600"/>
              <a:gd name="T6" fmla="*/ 21600 w 21600"/>
              <a:gd name="T7" fmla="*/ 10800 h 21600"/>
              <a:gd name="T8" fmla="*/ 21600 w 21600"/>
              <a:gd name="T9" fmla="*/ 16548 h 21600"/>
              <a:gd name="T10" fmla="*/ 18042 w 21600"/>
              <a:gd name="T11" fmla="*/ 21600 h 21600"/>
              <a:gd name="T12" fmla="*/ 10673 w 21600"/>
              <a:gd name="T13" fmla="*/ 21600 h 21600"/>
              <a:gd name="T14" fmla="*/ 3176 w 21600"/>
              <a:gd name="T15" fmla="*/ 21600 h 21600"/>
              <a:gd name="T16" fmla="*/ 0 w 21600"/>
              <a:gd name="T17" fmla="*/ 16548 h 21600"/>
              <a:gd name="T18" fmla="*/ 0 w 21600"/>
              <a:gd name="T19" fmla="*/ 10800 h 21600"/>
              <a:gd name="T20" fmla="*/ 0 w 21600"/>
              <a:gd name="T21" fmla="*/ 4703 h 21600"/>
              <a:gd name="T22" fmla="*/ 2414 w 21600"/>
              <a:gd name="T23" fmla="*/ 0 h 21600"/>
              <a:gd name="T24" fmla="*/ 1397 w 21600"/>
              <a:gd name="T25" fmla="*/ 23298 h 21600"/>
              <a:gd name="T26" fmla="*/ 20266 w 21600"/>
              <a:gd name="T27" fmla="*/ 31137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10673" y="0"/>
                </a:moveTo>
                <a:lnTo>
                  <a:pt x="19186" y="0"/>
                </a:lnTo>
                <a:lnTo>
                  <a:pt x="21600" y="4703"/>
                </a:lnTo>
                <a:lnTo>
                  <a:pt x="21600" y="10800"/>
                </a:lnTo>
                <a:lnTo>
                  <a:pt x="21600" y="16548"/>
                </a:lnTo>
                <a:lnTo>
                  <a:pt x="18042" y="16548"/>
                </a:lnTo>
                <a:lnTo>
                  <a:pt x="18042" y="21600"/>
                </a:lnTo>
                <a:lnTo>
                  <a:pt x="10673" y="21600"/>
                </a:lnTo>
                <a:lnTo>
                  <a:pt x="3176" y="21600"/>
                </a:lnTo>
                <a:lnTo>
                  <a:pt x="3176" y="16548"/>
                </a:lnTo>
                <a:lnTo>
                  <a:pt x="0" y="16548"/>
                </a:lnTo>
                <a:lnTo>
                  <a:pt x="0" y="10800"/>
                </a:lnTo>
                <a:lnTo>
                  <a:pt x="0" y="4703"/>
                </a:lnTo>
                <a:lnTo>
                  <a:pt x="2414" y="0"/>
                </a:lnTo>
                <a:lnTo>
                  <a:pt x="10673" y="0"/>
                </a:lnTo>
                <a:close/>
              </a:path>
              <a:path w="21600" h="21600" extrusionOk="0">
                <a:moveTo>
                  <a:pt x="0" y="4703"/>
                </a:moveTo>
                <a:lnTo>
                  <a:pt x="3558" y="4703"/>
                </a:lnTo>
                <a:lnTo>
                  <a:pt x="17026" y="4703"/>
                </a:lnTo>
                <a:lnTo>
                  <a:pt x="21600" y="4703"/>
                </a:lnTo>
                <a:lnTo>
                  <a:pt x="0" y="4703"/>
                </a:lnTo>
                <a:moveTo>
                  <a:pt x="16518" y="4703"/>
                </a:moveTo>
                <a:lnTo>
                  <a:pt x="16518" y="10452"/>
                </a:lnTo>
                <a:lnTo>
                  <a:pt x="0" y="10452"/>
                </a:lnTo>
                <a:moveTo>
                  <a:pt x="4320" y="16548"/>
                </a:moveTo>
                <a:lnTo>
                  <a:pt x="4320" y="17419"/>
                </a:lnTo>
                <a:lnTo>
                  <a:pt x="4320" y="20555"/>
                </a:lnTo>
                <a:lnTo>
                  <a:pt x="4320" y="21600"/>
                </a:lnTo>
                <a:lnTo>
                  <a:pt x="4320" y="16548"/>
                </a:lnTo>
                <a:moveTo>
                  <a:pt x="16899" y="16548"/>
                </a:moveTo>
                <a:lnTo>
                  <a:pt x="16899" y="17419"/>
                </a:lnTo>
                <a:lnTo>
                  <a:pt x="16899" y="20555"/>
                </a:lnTo>
                <a:lnTo>
                  <a:pt x="16899" y="21600"/>
                </a:lnTo>
                <a:lnTo>
                  <a:pt x="16899" y="16548"/>
                </a:lnTo>
                <a:moveTo>
                  <a:pt x="15247" y="14981"/>
                </a:moveTo>
                <a:lnTo>
                  <a:pt x="15247" y="10452"/>
                </a:lnTo>
                <a:lnTo>
                  <a:pt x="16899" y="16548"/>
                </a:lnTo>
                <a:lnTo>
                  <a:pt x="18042" y="16548"/>
                </a:lnTo>
                <a:lnTo>
                  <a:pt x="16518" y="10452"/>
                </a:lnTo>
                <a:moveTo>
                  <a:pt x="15247" y="14981"/>
                </a:moveTo>
                <a:lnTo>
                  <a:pt x="15247" y="14981"/>
                </a:lnTo>
                <a:lnTo>
                  <a:pt x="16772" y="17942"/>
                </a:lnTo>
                <a:lnTo>
                  <a:pt x="4447" y="17942"/>
                </a:lnTo>
                <a:lnTo>
                  <a:pt x="5972" y="14981"/>
                </a:lnTo>
                <a:lnTo>
                  <a:pt x="5972" y="10452"/>
                </a:lnTo>
                <a:lnTo>
                  <a:pt x="4320" y="16548"/>
                </a:lnTo>
                <a:lnTo>
                  <a:pt x="3176" y="16548"/>
                </a:lnTo>
                <a:lnTo>
                  <a:pt x="4701" y="10452"/>
                </a:lnTo>
                <a:moveTo>
                  <a:pt x="20202" y="5574"/>
                </a:moveTo>
                <a:lnTo>
                  <a:pt x="20711" y="5574"/>
                </a:lnTo>
                <a:lnTo>
                  <a:pt x="20711" y="7839"/>
                </a:lnTo>
                <a:lnTo>
                  <a:pt x="20202" y="7839"/>
                </a:lnTo>
                <a:lnTo>
                  <a:pt x="20202" y="5574"/>
                </a:lnTo>
                <a:moveTo>
                  <a:pt x="5972" y="14981"/>
                </a:moveTo>
                <a:lnTo>
                  <a:pt x="7496" y="14981"/>
                </a:lnTo>
                <a:lnTo>
                  <a:pt x="13341" y="14981"/>
                </a:lnTo>
                <a:lnTo>
                  <a:pt x="15247" y="14981"/>
                </a:lnTo>
              </a:path>
            </a:pathLst>
          </a:custGeom>
          <a:solidFill>
            <a:srgbClr val="FFFFCC"/>
          </a:solidFill>
          <a:ln w="9525">
            <a:solidFill>
              <a:srgbClr val="000000"/>
            </a:solidFill>
            <a:miter lim="800000"/>
            <a:headEnd/>
            <a:tailEnd/>
          </a:ln>
        </p:spPr>
        <p:txBody>
          <a:bodyPr/>
          <a:lstStyle/>
          <a:p>
            <a:endParaRPr lang="it-IT"/>
          </a:p>
        </p:txBody>
      </p:sp>
      <p:sp>
        <p:nvSpPr>
          <p:cNvPr id="156680" name="Sound"/>
          <p:cNvSpPr>
            <a:spLocks noEditPoints="1" noChangeArrowheads="1"/>
          </p:cNvSpPr>
          <p:nvPr/>
        </p:nvSpPr>
        <p:spPr bwMode="auto">
          <a:xfrm>
            <a:off x="6707188" y="3232547"/>
            <a:ext cx="1320800" cy="990600"/>
          </a:xfrm>
          <a:custGeom>
            <a:avLst/>
            <a:gdLst>
              <a:gd name="T0" fmla="*/ 11164 w 21600"/>
              <a:gd name="T1" fmla="*/ 21159 h 21600"/>
              <a:gd name="T2" fmla="*/ 11164 w 21600"/>
              <a:gd name="T3" fmla="*/ 0 h 21600"/>
              <a:gd name="T4" fmla="*/ 0 w 21600"/>
              <a:gd name="T5" fmla="*/ 10800 h 21600"/>
              <a:gd name="T6" fmla="*/ 21600 w 21600"/>
              <a:gd name="T7" fmla="*/ 10800 h 21600"/>
              <a:gd name="T8" fmla="*/ 761 w 21600"/>
              <a:gd name="T9" fmla="*/ 22454 h 21600"/>
              <a:gd name="T10" fmla="*/ 21069 w 21600"/>
              <a:gd name="T11" fmla="*/ 28282 h 21600"/>
            </a:gdLst>
            <a:ahLst/>
            <a:cxnLst>
              <a:cxn ang="0">
                <a:pos x="T0" y="T1"/>
              </a:cxn>
              <a:cxn ang="0">
                <a:pos x="T2" y="T3"/>
              </a:cxn>
              <a:cxn ang="0">
                <a:pos x="T4" y="T5"/>
              </a:cxn>
              <a:cxn ang="0">
                <a:pos x="T6" y="T7"/>
              </a:cxn>
            </a:cxnLst>
            <a:rect l="T8" t="T9" r="T10" b="T11"/>
            <a:pathLst>
              <a:path w="21600" h="21600">
                <a:moveTo>
                  <a:pt x="0" y="7273"/>
                </a:moveTo>
                <a:lnTo>
                  <a:pt x="5824" y="7273"/>
                </a:lnTo>
                <a:lnTo>
                  <a:pt x="11164" y="0"/>
                </a:lnTo>
                <a:lnTo>
                  <a:pt x="11164" y="21159"/>
                </a:lnTo>
                <a:lnTo>
                  <a:pt x="5824" y="13885"/>
                </a:lnTo>
                <a:lnTo>
                  <a:pt x="0" y="13885"/>
                </a:lnTo>
                <a:lnTo>
                  <a:pt x="0" y="7273"/>
                </a:lnTo>
                <a:close/>
              </a:path>
              <a:path w="21600" h="21600">
                <a:moveTo>
                  <a:pt x="13024" y="7273"/>
                </a:moveTo>
                <a:lnTo>
                  <a:pt x="13591" y="6722"/>
                </a:lnTo>
                <a:lnTo>
                  <a:pt x="13833" y="7548"/>
                </a:lnTo>
                <a:lnTo>
                  <a:pt x="14076" y="8485"/>
                </a:lnTo>
                <a:lnTo>
                  <a:pt x="14157" y="9367"/>
                </a:lnTo>
                <a:lnTo>
                  <a:pt x="14197" y="10524"/>
                </a:lnTo>
                <a:lnTo>
                  <a:pt x="14197" y="11406"/>
                </a:lnTo>
                <a:lnTo>
                  <a:pt x="14116" y="12012"/>
                </a:lnTo>
                <a:lnTo>
                  <a:pt x="13995" y="12728"/>
                </a:lnTo>
                <a:lnTo>
                  <a:pt x="13833" y="13444"/>
                </a:lnTo>
                <a:lnTo>
                  <a:pt x="13712" y="14106"/>
                </a:lnTo>
                <a:lnTo>
                  <a:pt x="13591" y="14546"/>
                </a:lnTo>
                <a:lnTo>
                  <a:pt x="13065" y="13885"/>
                </a:lnTo>
                <a:lnTo>
                  <a:pt x="13307" y="12893"/>
                </a:lnTo>
                <a:lnTo>
                  <a:pt x="13469" y="11791"/>
                </a:lnTo>
                <a:lnTo>
                  <a:pt x="13550" y="10910"/>
                </a:lnTo>
                <a:lnTo>
                  <a:pt x="13591" y="10138"/>
                </a:lnTo>
                <a:lnTo>
                  <a:pt x="13469" y="9367"/>
                </a:lnTo>
                <a:lnTo>
                  <a:pt x="13388" y="8595"/>
                </a:lnTo>
                <a:lnTo>
                  <a:pt x="13267" y="7934"/>
                </a:lnTo>
                <a:lnTo>
                  <a:pt x="13024" y="7273"/>
                </a:lnTo>
                <a:close/>
              </a:path>
              <a:path w="21600" h="21600">
                <a:moveTo>
                  <a:pt x="16382" y="3967"/>
                </a:moveTo>
                <a:lnTo>
                  <a:pt x="16786" y="5179"/>
                </a:lnTo>
                <a:lnTo>
                  <a:pt x="17150" y="6612"/>
                </a:lnTo>
                <a:lnTo>
                  <a:pt x="17474" y="8651"/>
                </a:lnTo>
                <a:lnTo>
                  <a:pt x="17595" y="9753"/>
                </a:lnTo>
                <a:lnTo>
                  <a:pt x="17635" y="12012"/>
                </a:lnTo>
                <a:lnTo>
                  <a:pt x="17393" y="13665"/>
                </a:lnTo>
                <a:lnTo>
                  <a:pt x="17150" y="15208"/>
                </a:lnTo>
                <a:lnTo>
                  <a:pt x="16786" y="16310"/>
                </a:lnTo>
                <a:lnTo>
                  <a:pt x="16341" y="17687"/>
                </a:lnTo>
                <a:lnTo>
                  <a:pt x="15815" y="17081"/>
                </a:lnTo>
                <a:lnTo>
                  <a:pt x="16503" y="14602"/>
                </a:lnTo>
                <a:lnTo>
                  <a:pt x="16786" y="13169"/>
                </a:lnTo>
                <a:lnTo>
                  <a:pt x="16867" y="12012"/>
                </a:lnTo>
                <a:lnTo>
                  <a:pt x="16867" y="9642"/>
                </a:lnTo>
                <a:lnTo>
                  <a:pt x="16705" y="7989"/>
                </a:lnTo>
                <a:lnTo>
                  <a:pt x="16422" y="6612"/>
                </a:lnTo>
                <a:lnTo>
                  <a:pt x="16220" y="5675"/>
                </a:lnTo>
                <a:lnTo>
                  <a:pt x="15856" y="4518"/>
                </a:lnTo>
                <a:lnTo>
                  <a:pt x="16382" y="3967"/>
                </a:lnTo>
                <a:close/>
              </a:path>
              <a:path w="21600" h="21600">
                <a:moveTo>
                  <a:pt x="18889" y="1377"/>
                </a:moveTo>
                <a:lnTo>
                  <a:pt x="19415" y="826"/>
                </a:lnTo>
                <a:lnTo>
                  <a:pt x="20194" y="2576"/>
                </a:lnTo>
                <a:lnTo>
                  <a:pt x="20831" y="4683"/>
                </a:lnTo>
                <a:lnTo>
                  <a:pt x="21357" y="7204"/>
                </a:lnTo>
                <a:lnTo>
                  <a:pt x="21650" y="9450"/>
                </a:lnTo>
                <a:lnTo>
                  <a:pt x="21600" y="12301"/>
                </a:lnTo>
                <a:lnTo>
                  <a:pt x="21215" y="15938"/>
                </a:lnTo>
                <a:lnTo>
                  <a:pt x="20629" y="18348"/>
                </a:lnTo>
                <a:lnTo>
                  <a:pt x="19415" y="21655"/>
                </a:lnTo>
                <a:lnTo>
                  <a:pt x="18889" y="21159"/>
                </a:lnTo>
                <a:lnTo>
                  <a:pt x="19901" y="18404"/>
                </a:lnTo>
                <a:lnTo>
                  <a:pt x="20467" y="15593"/>
                </a:lnTo>
                <a:lnTo>
                  <a:pt x="20791" y="12342"/>
                </a:lnTo>
                <a:lnTo>
                  <a:pt x="20871" y="9532"/>
                </a:lnTo>
                <a:lnTo>
                  <a:pt x="20629" y="7411"/>
                </a:lnTo>
                <a:lnTo>
                  <a:pt x="20062" y="4628"/>
                </a:lnTo>
                <a:lnTo>
                  <a:pt x="19415" y="2810"/>
                </a:lnTo>
                <a:lnTo>
                  <a:pt x="18889" y="1377"/>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it-IT"/>
          </a:p>
        </p:txBody>
      </p:sp>
      <p:sp>
        <p:nvSpPr>
          <p:cNvPr id="156681" name="Line 9"/>
          <p:cNvSpPr>
            <a:spLocks noChangeShapeType="1"/>
          </p:cNvSpPr>
          <p:nvPr/>
        </p:nvSpPr>
        <p:spPr bwMode="auto">
          <a:xfrm>
            <a:off x="2268538" y="2409825"/>
            <a:ext cx="647700" cy="0"/>
          </a:xfrm>
          <a:prstGeom prst="line">
            <a:avLst/>
          </a:prstGeom>
          <a:noFill/>
          <a:ln w="9525">
            <a:solidFill>
              <a:schemeClr val="tx1"/>
            </a:solidFill>
            <a:round/>
            <a:headEnd/>
            <a:tailEnd type="triangle" w="med" len="med"/>
          </a:ln>
          <a:effectLst/>
        </p:spPr>
        <p:txBody>
          <a:bodyPr anchor="ctr"/>
          <a:lstStyle/>
          <a:p>
            <a:endParaRPr lang="it-IT"/>
          </a:p>
        </p:txBody>
      </p:sp>
      <p:sp>
        <p:nvSpPr>
          <p:cNvPr id="156682" name="Line 10"/>
          <p:cNvSpPr>
            <a:spLocks noChangeShapeType="1"/>
          </p:cNvSpPr>
          <p:nvPr/>
        </p:nvSpPr>
        <p:spPr bwMode="auto">
          <a:xfrm flipV="1">
            <a:off x="5076825" y="1653778"/>
            <a:ext cx="1511300" cy="594122"/>
          </a:xfrm>
          <a:prstGeom prst="line">
            <a:avLst/>
          </a:prstGeom>
          <a:noFill/>
          <a:ln w="9525">
            <a:solidFill>
              <a:schemeClr val="tx1"/>
            </a:solidFill>
            <a:round/>
            <a:headEnd/>
            <a:tailEnd type="triangle" w="med" len="med"/>
          </a:ln>
          <a:effectLst/>
        </p:spPr>
        <p:txBody>
          <a:bodyPr anchor="ctr"/>
          <a:lstStyle/>
          <a:p>
            <a:endParaRPr lang="it-IT"/>
          </a:p>
        </p:txBody>
      </p:sp>
      <p:sp>
        <p:nvSpPr>
          <p:cNvPr id="156683" name="Line 11"/>
          <p:cNvSpPr>
            <a:spLocks noChangeShapeType="1"/>
          </p:cNvSpPr>
          <p:nvPr/>
        </p:nvSpPr>
        <p:spPr bwMode="auto">
          <a:xfrm>
            <a:off x="5076825" y="2409826"/>
            <a:ext cx="1366838" cy="161925"/>
          </a:xfrm>
          <a:prstGeom prst="line">
            <a:avLst/>
          </a:prstGeom>
          <a:noFill/>
          <a:ln w="9525">
            <a:solidFill>
              <a:schemeClr val="tx1"/>
            </a:solidFill>
            <a:round/>
            <a:headEnd/>
            <a:tailEnd type="triangle" w="med" len="med"/>
          </a:ln>
          <a:effectLst/>
        </p:spPr>
        <p:txBody>
          <a:bodyPr anchor="ctr"/>
          <a:lstStyle/>
          <a:p>
            <a:endParaRPr lang="it-IT"/>
          </a:p>
        </p:txBody>
      </p:sp>
      <p:sp>
        <p:nvSpPr>
          <p:cNvPr id="156684" name="Line 12"/>
          <p:cNvSpPr>
            <a:spLocks noChangeShapeType="1"/>
          </p:cNvSpPr>
          <p:nvPr/>
        </p:nvSpPr>
        <p:spPr bwMode="auto">
          <a:xfrm>
            <a:off x="5076825" y="2571750"/>
            <a:ext cx="1511300" cy="971550"/>
          </a:xfrm>
          <a:prstGeom prst="line">
            <a:avLst/>
          </a:prstGeom>
          <a:noFill/>
          <a:ln w="9525">
            <a:solidFill>
              <a:schemeClr val="tx1"/>
            </a:solidFill>
            <a:round/>
            <a:headEnd/>
            <a:tailEnd type="triangle" w="med" len="med"/>
          </a:ln>
          <a:effectLst/>
        </p:spPr>
        <p:txBody>
          <a:bodyPr anchor="ctr"/>
          <a:lstStyle/>
          <a:p>
            <a:endParaRPr lang="it-IT"/>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19523"/>
            <a:ext cx="8229600" cy="543707"/>
          </a:xfrm>
        </p:spPr>
        <p:txBody>
          <a:bodyPr/>
          <a:lstStyle/>
          <a:p>
            <a:r>
              <a:rPr lang="it-IT" sz="3200" dirty="0" smtClean="0">
                <a:solidFill>
                  <a:srgbClr val="006699"/>
                </a:solidFill>
              </a:rPr>
              <a:t>COMPILATO &lt;&gt; INTERPRETATO</a:t>
            </a:r>
            <a:endParaRPr lang="it-IT" sz="3200" dirty="0">
              <a:solidFill>
                <a:srgbClr val="006699"/>
              </a:solidFill>
            </a:endParaRPr>
          </a:p>
        </p:txBody>
      </p:sp>
      <p:sp>
        <p:nvSpPr>
          <p:cNvPr id="3" name="Segnaposto contenuto 2"/>
          <p:cNvSpPr>
            <a:spLocks noGrp="1"/>
          </p:cNvSpPr>
          <p:nvPr>
            <p:ph idx="1"/>
          </p:nvPr>
        </p:nvSpPr>
        <p:spPr>
          <a:xfrm>
            <a:off x="457200" y="1203598"/>
            <a:ext cx="8229600" cy="3456384"/>
          </a:xfrm>
        </p:spPr>
        <p:txBody>
          <a:bodyPr/>
          <a:lstStyle/>
          <a:p>
            <a:r>
              <a:rPr lang="it-IT" sz="2800" dirty="0" smtClean="0"/>
              <a:t>compilazione:</a:t>
            </a:r>
          </a:p>
          <a:p>
            <a:pPr lvl="1"/>
            <a:r>
              <a:rPr lang="it-IT" sz="2400" dirty="0" smtClean="0"/>
              <a:t>lo script viene elaborato dal compilatore prima di essere eseguito e la maggior parte degli errori di sintassi vengono individuati</a:t>
            </a:r>
          </a:p>
          <a:p>
            <a:r>
              <a:rPr lang="it-IT" sz="2800" dirty="0" smtClean="0"/>
              <a:t>interpretazione:</a:t>
            </a:r>
          </a:p>
          <a:p>
            <a:pPr lvl="1"/>
            <a:r>
              <a:rPr lang="it-IT" sz="2400" dirty="0" smtClean="0"/>
              <a:t>Lo script viene eseguito così com'è, il controllo della correttezza del codice è affidato direttamente all'esecuzione dello stesso.</a:t>
            </a:r>
            <a:endParaRPr lang="it-IT"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973287"/>
            <a:ext cx="7772400" cy="1102519"/>
          </a:xfrm>
        </p:spPr>
        <p:txBody>
          <a:bodyPr/>
          <a:lstStyle/>
          <a:p>
            <a:r>
              <a:rPr lang="it-IT" sz="5400" spc="600" dirty="0" smtClean="0">
                <a:solidFill>
                  <a:schemeClr val="accent2">
                    <a:lumMod val="75000"/>
                  </a:schemeClr>
                </a:solidFill>
              </a:rPr>
              <a:t>JAVASCRIPT</a:t>
            </a:r>
            <a:endParaRPr lang="it-IT" sz="5400" spc="600"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19523"/>
            <a:ext cx="8229600" cy="543707"/>
          </a:xfrm>
        </p:spPr>
        <p:txBody>
          <a:bodyPr/>
          <a:lstStyle/>
          <a:p>
            <a:r>
              <a:rPr lang="it-IT" sz="3200" dirty="0" smtClean="0">
                <a:solidFill>
                  <a:srgbClr val="006699"/>
                </a:solidFill>
              </a:rPr>
              <a:t>COMPILATO &lt;&gt; INTERPRETATO</a:t>
            </a:r>
            <a:endParaRPr lang="it-IT" sz="3200" dirty="0">
              <a:solidFill>
                <a:srgbClr val="006699"/>
              </a:solidFill>
            </a:endParaRPr>
          </a:p>
        </p:txBody>
      </p:sp>
      <p:sp>
        <p:nvSpPr>
          <p:cNvPr id="3" name="Segnaposto contenuto 2"/>
          <p:cNvSpPr>
            <a:spLocks noGrp="1"/>
          </p:cNvSpPr>
          <p:nvPr>
            <p:ph idx="1"/>
          </p:nvPr>
        </p:nvSpPr>
        <p:spPr>
          <a:xfrm>
            <a:off x="457200" y="1203598"/>
            <a:ext cx="8229600" cy="3456384"/>
          </a:xfrm>
        </p:spPr>
        <p:txBody>
          <a:bodyPr/>
          <a:lstStyle/>
          <a:p>
            <a:r>
              <a:rPr lang="it-IT" sz="2800" dirty="0" smtClean="0"/>
              <a:t>compilazione:</a:t>
            </a:r>
          </a:p>
          <a:p>
            <a:pPr lvl="1"/>
            <a:r>
              <a:rPr lang="it-IT" sz="2400" dirty="0" smtClean="0"/>
              <a:t>il programma viene eseguito in uno specifico sistema operativo o in una macchina virtuale in uno scenario tendenzialmente stabile</a:t>
            </a:r>
          </a:p>
          <a:p>
            <a:r>
              <a:rPr lang="it-IT" sz="2800" dirty="0" err="1" smtClean="0"/>
              <a:t>iavascript</a:t>
            </a:r>
            <a:r>
              <a:rPr lang="it-IT" sz="2800" dirty="0" smtClean="0"/>
              <a:t>:</a:t>
            </a:r>
          </a:p>
          <a:p>
            <a:pPr lvl="1"/>
            <a:r>
              <a:rPr lang="it-IT" sz="2400" dirty="0" smtClean="0"/>
              <a:t>Viene eseguito nel browser. Browser di diversi produttori possono avere comportamenti leggermente diversi.</a:t>
            </a:r>
            <a:endParaRPr lang="it-IT"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685800" y="1901429"/>
            <a:ext cx="7772400" cy="1102519"/>
          </a:xfrm>
          <a:prstGeom prst="rect">
            <a:avLst/>
          </a:prstGeom>
          <a:noFill/>
          <a:ln w="9525">
            <a:noFill/>
            <a:miter lim="800000"/>
            <a:headEnd/>
            <a:tailEnd/>
          </a:ln>
        </p:spPr>
        <p:txBody>
          <a:bodyPr anchor="ctr"/>
          <a:lstStyle/>
          <a:p>
            <a:pPr algn="ctr"/>
            <a:r>
              <a:rPr lang="it-IT" sz="4400" u="none" spc="600" dirty="0" smtClean="0">
                <a:solidFill>
                  <a:srgbClr val="006699"/>
                </a:solidFill>
                <a:latin typeface="+mj-lt"/>
              </a:rPr>
              <a:t>GLI ELEMENTI DEL LINGUAGGIO</a:t>
            </a:r>
            <a:endParaRPr lang="it-IT" sz="4400" u="none" spc="600" dirty="0">
              <a:solidFill>
                <a:srgbClr val="006699"/>
              </a:solidFill>
              <a:latin typeface="+mj-lt"/>
            </a:endParaRPr>
          </a:p>
        </p:txBody>
      </p:sp>
    </p:spTree>
    <p:extLst>
      <p:ext uri="{BB962C8B-B14F-4D97-AF65-F5344CB8AC3E}">
        <p14:creationId xmlns:p14="http://schemas.microsoft.com/office/powerpoint/2010/main" val="7148575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339502"/>
            <a:ext cx="8229600" cy="857250"/>
          </a:xfrm>
          <a:prstGeom prst="rect">
            <a:avLst/>
          </a:prstGeom>
          <a:noFill/>
          <a:ln w="9525">
            <a:noFill/>
            <a:miter lim="800000"/>
            <a:headEnd/>
            <a:tailEnd/>
          </a:ln>
        </p:spPr>
        <p:txBody>
          <a:bodyPr anchor="ctr"/>
          <a:lstStyle/>
          <a:p>
            <a:pPr algn="ctr"/>
            <a:r>
              <a:rPr lang="it-IT" sz="4400" u="none" spc="600" dirty="0" smtClean="0">
                <a:solidFill>
                  <a:srgbClr val="006699"/>
                </a:solidFill>
              </a:rPr>
              <a:t>INTRODUZIONE</a:t>
            </a:r>
            <a:endParaRPr lang="it-IT" sz="4400" u="none" spc="600" dirty="0">
              <a:solidFill>
                <a:srgbClr val="006699"/>
              </a:solidFill>
            </a:endParaRPr>
          </a:p>
        </p:txBody>
      </p:sp>
      <p:sp>
        <p:nvSpPr>
          <p:cNvPr id="164867" name="Text Box 3"/>
          <p:cNvSpPr txBox="1">
            <a:spLocks noChangeArrowheads="1"/>
          </p:cNvSpPr>
          <p:nvPr/>
        </p:nvSpPr>
        <p:spPr bwMode="auto">
          <a:xfrm>
            <a:off x="395289" y="1168004"/>
            <a:ext cx="7921625" cy="769441"/>
          </a:xfrm>
          <a:prstGeom prst="rect">
            <a:avLst/>
          </a:prstGeom>
          <a:noFill/>
          <a:ln w="9525" algn="ctr">
            <a:noFill/>
            <a:miter lim="800000"/>
            <a:headEnd/>
            <a:tailEnd/>
          </a:ln>
          <a:effectLst/>
        </p:spPr>
        <p:txBody>
          <a:bodyPr>
            <a:spAutoFit/>
          </a:bodyPr>
          <a:lstStyle/>
          <a:p>
            <a:pPr algn="ctr">
              <a:defRPr/>
            </a:pPr>
            <a:endParaRPr lang="it-IT" sz="4400" u="none">
              <a:solidFill>
                <a:srgbClr val="006699"/>
              </a:solidFill>
              <a:effectLst>
                <a:outerShdw blurRad="38100" dist="38100" dir="2700000" algn="tl">
                  <a:srgbClr val="C0C0C0"/>
                </a:outerShdw>
              </a:effectLst>
              <a:latin typeface="hooge 05_53" pitchFamily="2" charset="0"/>
            </a:endParaRPr>
          </a:p>
        </p:txBody>
      </p:sp>
      <p:sp>
        <p:nvSpPr>
          <p:cNvPr id="5124" name="Rectangle 4"/>
          <p:cNvSpPr>
            <a:spLocks noGrp="1" noChangeArrowheads="1"/>
          </p:cNvSpPr>
          <p:nvPr>
            <p:ph idx="1"/>
          </p:nvPr>
        </p:nvSpPr>
        <p:spPr>
          <a:xfrm>
            <a:off x="457200" y="1131590"/>
            <a:ext cx="8229600" cy="3744416"/>
          </a:xfrm>
        </p:spPr>
        <p:txBody>
          <a:bodyPr/>
          <a:lstStyle/>
          <a:p>
            <a:pPr eaLnBrk="1" hangingPunct="1"/>
            <a:r>
              <a:rPr lang="it-IT" sz="2000" dirty="0" smtClean="0">
                <a:solidFill>
                  <a:srgbClr val="006699"/>
                </a:solidFill>
                <a:latin typeface="+mj-lt"/>
              </a:rPr>
              <a:t>Istruzione</a:t>
            </a:r>
            <a:r>
              <a:rPr lang="it-IT" sz="2000" b="1" dirty="0" smtClean="0">
                <a:solidFill>
                  <a:srgbClr val="006699"/>
                </a:solidFill>
              </a:rPr>
              <a:t>: </a:t>
            </a:r>
            <a:r>
              <a:rPr lang="it-IT" sz="2000" dirty="0" smtClean="0"/>
              <a:t>parola riservata che il linguaggio usa per i comandi di base del linguaggio</a:t>
            </a:r>
            <a:endParaRPr lang="it-IT" sz="2000" dirty="0" smtClean="0">
              <a:solidFill>
                <a:srgbClr val="006699"/>
              </a:solidFill>
            </a:endParaRPr>
          </a:p>
          <a:p>
            <a:r>
              <a:rPr lang="it-IT" sz="2000" dirty="0">
                <a:solidFill>
                  <a:srgbClr val="006699"/>
                </a:solidFill>
                <a:latin typeface="+mj-lt"/>
              </a:rPr>
              <a:t>Variabile</a:t>
            </a:r>
            <a:r>
              <a:rPr lang="it-IT" sz="2000" dirty="0"/>
              <a:t>: nome simbolico a cui è associato un valore che può dipendere dall’input dell’utente e cambiare durante l’esecuzione del programma.</a:t>
            </a:r>
          </a:p>
          <a:p>
            <a:pPr eaLnBrk="1" hangingPunct="1"/>
            <a:r>
              <a:rPr lang="it-IT" sz="2000" dirty="0" smtClean="0">
                <a:solidFill>
                  <a:srgbClr val="006699"/>
                </a:solidFill>
                <a:latin typeface="+mj-lt"/>
              </a:rPr>
              <a:t>Costante</a:t>
            </a:r>
            <a:r>
              <a:rPr lang="it-IT" sz="2000" dirty="0" smtClean="0"/>
              <a:t>: quantità nota a priori che non dipende dall’input dell’utente e non cambia durante l’esecuzione del programma.</a:t>
            </a:r>
          </a:p>
          <a:p>
            <a:pPr eaLnBrk="1" hangingPunct="1"/>
            <a:r>
              <a:rPr lang="it-IT" sz="2000" dirty="0" smtClean="0">
                <a:solidFill>
                  <a:srgbClr val="006699"/>
                </a:solidFill>
                <a:latin typeface="+mj-lt"/>
              </a:rPr>
              <a:t>Oggetto</a:t>
            </a:r>
            <a:r>
              <a:rPr lang="it-IT" sz="2000" dirty="0" smtClean="0"/>
              <a:t>: Struttura usata per rappresentare ed elaborare i dati in un linguaggio Object </a:t>
            </a:r>
            <a:r>
              <a:rPr lang="it-IT" sz="2000" dirty="0" err="1" smtClean="0"/>
              <a:t>Oriented</a:t>
            </a:r>
            <a:r>
              <a:rPr lang="it-IT" sz="2000" dirty="0" smtClean="0"/>
              <a:t>.</a:t>
            </a:r>
          </a:p>
          <a:p>
            <a:pPr eaLnBrk="1" hangingPunct="1"/>
            <a:r>
              <a:rPr lang="it-IT" sz="2000" dirty="0" smtClean="0">
                <a:solidFill>
                  <a:srgbClr val="006699"/>
                </a:solidFill>
                <a:latin typeface="+mj-lt"/>
              </a:rPr>
              <a:t>Espressione</a:t>
            </a:r>
            <a:r>
              <a:rPr lang="it-IT" sz="2000" dirty="0" smtClean="0"/>
              <a:t>: sequenza di variabili, costanti, espressioni collegate tra loro da operatori.</a:t>
            </a:r>
          </a:p>
        </p:txBody>
      </p:sp>
    </p:spTree>
    <p:extLst>
      <p:ext uri="{BB962C8B-B14F-4D97-AF65-F5344CB8AC3E}">
        <p14:creationId xmlns:p14="http://schemas.microsoft.com/office/powerpoint/2010/main" val="38131723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pPr algn="ctr"/>
            <a:r>
              <a:rPr lang="it-IT" sz="4400" u="none" dirty="0" smtClean="0">
                <a:solidFill>
                  <a:srgbClr val="006699"/>
                </a:solidFill>
              </a:rPr>
              <a:t>SINTASSI</a:t>
            </a:r>
            <a:endParaRPr lang="it-IT" sz="4400" u="none" dirty="0">
              <a:solidFill>
                <a:srgbClr val="006699"/>
              </a:solidFill>
            </a:endParaRPr>
          </a:p>
        </p:txBody>
      </p:sp>
      <p:sp>
        <p:nvSpPr>
          <p:cNvPr id="6147"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3200" u="none" dirty="0"/>
              <a:t>Ora prenderemo in esame questi elementi in termini grammaticali. </a:t>
            </a:r>
          </a:p>
          <a:p>
            <a:pPr marL="342900" indent="-342900">
              <a:spcBef>
                <a:spcPct val="20000"/>
              </a:spcBef>
              <a:buFontTx/>
              <a:buChar char="•"/>
            </a:pPr>
            <a:r>
              <a:rPr lang="it-IT" sz="3200" u="none" dirty="0" smtClean="0"/>
              <a:t>Quello che diremo di </a:t>
            </a:r>
            <a:r>
              <a:rPr lang="it-IT" sz="3200" u="none" dirty="0" err="1" smtClean="0"/>
              <a:t>JavaScript</a:t>
            </a:r>
            <a:r>
              <a:rPr lang="it-IT" sz="3200" u="none" dirty="0" smtClean="0"/>
              <a:t> è sostanzialmente applicabile (salva variazioni di grammatica appunto) a tutti i linguaggi.</a:t>
            </a:r>
            <a:endParaRPr lang="it-IT" sz="3200" u="none" dirty="0"/>
          </a:p>
        </p:txBody>
      </p:sp>
    </p:spTree>
    <p:extLst>
      <p:ext uri="{BB962C8B-B14F-4D97-AF65-F5344CB8AC3E}">
        <p14:creationId xmlns:p14="http://schemas.microsoft.com/office/powerpoint/2010/main" val="22871531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pPr algn="ctr"/>
            <a:r>
              <a:rPr lang="it-IT" sz="3200" u="none" spc="600" dirty="0" smtClean="0">
                <a:solidFill>
                  <a:srgbClr val="006699"/>
                </a:solidFill>
              </a:rPr>
              <a:t>ELEMENTI </a:t>
            </a:r>
            <a:r>
              <a:rPr lang="it-IT" sz="3200" u="none" spc="600" dirty="0" err="1" smtClean="0">
                <a:solidFill>
                  <a:srgbClr val="006699"/>
                </a:solidFill>
              </a:rPr>
              <a:t>DI</a:t>
            </a:r>
            <a:r>
              <a:rPr lang="it-IT" sz="3200" u="none" spc="600" dirty="0" smtClean="0">
                <a:solidFill>
                  <a:srgbClr val="006699"/>
                </a:solidFill>
              </a:rPr>
              <a:t> UN LINGUAGGIO</a:t>
            </a:r>
            <a:endParaRPr lang="it-IT" sz="3200" u="none" spc="600" dirty="0">
              <a:solidFill>
                <a:srgbClr val="006699"/>
              </a:solidFill>
            </a:endParaRPr>
          </a:p>
        </p:txBody>
      </p:sp>
      <p:sp>
        <p:nvSpPr>
          <p:cNvPr id="7171" name="Rectangle 3"/>
          <p:cNvSpPr>
            <a:spLocks noChangeArrowheads="1"/>
          </p:cNvSpPr>
          <p:nvPr/>
        </p:nvSpPr>
        <p:spPr bwMode="auto">
          <a:xfrm>
            <a:off x="457200" y="1294035"/>
            <a:ext cx="8229600" cy="3509963"/>
          </a:xfrm>
          <a:prstGeom prst="rect">
            <a:avLst/>
          </a:prstGeom>
          <a:noFill/>
          <a:ln w="9525">
            <a:noFill/>
            <a:miter lim="800000"/>
            <a:headEnd/>
            <a:tailEnd/>
          </a:ln>
        </p:spPr>
        <p:txBody>
          <a:bodyPr/>
          <a:lstStyle/>
          <a:p>
            <a:pPr marL="342900" indent="-342900">
              <a:spcBef>
                <a:spcPct val="20000"/>
              </a:spcBef>
              <a:buFontTx/>
              <a:buChar char="•"/>
            </a:pPr>
            <a:r>
              <a:rPr lang="it-IT" sz="3200" u="none" dirty="0"/>
              <a:t>Le unità semantiche di base di </a:t>
            </a:r>
            <a:r>
              <a:rPr lang="it-IT" sz="3200" u="none" dirty="0" smtClean="0"/>
              <a:t>ogni linguaggio </a:t>
            </a:r>
            <a:r>
              <a:rPr lang="it-IT" sz="3200" u="none" dirty="0"/>
              <a:t>sono:</a:t>
            </a:r>
          </a:p>
          <a:p>
            <a:pPr marL="742950" lvl="1" indent="-285750">
              <a:spcBef>
                <a:spcPct val="20000"/>
              </a:spcBef>
              <a:buFontTx/>
              <a:buChar char="–"/>
            </a:pPr>
            <a:r>
              <a:rPr lang="it-IT" sz="2800" u="none" dirty="0" smtClean="0">
                <a:solidFill>
                  <a:srgbClr val="006699"/>
                </a:solidFill>
              </a:rPr>
              <a:t>Istruzioni</a:t>
            </a:r>
            <a:endParaRPr lang="it-IT" sz="2800" u="none" dirty="0"/>
          </a:p>
          <a:p>
            <a:pPr marL="742950" lvl="1" indent="-285750">
              <a:spcBef>
                <a:spcPct val="20000"/>
              </a:spcBef>
              <a:buFontTx/>
              <a:buChar char="–"/>
            </a:pPr>
            <a:r>
              <a:rPr lang="it-IT" sz="2800" u="none" dirty="0">
                <a:solidFill>
                  <a:srgbClr val="006699"/>
                </a:solidFill>
              </a:rPr>
              <a:t>Operatori e separatori</a:t>
            </a:r>
          </a:p>
          <a:p>
            <a:pPr marL="742950" lvl="1" indent="-285750">
              <a:spcBef>
                <a:spcPct val="20000"/>
              </a:spcBef>
              <a:buFontTx/>
              <a:buChar char="–"/>
            </a:pPr>
            <a:r>
              <a:rPr lang="it-IT" sz="2800" u="none" dirty="0">
                <a:solidFill>
                  <a:srgbClr val="006699"/>
                </a:solidFill>
              </a:rPr>
              <a:t>Letterali</a:t>
            </a:r>
            <a:r>
              <a:rPr lang="it-IT" sz="2800" u="none" dirty="0"/>
              <a:t> (o </a:t>
            </a:r>
            <a:r>
              <a:rPr lang="it-IT" sz="2800" u="none" dirty="0">
                <a:solidFill>
                  <a:srgbClr val="006699"/>
                </a:solidFill>
              </a:rPr>
              <a:t>Costanti</a:t>
            </a:r>
            <a:r>
              <a:rPr lang="it-IT" sz="2800" u="none" dirty="0"/>
              <a:t>)</a:t>
            </a:r>
          </a:p>
          <a:p>
            <a:pPr marL="742950" lvl="1" indent="-285750">
              <a:spcBef>
                <a:spcPct val="20000"/>
              </a:spcBef>
              <a:buFontTx/>
              <a:buChar char="–"/>
            </a:pPr>
            <a:r>
              <a:rPr lang="it-IT" sz="2800" u="none" dirty="0">
                <a:solidFill>
                  <a:srgbClr val="006699"/>
                </a:solidFill>
              </a:rPr>
              <a:t>Nomi</a:t>
            </a:r>
            <a:r>
              <a:rPr lang="it-IT" sz="2800" u="none" dirty="0"/>
              <a:t> (o </a:t>
            </a:r>
            <a:r>
              <a:rPr lang="it-IT" sz="2800" u="none" dirty="0">
                <a:solidFill>
                  <a:srgbClr val="006699"/>
                </a:solidFill>
              </a:rPr>
              <a:t>Identificatori</a:t>
            </a:r>
            <a:r>
              <a:rPr lang="it-IT" sz="2800" u="none" dirty="0"/>
              <a:t>)</a:t>
            </a:r>
          </a:p>
        </p:txBody>
      </p:sp>
    </p:spTree>
    <p:extLst>
      <p:ext uri="{BB962C8B-B14F-4D97-AF65-F5344CB8AC3E}">
        <p14:creationId xmlns:p14="http://schemas.microsoft.com/office/powerpoint/2010/main" val="36320969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pPr algn="ctr"/>
            <a:r>
              <a:rPr lang="it-IT" sz="4400" u="none" spc="600" dirty="0" smtClean="0">
                <a:solidFill>
                  <a:srgbClr val="006699"/>
                </a:solidFill>
              </a:rPr>
              <a:t>PAROLE CHIAVE</a:t>
            </a:r>
            <a:endParaRPr lang="it-IT" sz="4400" u="none" spc="600" dirty="0">
              <a:solidFill>
                <a:srgbClr val="006699"/>
              </a:solidFill>
            </a:endParaRPr>
          </a:p>
        </p:txBody>
      </p:sp>
      <p:sp>
        <p:nvSpPr>
          <p:cNvPr id="8195"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2400" u="none" dirty="0"/>
              <a:t>Le parole chiave sono i termini (composti da caratteri alfanumerici), riservati al linguaggio di programmazione. </a:t>
            </a:r>
          </a:p>
          <a:p>
            <a:pPr marL="342900" indent="-342900">
              <a:spcBef>
                <a:spcPct val="20000"/>
              </a:spcBef>
              <a:buFontTx/>
              <a:buChar char="•"/>
            </a:pPr>
            <a:r>
              <a:rPr lang="it-IT" sz="2400" u="none" dirty="0"/>
              <a:t>Il creatore del linguaggio di programmazione stabilisce a priori quali termini riservare e quale sarà la loro funzione, il compito del programmatore è quello di impararle ed usarle in maniera appropriata. </a:t>
            </a:r>
          </a:p>
          <a:p>
            <a:pPr marL="342900" indent="-342900">
              <a:spcBef>
                <a:spcPct val="20000"/>
              </a:spcBef>
              <a:buFontTx/>
              <a:buChar char="•"/>
            </a:pPr>
            <a:r>
              <a:rPr lang="it-IT" sz="2400" u="none" dirty="0"/>
              <a:t>L'uso improprio di tali termini viene generalmente rilevato durante la fase di compilazione di un programma. </a:t>
            </a:r>
          </a:p>
        </p:txBody>
      </p:sp>
    </p:spTree>
    <p:extLst>
      <p:ext uri="{BB962C8B-B14F-4D97-AF65-F5344CB8AC3E}">
        <p14:creationId xmlns:p14="http://schemas.microsoft.com/office/powerpoint/2010/main" val="33323765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415354"/>
            <a:ext cx="8229600" cy="284188"/>
          </a:xfrm>
        </p:spPr>
        <p:txBody>
          <a:bodyPr/>
          <a:lstStyle/>
          <a:p>
            <a:r>
              <a:rPr lang="it-IT" sz="2000" dirty="0" smtClean="0">
                <a:solidFill>
                  <a:srgbClr val="006699"/>
                </a:solidFill>
              </a:rPr>
              <a:t>COMANDI JAVASCRIPT</a:t>
            </a:r>
            <a:endParaRPr lang="it-IT" sz="2000" dirty="0">
              <a:solidFill>
                <a:srgbClr val="006699"/>
              </a:solidFill>
            </a:endParaRPr>
          </a:p>
        </p:txBody>
      </p:sp>
      <p:graphicFrame>
        <p:nvGraphicFramePr>
          <p:cNvPr id="6" name="Segnaposto contenuto 5"/>
          <p:cNvGraphicFramePr>
            <a:graphicFrameLocks noGrp="1"/>
          </p:cNvGraphicFramePr>
          <p:nvPr>
            <p:ph idx="1"/>
            <p:extLst>
              <p:ext uri="{D42A27DB-BD31-4B8C-83A1-F6EECF244321}">
                <p14:modId xmlns:p14="http://schemas.microsoft.com/office/powerpoint/2010/main" val="575894991"/>
              </p:ext>
            </p:extLst>
          </p:nvPr>
        </p:nvGraphicFramePr>
        <p:xfrm>
          <a:off x="457200" y="748630"/>
          <a:ext cx="8229600" cy="4114800"/>
        </p:xfrm>
        <a:graphic>
          <a:graphicData uri="http://schemas.openxmlformats.org/drawingml/2006/table">
            <a:tbl>
              <a:tblPr firstRow="1" bandRow="1">
                <a:tableStyleId>{5C22544A-7EE6-4342-B048-85BDC9FD1C3A}</a:tableStyleId>
              </a:tblPr>
              <a:tblGrid>
                <a:gridCol w="1666528"/>
                <a:gridCol w="6563072"/>
              </a:tblGrid>
              <a:tr h="0">
                <a:tc>
                  <a:txBody>
                    <a:bodyPr/>
                    <a:lstStyle/>
                    <a:p>
                      <a:pPr algn="l" fontAlgn="t"/>
                      <a:r>
                        <a:rPr lang="it-IT" sz="800" dirty="0">
                          <a:effectLst/>
                        </a:rPr>
                        <a:t>Statement</a:t>
                      </a:r>
                    </a:p>
                  </a:txBody>
                  <a:tcPr marL="76200" marR="76200" marT="76200" marB="76200"/>
                </a:tc>
                <a:tc>
                  <a:txBody>
                    <a:bodyPr/>
                    <a:lstStyle/>
                    <a:p>
                      <a:pPr algn="l" fontAlgn="t"/>
                      <a:r>
                        <a:rPr lang="it-IT" sz="800">
                          <a:effectLst/>
                        </a:rPr>
                        <a:t>Description</a:t>
                      </a:r>
                    </a:p>
                  </a:txBody>
                  <a:tcPr marL="76200" marR="76200" marT="76200" marB="76200"/>
                </a:tc>
              </a:tr>
              <a:tr h="202530">
                <a:tc>
                  <a:txBody>
                    <a:bodyPr/>
                    <a:lstStyle/>
                    <a:p>
                      <a:pPr fontAlgn="t"/>
                      <a:r>
                        <a:rPr lang="it-IT" sz="800" u="none" dirty="0">
                          <a:solidFill>
                            <a:srgbClr val="006699"/>
                          </a:solidFill>
                          <a:effectLst/>
                          <a:latin typeface="+mj-lt"/>
                        </a:rPr>
                        <a:t>break</a:t>
                      </a:r>
                    </a:p>
                  </a:txBody>
                  <a:tcPr marL="76200" marR="76200" marT="76200" marB="76200"/>
                </a:tc>
                <a:tc>
                  <a:txBody>
                    <a:bodyPr/>
                    <a:lstStyle/>
                    <a:p>
                      <a:pPr fontAlgn="t"/>
                      <a:r>
                        <a:rPr lang="en-US" sz="800" dirty="0" err="1" smtClean="0">
                          <a:effectLst/>
                        </a:rPr>
                        <a:t>Esce</a:t>
                      </a:r>
                      <a:r>
                        <a:rPr lang="en-US" sz="800" baseline="0" dirty="0" smtClean="0">
                          <a:effectLst/>
                        </a:rPr>
                        <a:t> da un </a:t>
                      </a:r>
                      <a:r>
                        <a:rPr lang="en-US" sz="800" baseline="0" dirty="0" err="1" smtClean="0">
                          <a:effectLst/>
                        </a:rPr>
                        <a:t>blocco</a:t>
                      </a:r>
                      <a:r>
                        <a:rPr lang="en-US" sz="800" baseline="0" dirty="0" smtClean="0">
                          <a:effectLst/>
                        </a:rPr>
                        <a:t> switch o da un </a:t>
                      </a:r>
                      <a:r>
                        <a:rPr lang="en-US" sz="800" baseline="0" dirty="0" err="1" smtClean="0">
                          <a:effectLst/>
                        </a:rPr>
                        <a:t>ciclo</a:t>
                      </a:r>
                      <a:endParaRPr lang="en-US" sz="800" dirty="0">
                        <a:effectLst/>
                      </a:endParaRPr>
                    </a:p>
                  </a:txBody>
                  <a:tcPr marL="76200" marR="76200" marT="76200" marB="76200"/>
                </a:tc>
              </a:tr>
              <a:tr h="202530">
                <a:tc>
                  <a:txBody>
                    <a:bodyPr/>
                    <a:lstStyle/>
                    <a:p>
                      <a:pPr fontAlgn="t"/>
                      <a:r>
                        <a:rPr lang="it-IT" sz="800" u="none" dirty="0">
                          <a:solidFill>
                            <a:srgbClr val="006699"/>
                          </a:solidFill>
                          <a:effectLst/>
                          <a:latin typeface="+mj-lt"/>
                        </a:rPr>
                        <a:t>continue</a:t>
                      </a:r>
                    </a:p>
                  </a:txBody>
                  <a:tcPr marL="76200" marR="76200" marT="76200" marB="76200"/>
                </a:tc>
                <a:tc>
                  <a:txBody>
                    <a:bodyPr/>
                    <a:lstStyle/>
                    <a:p>
                      <a:pPr fontAlgn="t"/>
                      <a:r>
                        <a:rPr lang="en-US" sz="800" dirty="0" err="1" smtClean="0">
                          <a:effectLst/>
                        </a:rPr>
                        <a:t>Interrompe</a:t>
                      </a:r>
                      <a:r>
                        <a:rPr lang="en-US" sz="800" dirty="0" smtClean="0">
                          <a:effectLst/>
                        </a:rPr>
                        <a:t> </a:t>
                      </a:r>
                      <a:r>
                        <a:rPr lang="en-US" sz="800" dirty="0" err="1" smtClean="0">
                          <a:effectLst/>
                        </a:rPr>
                        <a:t>l’iterazione</a:t>
                      </a:r>
                      <a:r>
                        <a:rPr lang="en-US" sz="800" dirty="0" smtClean="0">
                          <a:effectLst/>
                        </a:rPr>
                        <a:t> di un </a:t>
                      </a:r>
                      <a:r>
                        <a:rPr lang="en-US" sz="800" dirty="0" err="1" smtClean="0">
                          <a:effectLst/>
                        </a:rPr>
                        <a:t>ciclo</a:t>
                      </a:r>
                      <a:r>
                        <a:rPr lang="en-US" sz="800" dirty="0" smtClean="0">
                          <a:effectLst/>
                        </a:rPr>
                        <a:t> se </a:t>
                      </a:r>
                      <a:r>
                        <a:rPr lang="en-US" sz="800" dirty="0" err="1" smtClean="0">
                          <a:effectLst/>
                        </a:rPr>
                        <a:t>una</a:t>
                      </a:r>
                      <a:r>
                        <a:rPr lang="en-US" sz="800" dirty="0" smtClean="0">
                          <a:effectLst/>
                        </a:rPr>
                        <a:t> determinate </a:t>
                      </a:r>
                      <a:r>
                        <a:rPr lang="en-US" sz="800" dirty="0" err="1" smtClean="0">
                          <a:effectLst/>
                        </a:rPr>
                        <a:t>condizione</a:t>
                      </a:r>
                      <a:r>
                        <a:rPr lang="en-US" sz="800" dirty="0" smtClean="0">
                          <a:effectLst/>
                        </a:rPr>
                        <a:t> </a:t>
                      </a:r>
                      <a:r>
                        <a:rPr lang="en-US" sz="800" dirty="0" err="1" smtClean="0">
                          <a:effectLst/>
                        </a:rPr>
                        <a:t>si</a:t>
                      </a:r>
                      <a:r>
                        <a:rPr lang="en-US" sz="800" baseline="0" dirty="0" smtClean="0">
                          <a:effectLst/>
                        </a:rPr>
                        <a:t> </a:t>
                      </a:r>
                      <a:r>
                        <a:rPr lang="en-US" sz="800" baseline="0" dirty="0" err="1" smtClean="0">
                          <a:effectLst/>
                        </a:rPr>
                        <a:t>verifica</a:t>
                      </a:r>
                      <a:r>
                        <a:rPr lang="en-US" sz="800" baseline="0" dirty="0" smtClean="0">
                          <a:effectLst/>
                        </a:rPr>
                        <a:t> e </a:t>
                      </a:r>
                      <a:r>
                        <a:rPr lang="en-US" sz="800" baseline="0" dirty="0" err="1" smtClean="0">
                          <a:effectLst/>
                        </a:rPr>
                        <a:t>contuna</a:t>
                      </a:r>
                      <a:r>
                        <a:rPr lang="en-US" sz="800" baseline="0" dirty="0" smtClean="0">
                          <a:effectLst/>
                        </a:rPr>
                        <a:t> con </a:t>
                      </a:r>
                      <a:r>
                        <a:rPr lang="en-US" sz="800" baseline="0" dirty="0" err="1" smtClean="0">
                          <a:effectLst/>
                        </a:rPr>
                        <a:t>quella</a:t>
                      </a:r>
                      <a:r>
                        <a:rPr lang="en-US" sz="800" baseline="0" dirty="0" smtClean="0">
                          <a:effectLst/>
                        </a:rPr>
                        <a:t> </a:t>
                      </a:r>
                      <a:r>
                        <a:rPr lang="en-US" sz="800" baseline="0" dirty="0" err="1" smtClean="0">
                          <a:effectLst/>
                        </a:rPr>
                        <a:t>successiva</a:t>
                      </a:r>
                      <a:endParaRPr lang="en-US" sz="800" dirty="0">
                        <a:effectLst/>
                      </a:endParaRPr>
                    </a:p>
                  </a:txBody>
                  <a:tcPr marL="76200" marR="76200" marT="76200" marB="76200"/>
                </a:tc>
              </a:tr>
              <a:tr h="202530">
                <a:tc>
                  <a:txBody>
                    <a:bodyPr/>
                    <a:lstStyle/>
                    <a:p>
                      <a:pPr fontAlgn="t"/>
                      <a:r>
                        <a:rPr lang="it-IT" sz="800" u="none" dirty="0" err="1">
                          <a:solidFill>
                            <a:srgbClr val="006699"/>
                          </a:solidFill>
                          <a:effectLst/>
                          <a:latin typeface="+mj-lt"/>
                        </a:rPr>
                        <a:t>debugger</a:t>
                      </a:r>
                      <a:endParaRPr lang="it-IT" sz="800" u="none" dirty="0">
                        <a:solidFill>
                          <a:srgbClr val="006699"/>
                        </a:solidFill>
                        <a:effectLst/>
                        <a:latin typeface="+mj-lt"/>
                      </a:endParaRPr>
                    </a:p>
                  </a:txBody>
                  <a:tcPr marL="76200" marR="76200" marT="76200" marB="76200"/>
                </a:tc>
                <a:tc>
                  <a:txBody>
                    <a:bodyPr/>
                    <a:lstStyle/>
                    <a:p>
                      <a:pPr fontAlgn="t"/>
                      <a:r>
                        <a:rPr lang="en-US" sz="800" dirty="0" err="1" smtClean="0">
                          <a:effectLst/>
                        </a:rPr>
                        <a:t>Interrompe</a:t>
                      </a:r>
                      <a:r>
                        <a:rPr lang="en-US" sz="800" baseline="0" dirty="0" smtClean="0">
                          <a:effectLst/>
                        </a:rPr>
                        <a:t> </a:t>
                      </a:r>
                      <a:r>
                        <a:rPr lang="en-US" sz="800" baseline="0" dirty="0" err="1" smtClean="0">
                          <a:effectLst/>
                        </a:rPr>
                        <a:t>l’esecuzione</a:t>
                      </a:r>
                      <a:r>
                        <a:rPr lang="en-US" sz="800" baseline="0" dirty="0" smtClean="0">
                          <a:effectLst/>
                        </a:rPr>
                        <a:t> e </a:t>
                      </a:r>
                      <a:r>
                        <a:rPr lang="en-US" sz="800" baseline="0" dirty="0" err="1" smtClean="0">
                          <a:effectLst/>
                        </a:rPr>
                        <a:t>lancia</a:t>
                      </a:r>
                      <a:r>
                        <a:rPr lang="en-US" sz="800" baseline="0" dirty="0" smtClean="0">
                          <a:effectLst/>
                        </a:rPr>
                        <a:t> </a:t>
                      </a:r>
                      <a:r>
                        <a:rPr lang="en-US" sz="800" baseline="0" dirty="0" err="1" smtClean="0">
                          <a:effectLst/>
                        </a:rPr>
                        <a:t>il</a:t>
                      </a:r>
                      <a:r>
                        <a:rPr lang="en-US" sz="800" baseline="0" dirty="0" smtClean="0">
                          <a:effectLst/>
                        </a:rPr>
                        <a:t> debugger, se </a:t>
                      </a:r>
                      <a:r>
                        <a:rPr lang="en-US" sz="800" baseline="0" dirty="0" err="1" smtClean="0">
                          <a:effectLst/>
                        </a:rPr>
                        <a:t>disponibile</a:t>
                      </a:r>
                      <a:r>
                        <a:rPr lang="en-US" sz="800" baseline="0" dirty="0" smtClean="0">
                          <a:effectLst/>
                        </a:rPr>
                        <a:t>.</a:t>
                      </a:r>
                      <a:endParaRPr lang="en-US" sz="800" dirty="0">
                        <a:effectLst/>
                      </a:endParaRPr>
                    </a:p>
                  </a:txBody>
                  <a:tcPr marL="76200" marR="76200" marT="76200" marB="76200"/>
                </a:tc>
              </a:tr>
              <a:tr h="202530">
                <a:tc>
                  <a:txBody>
                    <a:bodyPr/>
                    <a:lstStyle/>
                    <a:p>
                      <a:pPr fontAlgn="t"/>
                      <a:r>
                        <a:rPr lang="it-IT" sz="800" u="none" dirty="0">
                          <a:solidFill>
                            <a:srgbClr val="006699"/>
                          </a:solidFill>
                          <a:effectLst/>
                          <a:latin typeface="+mj-lt"/>
                        </a:rPr>
                        <a:t>do ... </a:t>
                      </a:r>
                      <a:r>
                        <a:rPr lang="it-IT" sz="800" u="none" dirty="0" err="1">
                          <a:solidFill>
                            <a:srgbClr val="006699"/>
                          </a:solidFill>
                          <a:effectLst/>
                          <a:latin typeface="+mj-lt"/>
                        </a:rPr>
                        <a:t>while</a:t>
                      </a:r>
                      <a:endParaRPr lang="it-IT" sz="800" u="none" dirty="0">
                        <a:solidFill>
                          <a:srgbClr val="006699"/>
                        </a:solidFill>
                        <a:effectLst/>
                        <a:latin typeface="+mj-lt"/>
                      </a:endParaRPr>
                    </a:p>
                  </a:txBody>
                  <a:tcPr marL="76200" marR="76200" marT="76200" marB="76200"/>
                </a:tc>
                <a:tc>
                  <a:txBody>
                    <a:bodyPr/>
                    <a:lstStyle/>
                    <a:p>
                      <a:pPr fontAlgn="t"/>
                      <a:r>
                        <a:rPr lang="en-US" sz="800" dirty="0" err="1" smtClean="0">
                          <a:effectLst/>
                        </a:rPr>
                        <a:t>Esegue</a:t>
                      </a:r>
                      <a:r>
                        <a:rPr lang="en-US" sz="800" dirty="0" smtClean="0">
                          <a:effectLst/>
                        </a:rPr>
                        <a:t> un </a:t>
                      </a:r>
                      <a:r>
                        <a:rPr lang="en-US" sz="800" dirty="0" err="1" smtClean="0">
                          <a:effectLst/>
                        </a:rPr>
                        <a:t>blocco</a:t>
                      </a:r>
                      <a:r>
                        <a:rPr lang="en-US" sz="800" dirty="0" smtClean="0">
                          <a:effectLst/>
                        </a:rPr>
                        <a:t> di </a:t>
                      </a:r>
                      <a:r>
                        <a:rPr lang="en-US" sz="800" dirty="0" err="1" smtClean="0">
                          <a:effectLst/>
                        </a:rPr>
                        <a:t>comandi</a:t>
                      </a:r>
                      <a:r>
                        <a:rPr lang="en-US" sz="800" dirty="0" smtClean="0">
                          <a:effectLst/>
                        </a:rPr>
                        <a:t> </a:t>
                      </a:r>
                      <a:r>
                        <a:rPr lang="en-US" sz="800" dirty="0" err="1" smtClean="0">
                          <a:effectLst/>
                        </a:rPr>
                        <a:t>fino</a:t>
                      </a:r>
                      <a:r>
                        <a:rPr lang="en-US" sz="800" dirty="0" smtClean="0">
                          <a:effectLst/>
                        </a:rPr>
                        <a:t> a </a:t>
                      </a:r>
                      <a:r>
                        <a:rPr lang="en-US" sz="800" dirty="0" err="1" smtClean="0">
                          <a:effectLst/>
                        </a:rPr>
                        <a:t>che</a:t>
                      </a:r>
                      <a:r>
                        <a:rPr lang="en-US" sz="800" dirty="0" smtClean="0">
                          <a:effectLst/>
                        </a:rPr>
                        <a:t> </a:t>
                      </a:r>
                      <a:r>
                        <a:rPr lang="en-US" sz="800" dirty="0" err="1" smtClean="0">
                          <a:effectLst/>
                        </a:rPr>
                        <a:t>una</a:t>
                      </a:r>
                      <a:r>
                        <a:rPr lang="en-US" sz="800" dirty="0" smtClean="0">
                          <a:effectLst/>
                        </a:rPr>
                        <a:t> </a:t>
                      </a:r>
                      <a:r>
                        <a:rPr lang="en-US" sz="800" dirty="0" err="1" smtClean="0">
                          <a:effectLst/>
                        </a:rPr>
                        <a:t>determinata</a:t>
                      </a:r>
                      <a:r>
                        <a:rPr lang="en-US" sz="800" dirty="0" smtClean="0">
                          <a:effectLst/>
                        </a:rPr>
                        <a:t> </a:t>
                      </a:r>
                      <a:r>
                        <a:rPr lang="en-US" sz="800" dirty="0" err="1" smtClean="0">
                          <a:effectLst/>
                        </a:rPr>
                        <a:t>condizione</a:t>
                      </a:r>
                      <a:r>
                        <a:rPr lang="en-US" sz="800" baseline="0" dirty="0" smtClean="0">
                          <a:effectLst/>
                        </a:rPr>
                        <a:t> è </a:t>
                      </a:r>
                      <a:r>
                        <a:rPr lang="en-US" sz="800" baseline="0" dirty="0" err="1" smtClean="0">
                          <a:effectLst/>
                        </a:rPr>
                        <a:t>vera</a:t>
                      </a:r>
                      <a:r>
                        <a:rPr lang="en-US" sz="800" baseline="0" dirty="0" smtClean="0">
                          <a:effectLst/>
                        </a:rPr>
                        <a:t>.</a:t>
                      </a:r>
                      <a:endParaRPr lang="en-US" sz="800" dirty="0">
                        <a:effectLst/>
                      </a:endParaRPr>
                    </a:p>
                  </a:txBody>
                  <a:tcPr marL="76200" marR="76200" marT="76200" marB="76200"/>
                </a:tc>
              </a:tr>
              <a:tr h="202530">
                <a:tc>
                  <a:txBody>
                    <a:bodyPr/>
                    <a:lstStyle/>
                    <a:p>
                      <a:pPr fontAlgn="t"/>
                      <a:r>
                        <a:rPr lang="it-IT" sz="800" u="none" dirty="0">
                          <a:solidFill>
                            <a:srgbClr val="006699"/>
                          </a:solidFill>
                          <a:effectLst/>
                          <a:latin typeface="+mj-lt"/>
                        </a:rPr>
                        <a:t>for</a:t>
                      </a:r>
                    </a:p>
                  </a:txBody>
                  <a:tcPr marL="76200" marR="76200" marT="76200" marB="76200"/>
                </a:tc>
                <a:tc>
                  <a:txBody>
                    <a:bodyPr/>
                    <a:lstStyle/>
                    <a:p>
                      <a:pPr fontAlgn="t"/>
                      <a:r>
                        <a:rPr lang="en-US" sz="800" dirty="0" err="1" smtClean="0">
                          <a:effectLst/>
                        </a:rPr>
                        <a:t>Esegue</a:t>
                      </a:r>
                      <a:r>
                        <a:rPr lang="en-US" sz="800" dirty="0" smtClean="0">
                          <a:effectLst/>
                        </a:rPr>
                        <a:t> un </a:t>
                      </a:r>
                      <a:r>
                        <a:rPr lang="en-US" sz="800" dirty="0" err="1" smtClean="0">
                          <a:effectLst/>
                        </a:rPr>
                        <a:t>blocco</a:t>
                      </a:r>
                      <a:r>
                        <a:rPr lang="en-US" sz="800" dirty="0" smtClean="0">
                          <a:effectLst/>
                        </a:rPr>
                        <a:t> di </a:t>
                      </a:r>
                      <a:r>
                        <a:rPr lang="en-US" sz="800" dirty="0" err="1" smtClean="0">
                          <a:effectLst/>
                        </a:rPr>
                        <a:t>comandi</a:t>
                      </a:r>
                      <a:r>
                        <a:rPr lang="en-US" sz="800" dirty="0" smtClean="0">
                          <a:effectLst/>
                        </a:rPr>
                        <a:t> </a:t>
                      </a:r>
                      <a:r>
                        <a:rPr lang="en-US" sz="800" dirty="0" err="1" smtClean="0">
                          <a:effectLst/>
                        </a:rPr>
                        <a:t>fino</a:t>
                      </a:r>
                      <a:r>
                        <a:rPr lang="en-US" sz="800" dirty="0" smtClean="0">
                          <a:effectLst/>
                        </a:rPr>
                        <a:t> a </a:t>
                      </a:r>
                      <a:r>
                        <a:rPr lang="en-US" sz="800" dirty="0" err="1" smtClean="0">
                          <a:effectLst/>
                        </a:rPr>
                        <a:t>che</a:t>
                      </a:r>
                      <a:r>
                        <a:rPr lang="en-US" sz="800" dirty="0" smtClean="0">
                          <a:effectLst/>
                        </a:rPr>
                        <a:t> </a:t>
                      </a:r>
                      <a:r>
                        <a:rPr lang="en-US" sz="800" dirty="0" err="1" smtClean="0">
                          <a:effectLst/>
                        </a:rPr>
                        <a:t>una</a:t>
                      </a:r>
                      <a:r>
                        <a:rPr lang="en-US" sz="800" dirty="0" smtClean="0">
                          <a:effectLst/>
                        </a:rPr>
                        <a:t> </a:t>
                      </a:r>
                      <a:r>
                        <a:rPr lang="en-US" sz="800" dirty="0" err="1" smtClean="0">
                          <a:effectLst/>
                        </a:rPr>
                        <a:t>determinata</a:t>
                      </a:r>
                      <a:r>
                        <a:rPr lang="en-US" sz="800" dirty="0" smtClean="0">
                          <a:effectLst/>
                        </a:rPr>
                        <a:t> </a:t>
                      </a:r>
                      <a:r>
                        <a:rPr lang="en-US" sz="800" dirty="0" err="1" smtClean="0">
                          <a:effectLst/>
                        </a:rPr>
                        <a:t>condizione</a:t>
                      </a:r>
                      <a:r>
                        <a:rPr lang="en-US" sz="800" baseline="0" dirty="0" smtClean="0">
                          <a:effectLst/>
                        </a:rPr>
                        <a:t> è </a:t>
                      </a:r>
                      <a:r>
                        <a:rPr lang="en-US" sz="800" baseline="0" dirty="0" err="1" smtClean="0">
                          <a:effectLst/>
                        </a:rPr>
                        <a:t>vera</a:t>
                      </a:r>
                      <a:r>
                        <a:rPr lang="en-US" sz="800" baseline="0" dirty="0" smtClean="0">
                          <a:effectLst/>
                        </a:rPr>
                        <a:t>.</a:t>
                      </a:r>
                      <a:endParaRPr lang="en-US" sz="800" dirty="0">
                        <a:effectLst/>
                      </a:endParaRPr>
                    </a:p>
                  </a:txBody>
                  <a:tcPr marL="76200" marR="76200" marT="76200" marB="76200"/>
                </a:tc>
              </a:tr>
              <a:tr h="202530">
                <a:tc>
                  <a:txBody>
                    <a:bodyPr/>
                    <a:lstStyle/>
                    <a:p>
                      <a:pPr fontAlgn="t"/>
                      <a:r>
                        <a:rPr lang="it-IT" sz="800" u="none" dirty="0">
                          <a:solidFill>
                            <a:srgbClr val="006699"/>
                          </a:solidFill>
                          <a:effectLst/>
                          <a:latin typeface="+mj-lt"/>
                        </a:rPr>
                        <a:t>for ... in</a:t>
                      </a:r>
                    </a:p>
                  </a:txBody>
                  <a:tcPr marL="76200" marR="76200" marT="76200" marB="76200"/>
                </a:tc>
                <a:tc>
                  <a:txBody>
                    <a:bodyPr/>
                    <a:lstStyle/>
                    <a:p>
                      <a:pPr fontAlgn="t"/>
                      <a:r>
                        <a:rPr lang="en-US" sz="800" dirty="0" err="1" smtClean="0">
                          <a:effectLst/>
                        </a:rPr>
                        <a:t>Esegue</a:t>
                      </a:r>
                      <a:r>
                        <a:rPr lang="en-US" sz="800" dirty="0" smtClean="0">
                          <a:effectLst/>
                        </a:rPr>
                        <a:t> un </a:t>
                      </a:r>
                      <a:r>
                        <a:rPr lang="en-US" sz="800" dirty="0" err="1" smtClean="0">
                          <a:effectLst/>
                        </a:rPr>
                        <a:t>blocco</a:t>
                      </a:r>
                      <a:r>
                        <a:rPr lang="en-US" sz="800" dirty="0" smtClean="0">
                          <a:effectLst/>
                        </a:rPr>
                        <a:t> di </a:t>
                      </a:r>
                      <a:r>
                        <a:rPr lang="en-US" sz="800" dirty="0" err="1" smtClean="0">
                          <a:effectLst/>
                        </a:rPr>
                        <a:t>comandi</a:t>
                      </a:r>
                      <a:r>
                        <a:rPr lang="en-US" sz="800" dirty="0" smtClean="0">
                          <a:effectLst/>
                        </a:rPr>
                        <a:t> per </a:t>
                      </a:r>
                      <a:r>
                        <a:rPr lang="en-US" sz="800" dirty="0" err="1" smtClean="0">
                          <a:effectLst/>
                        </a:rPr>
                        <a:t>ogni</a:t>
                      </a:r>
                      <a:r>
                        <a:rPr lang="en-US" sz="800" dirty="0" smtClean="0">
                          <a:effectLst/>
                        </a:rPr>
                        <a:t> </a:t>
                      </a:r>
                      <a:r>
                        <a:rPr lang="en-US" sz="800" dirty="0" err="1" smtClean="0">
                          <a:effectLst/>
                        </a:rPr>
                        <a:t>elemento</a:t>
                      </a:r>
                      <a:r>
                        <a:rPr lang="en-US" sz="800" dirty="0" smtClean="0">
                          <a:effectLst/>
                        </a:rPr>
                        <a:t> </a:t>
                      </a:r>
                      <a:r>
                        <a:rPr lang="en-US" sz="800" dirty="0" err="1" smtClean="0">
                          <a:effectLst/>
                        </a:rPr>
                        <a:t>presente</a:t>
                      </a:r>
                      <a:r>
                        <a:rPr lang="en-US" sz="800" dirty="0" smtClean="0">
                          <a:effectLst/>
                        </a:rPr>
                        <a:t> in un </a:t>
                      </a:r>
                      <a:r>
                        <a:rPr lang="en-US" sz="800" dirty="0" err="1" smtClean="0">
                          <a:effectLst/>
                        </a:rPr>
                        <a:t>insieme</a:t>
                      </a:r>
                      <a:r>
                        <a:rPr lang="en-US" sz="800" dirty="0" smtClean="0">
                          <a:effectLst/>
                        </a:rPr>
                        <a:t> (Array o Object)</a:t>
                      </a:r>
                      <a:endParaRPr lang="en-US" sz="800" dirty="0">
                        <a:effectLst/>
                      </a:endParaRPr>
                    </a:p>
                  </a:txBody>
                  <a:tcPr marL="76200" marR="76200" marT="76200" marB="76200"/>
                </a:tc>
              </a:tr>
              <a:tr h="202530">
                <a:tc>
                  <a:txBody>
                    <a:bodyPr/>
                    <a:lstStyle/>
                    <a:p>
                      <a:pPr fontAlgn="t"/>
                      <a:r>
                        <a:rPr lang="it-IT" sz="800" u="none" dirty="0" err="1">
                          <a:solidFill>
                            <a:srgbClr val="006699"/>
                          </a:solidFill>
                          <a:effectLst/>
                          <a:latin typeface="+mj-lt"/>
                        </a:rPr>
                        <a:t>function</a:t>
                      </a:r>
                      <a:endParaRPr lang="it-IT" sz="800" u="none" dirty="0">
                        <a:solidFill>
                          <a:srgbClr val="006699"/>
                        </a:solidFill>
                        <a:effectLst/>
                        <a:latin typeface="+mj-lt"/>
                      </a:endParaRPr>
                    </a:p>
                  </a:txBody>
                  <a:tcPr marL="76200" marR="76200" marT="76200" marB="76200"/>
                </a:tc>
                <a:tc>
                  <a:txBody>
                    <a:bodyPr/>
                    <a:lstStyle/>
                    <a:p>
                      <a:pPr fontAlgn="t"/>
                      <a:r>
                        <a:rPr lang="it-IT" sz="800" dirty="0" smtClean="0">
                          <a:effectLst/>
                        </a:rPr>
                        <a:t>Dichiara una funzione</a:t>
                      </a:r>
                      <a:endParaRPr lang="it-IT" sz="800" dirty="0">
                        <a:effectLst/>
                      </a:endParaRPr>
                    </a:p>
                  </a:txBody>
                  <a:tcPr marL="76200" marR="76200" marT="76200" marB="76200"/>
                </a:tc>
              </a:tr>
              <a:tr h="202530">
                <a:tc>
                  <a:txBody>
                    <a:bodyPr/>
                    <a:lstStyle/>
                    <a:p>
                      <a:pPr fontAlgn="t"/>
                      <a:r>
                        <a:rPr lang="it-IT" sz="800" u="none" dirty="0" err="1">
                          <a:solidFill>
                            <a:srgbClr val="006699"/>
                          </a:solidFill>
                          <a:effectLst/>
                          <a:latin typeface="+mj-lt"/>
                        </a:rPr>
                        <a:t>if</a:t>
                      </a:r>
                      <a:r>
                        <a:rPr lang="it-IT" sz="800" u="none" dirty="0">
                          <a:solidFill>
                            <a:srgbClr val="006699"/>
                          </a:solidFill>
                          <a:effectLst/>
                          <a:latin typeface="+mj-lt"/>
                        </a:rPr>
                        <a:t> ... else ... else </a:t>
                      </a:r>
                      <a:r>
                        <a:rPr lang="it-IT" sz="800" u="none" dirty="0" err="1">
                          <a:solidFill>
                            <a:srgbClr val="006699"/>
                          </a:solidFill>
                          <a:effectLst/>
                          <a:latin typeface="+mj-lt"/>
                        </a:rPr>
                        <a:t>if</a:t>
                      </a:r>
                      <a:endParaRPr lang="it-IT" sz="800" u="none" dirty="0">
                        <a:solidFill>
                          <a:srgbClr val="006699"/>
                        </a:solidFill>
                        <a:effectLst/>
                        <a:latin typeface="+mj-lt"/>
                      </a:endParaRPr>
                    </a:p>
                  </a:txBody>
                  <a:tcPr marL="76200" marR="76200" marT="76200" marB="76200"/>
                </a:tc>
                <a:tc>
                  <a:txBody>
                    <a:bodyPr/>
                    <a:lstStyle/>
                    <a:p>
                      <a:pPr fontAlgn="t"/>
                      <a:r>
                        <a:rPr lang="en-US" sz="800" dirty="0" err="1" smtClean="0">
                          <a:effectLst/>
                        </a:rPr>
                        <a:t>Esegue</a:t>
                      </a:r>
                      <a:r>
                        <a:rPr lang="en-US" sz="800" dirty="0" smtClean="0">
                          <a:effectLst/>
                        </a:rPr>
                        <a:t> un </a:t>
                      </a:r>
                      <a:r>
                        <a:rPr lang="en-US" sz="800" dirty="0" err="1" smtClean="0">
                          <a:effectLst/>
                        </a:rPr>
                        <a:t>blocco</a:t>
                      </a:r>
                      <a:r>
                        <a:rPr lang="en-US" sz="800" dirty="0" smtClean="0">
                          <a:effectLst/>
                        </a:rPr>
                        <a:t> di </a:t>
                      </a:r>
                      <a:r>
                        <a:rPr lang="en-US" sz="800" dirty="0" err="1" smtClean="0">
                          <a:effectLst/>
                        </a:rPr>
                        <a:t>comandi</a:t>
                      </a:r>
                      <a:r>
                        <a:rPr lang="en-US" sz="800" dirty="0" smtClean="0">
                          <a:effectLst/>
                        </a:rPr>
                        <a:t> </a:t>
                      </a:r>
                      <a:r>
                        <a:rPr lang="en-US" sz="800" dirty="0" err="1" smtClean="0">
                          <a:effectLst/>
                        </a:rPr>
                        <a:t>quando</a:t>
                      </a:r>
                      <a:r>
                        <a:rPr lang="en-US" sz="800" dirty="0" smtClean="0">
                          <a:effectLst/>
                        </a:rPr>
                        <a:t> </a:t>
                      </a:r>
                      <a:r>
                        <a:rPr lang="en-US" sz="800" dirty="0" err="1" smtClean="0">
                          <a:effectLst/>
                        </a:rPr>
                        <a:t>una</a:t>
                      </a:r>
                      <a:r>
                        <a:rPr lang="en-US" sz="800" dirty="0" smtClean="0">
                          <a:effectLst/>
                        </a:rPr>
                        <a:t> </a:t>
                      </a:r>
                      <a:r>
                        <a:rPr lang="en-US" sz="800" dirty="0" err="1" smtClean="0">
                          <a:effectLst/>
                        </a:rPr>
                        <a:t>condizione</a:t>
                      </a:r>
                      <a:r>
                        <a:rPr lang="en-US" sz="800" dirty="0" smtClean="0">
                          <a:effectLst/>
                        </a:rPr>
                        <a:t> è </a:t>
                      </a:r>
                      <a:r>
                        <a:rPr lang="en-US" sz="800" dirty="0" err="1" smtClean="0">
                          <a:effectLst/>
                        </a:rPr>
                        <a:t>vera</a:t>
                      </a:r>
                      <a:endParaRPr lang="en-US" sz="800" dirty="0">
                        <a:effectLst/>
                      </a:endParaRPr>
                    </a:p>
                  </a:txBody>
                  <a:tcPr marL="76200" marR="76200" marT="76200" marB="76200"/>
                </a:tc>
              </a:tr>
              <a:tr h="202530">
                <a:tc>
                  <a:txBody>
                    <a:bodyPr/>
                    <a:lstStyle/>
                    <a:p>
                      <a:pPr fontAlgn="t"/>
                      <a:r>
                        <a:rPr lang="it-IT" sz="800" u="none" dirty="0" err="1">
                          <a:solidFill>
                            <a:srgbClr val="006699"/>
                          </a:solidFill>
                          <a:effectLst/>
                          <a:latin typeface="+mj-lt"/>
                        </a:rPr>
                        <a:t>return</a:t>
                      </a:r>
                      <a:endParaRPr lang="it-IT" sz="800" u="none" dirty="0">
                        <a:solidFill>
                          <a:srgbClr val="006699"/>
                        </a:solidFill>
                        <a:effectLst/>
                        <a:latin typeface="+mj-lt"/>
                      </a:endParaRPr>
                    </a:p>
                  </a:txBody>
                  <a:tcPr marL="76200" marR="76200" marT="76200" marB="76200"/>
                </a:tc>
                <a:tc>
                  <a:txBody>
                    <a:bodyPr/>
                    <a:lstStyle/>
                    <a:p>
                      <a:pPr fontAlgn="t"/>
                      <a:r>
                        <a:rPr lang="en-US" sz="800" dirty="0" err="1" smtClean="0">
                          <a:effectLst/>
                        </a:rPr>
                        <a:t>Interrompe</a:t>
                      </a:r>
                      <a:r>
                        <a:rPr lang="en-US" sz="800" dirty="0" smtClean="0">
                          <a:effectLst/>
                        </a:rPr>
                        <a:t> </a:t>
                      </a:r>
                      <a:r>
                        <a:rPr lang="en-US" sz="800" dirty="0" err="1" smtClean="0">
                          <a:effectLst/>
                        </a:rPr>
                        <a:t>l’esecuzione</a:t>
                      </a:r>
                      <a:r>
                        <a:rPr lang="en-US" sz="800" dirty="0" smtClean="0">
                          <a:effectLst/>
                        </a:rPr>
                        <a:t> di </a:t>
                      </a:r>
                      <a:r>
                        <a:rPr lang="en-US" sz="800" dirty="0" err="1" smtClean="0">
                          <a:effectLst/>
                        </a:rPr>
                        <a:t>una</a:t>
                      </a:r>
                      <a:r>
                        <a:rPr lang="en-US" sz="800" dirty="0" smtClean="0">
                          <a:effectLst/>
                        </a:rPr>
                        <a:t> </a:t>
                      </a:r>
                      <a:r>
                        <a:rPr lang="en-US" sz="800" dirty="0" err="1" smtClean="0">
                          <a:effectLst/>
                        </a:rPr>
                        <a:t>funzione</a:t>
                      </a:r>
                      <a:r>
                        <a:rPr lang="en-US" sz="800" dirty="0" smtClean="0">
                          <a:effectLst/>
                        </a:rPr>
                        <a:t> e </a:t>
                      </a:r>
                      <a:r>
                        <a:rPr lang="en-US" sz="800" dirty="0" err="1" smtClean="0">
                          <a:effectLst/>
                        </a:rPr>
                        <a:t>ritorna</a:t>
                      </a:r>
                      <a:r>
                        <a:rPr lang="en-US" sz="800" dirty="0" smtClean="0">
                          <a:effectLst/>
                        </a:rPr>
                        <a:t> un </a:t>
                      </a:r>
                      <a:r>
                        <a:rPr lang="en-US" sz="800" dirty="0" err="1" smtClean="0">
                          <a:effectLst/>
                        </a:rPr>
                        <a:t>valore</a:t>
                      </a:r>
                      <a:endParaRPr lang="en-US" sz="800" dirty="0">
                        <a:effectLst/>
                      </a:endParaRPr>
                    </a:p>
                  </a:txBody>
                  <a:tcPr marL="76200" marR="76200" marT="76200" marB="76200"/>
                </a:tc>
              </a:tr>
              <a:tr h="202530">
                <a:tc>
                  <a:txBody>
                    <a:bodyPr/>
                    <a:lstStyle/>
                    <a:p>
                      <a:pPr fontAlgn="t"/>
                      <a:r>
                        <a:rPr lang="it-IT" sz="800" u="none" dirty="0" err="1">
                          <a:solidFill>
                            <a:srgbClr val="006699"/>
                          </a:solidFill>
                          <a:effectLst/>
                          <a:latin typeface="+mj-lt"/>
                        </a:rPr>
                        <a:t>switch</a:t>
                      </a:r>
                      <a:endParaRPr lang="it-IT" sz="800" u="none" dirty="0">
                        <a:solidFill>
                          <a:srgbClr val="006699"/>
                        </a:solidFill>
                        <a:effectLst/>
                        <a:latin typeface="+mj-lt"/>
                      </a:endParaRPr>
                    </a:p>
                  </a:txBody>
                  <a:tcPr marL="76200" marR="76200" marT="76200" marB="76200"/>
                </a:tc>
                <a:tc>
                  <a:txBody>
                    <a:bodyPr/>
                    <a:lstStyle/>
                    <a:p>
                      <a:pPr fontAlgn="t"/>
                      <a:r>
                        <a:rPr lang="en-US" sz="800" dirty="0" err="1" smtClean="0">
                          <a:effectLst/>
                        </a:rPr>
                        <a:t>Organizza</a:t>
                      </a:r>
                      <a:r>
                        <a:rPr lang="en-US" sz="800" dirty="0" smtClean="0">
                          <a:effectLst/>
                        </a:rPr>
                        <a:t> </a:t>
                      </a:r>
                      <a:r>
                        <a:rPr lang="en-US" sz="800" dirty="0" err="1" smtClean="0">
                          <a:effectLst/>
                        </a:rPr>
                        <a:t>una</a:t>
                      </a:r>
                      <a:r>
                        <a:rPr lang="en-US" sz="800" dirty="0" smtClean="0">
                          <a:effectLst/>
                        </a:rPr>
                        <a:t> </a:t>
                      </a:r>
                      <a:r>
                        <a:rPr lang="en-US" sz="800" dirty="0" err="1" smtClean="0">
                          <a:effectLst/>
                        </a:rPr>
                        <a:t>serie</a:t>
                      </a:r>
                      <a:r>
                        <a:rPr lang="en-US" sz="800" dirty="0" smtClean="0">
                          <a:effectLst/>
                        </a:rPr>
                        <a:t> di </a:t>
                      </a:r>
                      <a:r>
                        <a:rPr lang="en-US" sz="800" dirty="0" err="1" smtClean="0">
                          <a:effectLst/>
                        </a:rPr>
                        <a:t>blocchi</a:t>
                      </a:r>
                      <a:r>
                        <a:rPr lang="en-US" sz="800" dirty="0" smtClean="0">
                          <a:effectLst/>
                        </a:rPr>
                        <a:t> di </a:t>
                      </a:r>
                      <a:r>
                        <a:rPr lang="en-US" sz="800" dirty="0" err="1" smtClean="0">
                          <a:effectLst/>
                        </a:rPr>
                        <a:t>istruzioni</a:t>
                      </a:r>
                      <a:r>
                        <a:rPr lang="en-US" sz="800" dirty="0" smtClean="0">
                          <a:effectLst/>
                        </a:rPr>
                        <a:t> </a:t>
                      </a:r>
                      <a:r>
                        <a:rPr lang="en-US" sz="800" dirty="0" err="1" smtClean="0">
                          <a:effectLst/>
                        </a:rPr>
                        <a:t>dioendenti</a:t>
                      </a:r>
                      <a:r>
                        <a:rPr lang="en-US" sz="800" baseline="0" dirty="0" smtClean="0">
                          <a:effectLst/>
                        </a:rPr>
                        <a:t> da </a:t>
                      </a:r>
                      <a:r>
                        <a:rPr lang="en-US" sz="800" baseline="0" dirty="0" err="1" smtClean="0">
                          <a:effectLst/>
                        </a:rPr>
                        <a:t>condizioni</a:t>
                      </a:r>
                      <a:r>
                        <a:rPr lang="en-US" sz="800" baseline="0" dirty="0" smtClean="0">
                          <a:effectLst/>
                        </a:rPr>
                        <a:t> alternative.</a:t>
                      </a:r>
                      <a:endParaRPr lang="en-US" sz="800" dirty="0">
                        <a:effectLst/>
                      </a:endParaRPr>
                    </a:p>
                  </a:txBody>
                  <a:tcPr marL="76200" marR="76200" marT="76200" marB="76200"/>
                </a:tc>
              </a:tr>
              <a:tr h="202530">
                <a:tc>
                  <a:txBody>
                    <a:bodyPr/>
                    <a:lstStyle/>
                    <a:p>
                      <a:pPr fontAlgn="t"/>
                      <a:r>
                        <a:rPr lang="it-IT" sz="800" u="none" dirty="0" err="1">
                          <a:solidFill>
                            <a:srgbClr val="006699"/>
                          </a:solidFill>
                          <a:effectLst/>
                          <a:latin typeface="+mj-lt"/>
                        </a:rPr>
                        <a:t>throw</a:t>
                      </a:r>
                      <a:endParaRPr lang="it-IT" sz="800" u="none" dirty="0">
                        <a:solidFill>
                          <a:srgbClr val="006699"/>
                        </a:solidFill>
                        <a:effectLst/>
                        <a:latin typeface="+mj-lt"/>
                      </a:endParaRPr>
                    </a:p>
                  </a:txBody>
                  <a:tcPr marL="76200" marR="76200" marT="76200" marB="76200"/>
                </a:tc>
                <a:tc>
                  <a:txBody>
                    <a:bodyPr/>
                    <a:lstStyle/>
                    <a:p>
                      <a:pPr fontAlgn="t"/>
                      <a:r>
                        <a:rPr lang="it-IT" sz="800" dirty="0" smtClean="0">
                          <a:effectLst/>
                        </a:rPr>
                        <a:t>Genera un errore.</a:t>
                      </a:r>
                      <a:endParaRPr lang="it-IT" sz="800" dirty="0">
                        <a:effectLst/>
                      </a:endParaRPr>
                    </a:p>
                  </a:txBody>
                  <a:tcPr marL="76200" marR="76200" marT="76200" marB="76200"/>
                </a:tc>
              </a:tr>
              <a:tr h="202530">
                <a:tc>
                  <a:txBody>
                    <a:bodyPr/>
                    <a:lstStyle/>
                    <a:p>
                      <a:pPr fontAlgn="t"/>
                      <a:r>
                        <a:rPr lang="it-IT" sz="800" u="none" dirty="0" err="1">
                          <a:solidFill>
                            <a:srgbClr val="006699"/>
                          </a:solidFill>
                          <a:effectLst/>
                          <a:latin typeface="+mj-lt"/>
                        </a:rPr>
                        <a:t>try</a:t>
                      </a:r>
                      <a:r>
                        <a:rPr lang="it-IT" sz="800" u="none" dirty="0">
                          <a:solidFill>
                            <a:srgbClr val="006699"/>
                          </a:solidFill>
                          <a:effectLst/>
                          <a:latin typeface="+mj-lt"/>
                        </a:rPr>
                        <a:t> ... catch ... </a:t>
                      </a:r>
                      <a:r>
                        <a:rPr lang="it-IT" sz="800" u="none" dirty="0" err="1">
                          <a:solidFill>
                            <a:srgbClr val="006699"/>
                          </a:solidFill>
                          <a:effectLst/>
                          <a:latin typeface="+mj-lt"/>
                        </a:rPr>
                        <a:t>finally</a:t>
                      </a:r>
                      <a:endParaRPr lang="it-IT" sz="800" u="none" dirty="0">
                        <a:solidFill>
                          <a:srgbClr val="006699"/>
                        </a:solidFill>
                        <a:effectLst/>
                        <a:latin typeface="+mj-lt"/>
                      </a:endParaRPr>
                    </a:p>
                  </a:txBody>
                  <a:tcPr marL="76200" marR="76200" marT="76200" marB="76200"/>
                </a:tc>
                <a:tc>
                  <a:txBody>
                    <a:bodyPr/>
                    <a:lstStyle/>
                    <a:p>
                      <a:pPr fontAlgn="t"/>
                      <a:r>
                        <a:rPr lang="en-US" sz="800" dirty="0" err="1" smtClean="0">
                          <a:effectLst/>
                        </a:rPr>
                        <a:t>Gestione</a:t>
                      </a:r>
                      <a:r>
                        <a:rPr lang="en-US" sz="800" baseline="0" dirty="0" smtClean="0">
                          <a:effectLst/>
                        </a:rPr>
                        <a:t> </a:t>
                      </a:r>
                      <a:r>
                        <a:rPr lang="en-US" sz="800" baseline="0" dirty="0" err="1" smtClean="0">
                          <a:effectLst/>
                        </a:rPr>
                        <a:t>degli</a:t>
                      </a:r>
                      <a:r>
                        <a:rPr lang="en-US" sz="800" baseline="0" dirty="0" smtClean="0">
                          <a:effectLst/>
                        </a:rPr>
                        <a:t> </a:t>
                      </a:r>
                      <a:r>
                        <a:rPr lang="en-US" sz="800" baseline="0" dirty="0" err="1" smtClean="0">
                          <a:effectLst/>
                        </a:rPr>
                        <a:t>errori</a:t>
                      </a:r>
                      <a:endParaRPr lang="en-US" sz="800" dirty="0">
                        <a:effectLst/>
                      </a:endParaRPr>
                    </a:p>
                  </a:txBody>
                  <a:tcPr marL="76200" marR="76200" marT="76200" marB="76200"/>
                </a:tc>
              </a:tr>
              <a:tr h="202530">
                <a:tc>
                  <a:txBody>
                    <a:bodyPr/>
                    <a:lstStyle/>
                    <a:p>
                      <a:pPr fontAlgn="t"/>
                      <a:r>
                        <a:rPr lang="it-IT" sz="800" u="none" dirty="0" err="1">
                          <a:solidFill>
                            <a:srgbClr val="006699"/>
                          </a:solidFill>
                          <a:effectLst/>
                          <a:latin typeface="+mj-lt"/>
                        </a:rPr>
                        <a:t>var</a:t>
                      </a:r>
                      <a:endParaRPr lang="it-IT" sz="800" u="none" dirty="0">
                        <a:solidFill>
                          <a:srgbClr val="006699"/>
                        </a:solidFill>
                        <a:effectLst/>
                        <a:latin typeface="+mj-lt"/>
                      </a:endParaRPr>
                    </a:p>
                  </a:txBody>
                  <a:tcPr marL="76200" marR="76200" marT="76200" marB="76200"/>
                </a:tc>
                <a:tc>
                  <a:txBody>
                    <a:bodyPr/>
                    <a:lstStyle/>
                    <a:p>
                      <a:pPr fontAlgn="t"/>
                      <a:r>
                        <a:rPr lang="it-IT" sz="800" dirty="0" smtClean="0">
                          <a:effectLst/>
                        </a:rPr>
                        <a:t>Dichiara una variabile.</a:t>
                      </a:r>
                      <a:endParaRPr lang="it-IT" sz="800" dirty="0">
                        <a:effectLst/>
                      </a:endParaRPr>
                    </a:p>
                  </a:txBody>
                  <a:tcPr marL="76200" marR="76200" marT="76200" marB="76200"/>
                </a:tc>
              </a:tr>
              <a:tr h="202530">
                <a:tc>
                  <a:txBody>
                    <a:bodyPr/>
                    <a:lstStyle/>
                    <a:p>
                      <a:pPr fontAlgn="t"/>
                      <a:r>
                        <a:rPr lang="it-IT" sz="800" u="none" dirty="0" err="1">
                          <a:solidFill>
                            <a:srgbClr val="006699"/>
                          </a:solidFill>
                          <a:effectLst/>
                          <a:latin typeface="+mj-lt"/>
                        </a:rPr>
                        <a:t>while</a:t>
                      </a:r>
                      <a:endParaRPr lang="it-IT" sz="800" u="none" dirty="0">
                        <a:solidFill>
                          <a:srgbClr val="006699"/>
                        </a:solidFill>
                        <a:effectLst/>
                        <a:latin typeface="+mj-lt"/>
                      </a:endParaRPr>
                    </a:p>
                  </a:txBody>
                  <a:tcPr marL="76200" marR="76200" marT="76200" marB="76200"/>
                </a:tc>
                <a:tc>
                  <a:txBody>
                    <a:bodyPr/>
                    <a:lstStyle/>
                    <a:p>
                      <a:pPr fontAlgn="t"/>
                      <a:r>
                        <a:rPr lang="en-US" sz="800" dirty="0" err="1" smtClean="0">
                          <a:effectLst/>
                        </a:rPr>
                        <a:t>Esegue</a:t>
                      </a:r>
                      <a:r>
                        <a:rPr lang="en-US" sz="800" dirty="0" smtClean="0">
                          <a:effectLst/>
                        </a:rPr>
                        <a:t> un </a:t>
                      </a:r>
                      <a:r>
                        <a:rPr lang="en-US" sz="800" dirty="0" err="1" smtClean="0">
                          <a:effectLst/>
                        </a:rPr>
                        <a:t>blocco</a:t>
                      </a:r>
                      <a:r>
                        <a:rPr lang="en-US" sz="800" dirty="0" smtClean="0">
                          <a:effectLst/>
                        </a:rPr>
                        <a:t> di </a:t>
                      </a:r>
                      <a:r>
                        <a:rPr lang="en-US" sz="800" dirty="0" err="1" smtClean="0">
                          <a:effectLst/>
                        </a:rPr>
                        <a:t>comandi</a:t>
                      </a:r>
                      <a:r>
                        <a:rPr lang="en-US" sz="800" dirty="0" smtClean="0">
                          <a:effectLst/>
                        </a:rPr>
                        <a:t> </a:t>
                      </a:r>
                      <a:r>
                        <a:rPr lang="en-US" sz="800" dirty="0" err="1" smtClean="0">
                          <a:effectLst/>
                        </a:rPr>
                        <a:t>fino</a:t>
                      </a:r>
                      <a:r>
                        <a:rPr lang="en-US" sz="800" dirty="0" smtClean="0">
                          <a:effectLst/>
                        </a:rPr>
                        <a:t> a </a:t>
                      </a:r>
                      <a:r>
                        <a:rPr lang="en-US" sz="800" dirty="0" err="1" smtClean="0">
                          <a:effectLst/>
                        </a:rPr>
                        <a:t>che</a:t>
                      </a:r>
                      <a:r>
                        <a:rPr lang="en-US" sz="800" dirty="0" smtClean="0">
                          <a:effectLst/>
                        </a:rPr>
                        <a:t> </a:t>
                      </a:r>
                      <a:r>
                        <a:rPr lang="en-US" sz="800" dirty="0" err="1" smtClean="0">
                          <a:effectLst/>
                        </a:rPr>
                        <a:t>una</a:t>
                      </a:r>
                      <a:r>
                        <a:rPr lang="en-US" sz="800" dirty="0" smtClean="0">
                          <a:effectLst/>
                        </a:rPr>
                        <a:t> </a:t>
                      </a:r>
                      <a:r>
                        <a:rPr lang="en-US" sz="800" dirty="0" err="1" smtClean="0">
                          <a:effectLst/>
                        </a:rPr>
                        <a:t>determinata</a:t>
                      </a:r>
                      <a:r>
                        <a:rPr lang="en-US" sz="800" dirty="0" smtClean="0">
                          <a:effectLst/>
                        </a:rPr>
                        <a:t> </a:t>
                      </a:r>
                      <a:r>
                        <a:rPr lang="en-US" sz="800" dirty="0" err="1" smtClean="0">
                          <a:effectLst/>
                        </a:rPr>
                        <a:t>condizione</a:t>
                      </a:r>
                      <a:r>
                        <a:rPr lang="en-US" sz="800" baseline="0" dirty="0" smtClean="0">
                          <a:effectLst/>
                        </a:rPr>
                        <a:t> è </a:t>
                      </a:r>
                      <a:r>
                        <a:rPr lang="en-US" sz="800" baseline="0" dirty="0" err="1" smtClean="0">
                          <a:effectLst/>
                        </a:rPr>
                        <a:t>vera</a:t>
                      </a:r>
                      <a:r>
                        <a:rPr lang="en-US" sz="800" baseline="0" dirty="0" smtClean="0">
                          <a:effectLst/>
                        </a:rPr>
                        <a:t>.</a:t>
                      </a:r>
                      <a:endParaRPr lang="en-US" sz="800" dirty="0">
                        <a:effectLst/>
                      </a:endParaRPr>
                    </a:p>
                  </a:txBody>
                  <a:tcPr marL="76200" marR="76200" marT="76200" marB="76200"/>
                </a:tc>
              </a:tr>
            </a:tbl>
          </a:graphicData>
        </a:graphic>
      </p:graphicFrame>
    </p:spTree>
    <p:extLst>
      <p:ext uri="{BB962C8B-B14F-4D97-AF65-F5344CB8AC3E}">
        <p14:creationId xmlns:p14="http://schemas.microsoft.com/office/powerpoint/2010/main" val="40164835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Operatori</a:t>
            </a:r>
          </a:p>
        </p:txBody>
      </p:sp>
      <p:sp>
        <p:nvSpPr>
          <p:cNvPr id="11267"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2400" u="none" dirty="0"/>
              <a:t>Gli operatori sono </a:t>
            </a:r>
            <a:r>
              <a:rPr lang="it-IT" sz="2400" u="none" dirty="0" err="1"/>
              <a:t>token</a:t>
            </a:r>
            <a:r>
              <a:rPr lang="it-IT" sz="2400" u="none" dirty="0"/>
              <a:t> composti di uno o più caratteri speciali che servono a controllare il flusso delle operazioni che dobbiamo eseguire </a:t>
            </a:r>
            <a:r>
              <a:rPr lang="it-IT" sz="2400" u="none" dirty="0" smtClean="0"/>
              <a:t>e/o </a:t>
            </a:r>
            <a:r>
              <a:rPr lang="it-IT" sz="2400" u="none" dirty="0"/>
              <a:t>a costruire </a:t>
            </a:r>
            <a:r>
              <a:rPr lang="it-IT" sz="2400" b="1" i="1" u="none" dirty="0"/>
              <a:t>espressioni</a:t>
            </a:r>
            <a:endParaRPr lang="it-IT" sz="2400" b="1" u="none" dirty="0"/>
          </a:p>
          <a:p>
            <a:pPr marL="342900" indent="-342900">
              <a:spcBef>
                <a:spcPct val="20000"/>
              </a:spcBef>
              <a:buFontTx/>
              <a:buChar char="•"/>
            </a:pPr>
            <a:r>
              <a:rPr lang="it-IT" sz="2400" u="none" dirty="0"/>
              <a:t>Operatori usati sia in </a:t>
            </a:r>
            <a:r>
              <a:rPr lang="it-IT" sz="2400" u="none" dirty="0" err="1" smtClean="0">
                <a:solidFill>
                  <a:srgbClr val="006699"/>
                </a:solidFill>
                <a:latin typeface="+mj-lt"/>
              </a:rPr>
              <a:t>JavaScript</a:t>
            </a:r>
            <a:r>
              <a:rPr lang="it-IT" sz="2400" u="none" dirty="0" smtClean="0"/>
              <a:t> </a:t>
            </a:r>
            <a:r>
              <a:rPr lang="it-IT" sz="2400" u="none" dirty="0"/>
              <a:t>che in </a:t>
            </a:r>
            <a:r>
              <a:rPr lang="it-IT" sz="2400" u="none" dirty="0">
                <a:solidFill>
                  <a:srgbClr val="006699"/>
                </a:solidFill>
                <a:latin typeface="+mj-lt"/>
              </a:rPr>
              <a:t>JAVA</a:t>
            </a:r>
            <a:r>
              <a:rPr lang="it-IT" sz="2400" u="none" dirty="0"/>
              <a:t>:</a:t>
            </a:r>
            <a:endParaRPr lang="it-IT" sz="2400" b="1" u="none" dirty="0"/>
          </a:p>
          <a:p>
            <a:pPr marL="342900" indent="-342900">
              <a:spcBef>
                <a:spcPct val="20000"/>
              </a:spcBef>
            </a:pPr>
            <a:r>
              <a:rPr lang="it-IT" sz="2400" b="1" u="none" dirty="0"/>
              <a:t>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  </a:t>
            </a:r>
            <a:r>
              <a:rPr lang="it-IT" sz="2400" u="none" dirty="0">
                <a:solidFill>
                  <a:srgbClr val="FF0000"/>
                </a:solidFill>
                <a:latin typeface="Courier New" pitchFamily="49" charset="0"/>
              </a:rPr>
              <a:t>&amp;</a:t>
            </a:r>
            <a:r>
              <a:rPr lang="it-IT" sz="2400" u="none" dirty="0">
                <a:solidFill>
                  <a:srgbClr val="006699"/>
                </a:solidFill>
                <a:latin typeface="Courier New" pitchFamily="49" charset="0"/>
              </a:rPr>
              <a:t>  &amp;&amp;  </a:t>
            </a:r>
            <a:r>
              <a:rPr lang="it-IT" sz="2400" u="none" dirty="0">
                <a:solidFill>
                  <a:srgbClr val="FF0000"/>
                </a:solidFill>
                <a:latin typeface="Courier New" pitchFamily="49" charset="0"/>
              </a:rPr>
              <a:t>&amp;=</a:t>
            </a:r>
            <a:r>
              <a:rPr lang="it-IT" sz="2400" u="none" dirty="0">
                <a:solidFill>
                  <a:srgbClr val="006699"/>
                </a:solidFill>
                <a:latin typeface="Courier New" pitchFamily="49" charset="0"/>
              </a:rPr>
              <a:t> ()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a:t>
            </a:r>
            <a:r>
              <a:rPr lang="it-IT" sz="2400" u="none" dirty="0" smtClean="0">
                <a:solidFill>
                  <a:srgbClr val="006699"/>
                </a:solidFill>
                <a:latin typeface="Courier New" pitchFamily="49" charset="0"/>
              </a:rPr>
              <a:t>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a:t>
            </a:r>
            <a:r>
              <a:rPr lang="it-IT" sz="2400" u="none" dirty="0" smtClean="0">
                <a:solidFill>
                  <a:srgbClr val="006699"/>
                </a:solidFill>
                <a:latin typeface="Courier New" pitchFamily="49" charset="0"/>
              </a:rPr>
              <a:t>? </a:t>
            </a:r>
            <a:r>
              <a:rPr lang="it-IT" sz="2400" u="none" dirty="0" smtClean="0">
                <a:solidFill>
                  <a:srgbClr val="FF0000"/>
                </a:solidFill>
                <a:latin typeface="Courier New" pitchFamily="49" charset="0"/>
              </a:rPr>
              <a:t>:</a:t>
            </a:r>
            <a:r>
              <a:rPr lang="it-IT" sz="2400" u="none" dirty="0" smtClean="0">
                <a:solidFill>
                  <a:srgbClr val="006699"/>
                </a:solidFill>
                <a:latin typeface="Courier New" pitchFamily="49" charset="0"/>
              </a:rPr>
              <a:t> </a:t>
            </a:r>
            <a:r>
              <a:rPr lang="it-IT" sz="2400" u="none" dirty="0">
                <a:solidFill>
                  <a:srgbClr val="006699"/>
                </a:solidFill>
                <a:latin typeface="Courier New" pitchFamily="49" charset="0"/>
              </a:rPr>
              <a:t>/  </a:t>
            </a:r>
            <a:r>
              <a:rPr lang="it-IT" sz="2400" u="none" dirty="0" smtClean="0">
                <a:solidFill>
                  <a:srgbClr val="FF0000"/>
                </a:solidFill>
                <a:latin typeface="Courier New" pitchFamily="49" charset="0"/>
              </a:rPr>
              <a:t>/=</a:t>
            </a:r>
            <a:r>
              <a:rPr lang="it-IT" sz="2400" u="none" dirty="0" smtClean="0">
                <a:solidFill>
                  <a:srgbClr val="006699"/>
                </a:solidFill>
                <a:latin typeface="Courier New" pitchFamily="49" charset="0"/>
              </a:rPr>
              <a:t> </a:t>
            </a:r>
            <a:r>
              <a:rPr lang="it-IT" sz="2400" u="none" dirty="0">
                <a:solidFill>
                  <a:srgbClr val="006699"/>
                </a:solidFill>
                <a:latin typeface="Courier New" pitchFamily="49" charset="0"/>
              </a:rPr>
              <a:t>[]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  </a:t>
            </a:r>
            <a:r>
              <a:rPr lang="it-IT" sz="2400" u="none" dirty="0">
                <a:solidFill>
                  <a:srgbClr val="FF0000"/>
                </a:solidFill>
                <a:latin typeface="Courier New" pitchFamily="49" charset="0"/>
              </a:rPr>
              <a:t>&lt;</a:t>
            </a:r>
            <a:r>
              <a:rPr lang="it-IT" sz="2400" u="none" dirty="0">
                <a:solidFill>
                  <a:srgbClr val="006699"/>
                </a:solidFill>
                <a:latin typeface="Courier New" pitchFamily="49" charset="0"/>
              </a:rPr>
              <a:t>  &lt;&lt;  </a:t>
            </a:r>
            <a:r>
              <a:rPr lang="it-IT" sz="2400" u="none" dirty="0">
                <a:solidFill>
                  <a:srgbClr val="FF0000"/>
                </a:solidFill>
                <a:latin typeface="Courier New" pitchFamily="49" charset="0"/>
              </a:rPr>
              <a:t>&lt;&lt;=</a:t>
            </a:r>
            <a:r>
              <a:rPr lang="it-IT" sz="2400" u="none" dirty="0">
                <a:solidFill>
                  <a:srgbClr val="006699"/>
                </a:solidFill>
                <a:latin typeface="Courier New" pitchFamily="49" charset="0"/>
              </a:rPr>
              <a:t>  &lt;=  </a:t>
            </a:r>
            <a:r>
              <a:rPr lang="it-IT" sz="2400" u="none" dirty="0">
                <a:solidFill>
                  <a:srgbClr val="FF0000"/>
                </a:solidFill>
                <a:latin typeface="Courier New" pitchFamily="49" charset="0"/>
              </a:rPr>
              <a:t>&lt;&gt;</a:t>
            </a:r>
            <a:r>
              <a:rPr lang="it-IT" sz="2400" u="none" dirty="0">
                <a:solidFill>
                  <a:srgbClr val="006699"/>
                </a:solidFill>
                <a:latin typeface="Courier New" pitchFamily="49" charset="0"/>
              </a:rPr>
              <a:t>  =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  </a:t>
            </a:r>
            <a:r>
              <a:rPr lang="it-IT" sz="2400" u="none" dirty="0">
                <a:solidFill>
                  <a:srgbClr val="FF0000"/>
                </a:solidFill>
                <a:latin typeface="Courier New" pitchFamily="49" charset="0"/>
              </a:rPr>
              <a:t>===</a:t>
            </a:r>
            <a:r>
              <a:rPr lang="it-IT" sz="2400" u="none" dirty="0">
                <a:solidFill>
                  <a:srgbClr val="006699"/>
                </a:solidFill>
                <a:latin typeface="Courier New" pitchFamily="49" charset="0"/>
              </a:rPr>
              <a:t> &gt;  </a:t>
            </a:r>
            <a:r>
              <a:rPr lang="it-IT" sz="2400" u="none" dirty="0">
                <a:solidFill>
                  <a:srgbClr val="FF0000"/>
                </a:solidFill>
                <a:latin typeface="Courier New" pitchFamily="49" charset="0"/>
              </a:rPr>
              <a:t>&gt;=</a:t>
            </a:r>
            <a:r>
              <a:rPr lang="it-IT" sz="2400" u="none" dirty="0">
                <a:solidFill>
                  <a:srgbClr val="006699"/>
                </a:solidFill>
                <a:latin typeface="Courier New" pitchFamily="49" charset="0"/>
              </a:rPr>
              <a:t>  &gt;&gt;  </a:t>
            </a:r>
            <a:r>
              <a:rPr lang="it-IT" sz="2400" u="none" dirty="0">
                <a:solidFill>
                  <a:srgbClr val="FF0000"/>
                </a:solidFill>
                <a:latin typeface="Courier New" pitchFamily="49" charset="0"/>
              </a:rPr>
              <a:t>&gt;&gt;=</a:t>
            </a:r>
            <a:r>
              <a:rPr lang="it-IT" sz="2400" u="none" dirty="0">
                <a:solidFill>
                  <a:srgbClr val="006699"/>
                </a:solidFill>
                <a:latin typeface="Courier New" pitchFamily="49" charset="0"/>
              </a:rPr>
              <a:t>  &gt;&gt;&gt;  </a:t>
            </a:r>
            <a:r>
              <a:rPr lang="it-IT" sz="2400" u="none" dirty="0">
                <a:solidFill>
                  <a:srgbClr val="FF0000"/>
                </a:solidFill>
                <a:latin typeface="Courier New" pitchFamily="49" charset="0"/>
              </a:rPr>
              <a:t>&gt;&gt;&gt;=</a:t>
            </a:r>
            <a:r>
              <a:rPr lang="it-IT" sz="2400" u="none" dirty="0">
                <a:latin typeface="Courier New" pitchFamily="49" charset="0"/>
              </a:rPr>
              <a:t> </a:t>
            </a:r>
          </a:p>
        </p:txBody>
      </p:sp>
    </p:spTree>
    <p:extLst>
      <p:ext uri="{BB962C8B-B14F-4D97-AF65-F5344CB8AC3E}">
        <p14:creationId xmlns:p14="http://schemas.microsoft.com/office/powerpoint/2010/main" val="37195247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a 5"/>
          <p:cNvGraphicFramePr>
            <a:graphicFrameLocks noGrp="1"/>
          </p:cNvGraphicFramePr>
          <p:nvPr>
            <p:extLst>
              <p:ext uri="{D42A27DB-BD31-4B8C-83A1-F6EECF244321}">
                <p14:modId xmlns:p14="http://schemas.microsoft.com/office/powerpoint/2010/main" val="506945411"/>
              </p:ext>
            </p:extLst>
          </p:nvPr>
        </p:nvGraphicFramePr>
        <p:xfrm>
          <a:off x="287525" y="1259937"/>
          <a:ext cx="8568951" cy="3400045"/>
        </p:xfrm>
        <a:graphic>
          <a:graphicData uri="http://schemas.openxmlformats.org/drawingml/2006/table">
            <a:tbl>
              <a:tblPr firstRow="1" bandRow="1">
                <a:tableStyleId>{3C2FFA5D-87B4-456A-9821-1D502468CF0F}</a:tableStyleId>
              </a:tblPr>
              <a:tblGrid>
                <a:gridCol w="1224136"/>
                <a:gridCol w="3312368"/>
                <a:gridCol w="1440160"/>
                <a:gridCol w="1296144"/>
                <a:gridCol w="1296143"/>
              </a:tblGrid>
              <a:tr h="309095">
                <a:tc>
                  <a:txBody>
                    <a:bodyPr/>
                    <a:lstStyle/>
                    <a:p>
                      <a:pPr algn="l" fontAlgn="t"/>
                      <a:r>
                        <a:rPr lang="it-IT" sz="1400" dirty="0" smtClean="0">
                          <a:effectLst/>
                        </a:rPr>
                        <a:t>Operatore</a:t>
                      </a:r>
                      <a:endParaRPr lang="it-IT" sz="1400" dirty="0">
                        <a:solidFill>
                          <a:schemeClr val="bg1"/>
                        </a:solidFill>
                        <a:effectLst/>
                      </a:endParaRPr>
                    </a:p>
                  </a:txBody>
                  <a:tcPr/>
                </a:tc>
                <a:tc>
                  <a:txBody>
                    <a:bodyPr/>
                    <a:lstStyle/>
                    <a:p>
                      <a:pPr algn="l" fontAlgn="t"/>
                      <a:r>
                        <a:rPr lang="it-IT" sz="1400" dirty="0" smtClean="0">
                          <a:effectLst/>
                        </a:rPr>
                        <a:t>Funzione</a:t>
                      </a:r>
                      <a:endParaRPr lang="it-IT" sz="1400" dirty="0">
                        <a:solidFill>
                          <a:schemeClr val="bg1"/>
                        </a:solidFill>
                        <a:effectLst/>
                      </a:endParaRPr>
                    </a:p>
                  </a:txBody>
                  <a:tcPr/>
                </a:tc>
                <a:tc>
                  <a:txBody>
                    <a:bodyPr/>
                    <a:lstStyle/>
                    <a:p>
                      <a:pPr algn="ctr" fontAlgn="t"/>
                      <a:r>
                        <a:rPr lang="it-IT" sz="1400" dirty="0" smtClean="0">
                          <a:effectLst/>
                        </a:rPr>
                        <a:t>Espressione</a:t>
                      </a:r>
                      <a:endParaRPr lang="it-IT" sz="1400" dirty="0">
                        <a:solidFill>
                          <a:schemeClr val="bg1"/>
                        </a:solidFill>
                        <a:effectLst/>
                      </a:endParaRPr>
                    </a:p>
                  </a:txBody>
                  <a:tcPr/>
                </a:tc>
                <a:tc>
                  <a:txBody>
                    <a:bodyPr/>
                    <a:lstStyle/>
                    <a:p>
                      <a:pPr algn="ctr" fontAlgn="t"/>
                      <a:r>
                        <a:rPr lang="it-IT" sz="1400" dirty="0" smtClean="0">
                          <a:effectLst/>
                        </a:rPr>
                        <a:t>Valore di y</a:t>
                      </a:r>
                      <a:endParaRPr lang="it-IT" sz="1400" dirty="0">
                        <a:solidFill>
                          <a:schemeClr val="bg1"/>
                        </a:solidFill>
                        <a:effectLst/>
                      </a:endParaRPr>
                    </a:p>
                  </a:txBody>
                  <a:tcPr/>
                </a:tc>
                <a:tc>
                  <a:txBody>
                    <a:bodyPr/>
                    <a:lstStyle/>
                    <a:p>
                      <a:pPr algn="ctr" fontAlgn="t"/>
                      <a:r>
                        <a:rPr lang="it-IT" sz="1400" dirty="0" smtClean="0">
                          <a:effectLst/>
                        </a:rPr>
                        <a:t>Valore di x</a:t>
                      </a:r>
                      <a:endParaRPr lang="it-IT" sz="1400" dirty="0">
                        <a:solidFill>
                          <a:schemeClr val="bg1"/>
                        </a:solidFill>
                        <a:effectLst/>
                      </a:endParaRPr>
                    </a:p>
                  </a:txBody>
                  <a:tcPr/>
                </a:tc>
              </a:tr>
              <a:tr h="309095">
                <a:tc>
                  <a:txBody>
                    <a:bodyPr/>
                    <a:lstStyle/>
                    <a:p>
                      <a:pPr algn="l" fontAlgn="t"/>
                      <a:endParaRPr lang="it-IT" sz="1400" dirty="0">
                        <a:solidFill>
                          <a:schemeClr val="bg1"/>
                        </a:solidFill>
                        <a:effectLst/>
                      </a:endParaRPr>
                    </a:p>
                  </a:txBody>
                  <a:tcPr/>
                </a:tc>
                <a:tc>
                  <a:txBody>
                    <a:bodyPr/>
                    <a:lstStyle/>
                    <a:p>
                      <a:pPr algn="l" fontAlgn="t"/>
                      <a:endParaRPr lang="it-IT" sz="1400" dirty="0">
                        <a:solidFill>
                          <a:schemeClr val="bg1"/>
                        </a:solidFill>
                        <a:effectLst/>
                      </a:endParaRPr>
                    </a:p>
                  </a:txBody>
                  <a:tcPr/>
                </a:tc>
                <a:tc gridSpan="3">
                  <a:txBody>
                    <a:bodyPr/>
                    <a:lstStyle/>
                    <a:p>
                      <a:pPr algn="ctr" fontAlgn="t"/>
                      <a:r>
                        <a:rPr lang="it-IT" sz="1400" dirty="0" smtClean="0">
                          <a:effectLst/>
                        </a:rPr>
                        <a:t>Valore iniziale: y=5</a:t>
                      </a:r>
                      <a:endParaRPr lang="it-IT" sz="1400" dirty="0">
                        <a:solidFill>
                          <a:schemeClr val="bg1"/>
                        </a:solidFill>
                        <a:effectLst/>
                      </a:endParaRPr>
                    </a:p>
                  </a:txBody>
                  <a:tcPr/>
                </a:tc>
                <a:tc hMerge="1">
                  <a:txBody>
                    <a:bodyPr/>
                    <a:lstStyle/>
                    <a:p>
                      <a:pPr algn="l" fontAlgn="t"/>
                      <a:endParaRPr lang="it-IT" sz="1600" dirty="0">
                        <a:solidFill>
                          <a:schemeClr val="bg1"/>
                        </a:solidFill>
                        <a:effectLst/>
                      </a:endParaRPr>
                    </a:p>
                  </a:txBody>
                  <a:tcPr>
                    <a:solidFill>
                      <a:schemeClr val="accent2">
                        <a:lumMod val="75000"/>
                      </a:schemeClr>
                    </a:solidFill>
                  </a:tcPr>
                </a:tc>
                <a:tc hMerge="1">
                  <a:txBody>
                    <a:bodyPr/>
                    <a:lstStyle/>
                    <a:p>
                      <a:pPr algn="l" fontAlgn="t"/>
                      <a:endParaRPr lang="it-IT" sz="1600" dirty="0">
                        <a:solidFill>
                          <a:schemeClr val="bg1"/>
                        </a:solidFill>
                        <a:effectLst/>
                      </a:endParaRPr>
                    </a:p>
                  </a:txBody>
                  <a:tcPr>
                    <a:solidFill>
                      <a:schemeClr val="accent2">
                        <a:lumMod val="75000"/>
                      </a:schemeClr>
                    </a:solidFill>
                  </a:tcPr>
                </a:tc>
              </a:tr>
              <a:tr h="309095">
                <a:tc>
                  <a:txBody>
                    <a:bodyPr/>
                    <a:lstStyle/>
                    <a:p>
                      <a:pPr fontAlgn="t"/>
                      <a:r>
                        <a:rPr lang="it-IT" sz="1400" dirty="0">
                          <a:effectLst/>
                        </a:rPr>
                        <a:t>+</a:t>
                      </a:r>
                      <a:endParaRPr lang="it-IT" sz="1400" dirty="0">
                        <a:effectLst/>
                        <a:latin typeface="Source Code Pro" panose="020B0509030403020204" pitchFamily="49" charset="0"/>
                      </a:endParaRPr>
                    </a:p>
                  </a:txBody>
                  <a:tcPr/>
                </a:tc>
                <a:tc>
                  <a:txBody>
                    <a:bodyPr/>
                    <a:lstStyle/>
                    <a:p>
                      <a:pPr fontAlgn="t"/>
                      <a:r>
                        <a:rPr lang="it-IT" sz="1400" dirty="0" smtClean="0">
                          <a:effectLst/>
                        </a:rPr>
                        <a:t>Addizione </a:t>
                      </a:r>
                      <a:endParaRPr lang="it-IT" sz="1400" dirty="0">
                        <a:effectLst/>
                      </a:endParaRPr>
                    </a:p>
                  </a:txBody>
                  <a:tcPr/>
                </a:tc>
                <a:tc>
                  <a:txBody>
                    <a:bodyPr/>
                    <a:lstStyle/>
                    <a:p>
                      <a:pPr fontAlgn="t"/>
                      <a:r>
                        <a:rPr lang="it-IT" sz="1400" dirty="0">
                          <a:effectLst/>
                        </a:rPr>
                        <a:t>x = y + 2</a:t>
                      </a:r>
                      <a:endParaRPr lang="it-IT" sz="1400" dirty="0">
                        <a:effectLst/>
                        <a:latin typeface="Source Code Pro" panose="020B0509030403020204" pitchFamily="49" charset="0"/>
                      </a:endParaRPr>
                    </a:p>
                  </a:txBody>
                  <a:tcPr/>
                </a:tc>
                <a:tc>
                  <a:txBody>
                    <a:bodyPr/>
                    <a:lstStyle/>
                    <a:p>
                      <a:pPr fontAlgn="t"/>
                      <a:r>
                        <a:rPr lang="it-IT" sz="1400">
                          <a:effectLst/>
                        </a:rPr>
                        <a:t>y = 5</a:t>
                      </a:r>
                      <a:endParaRPr lang="it-IT" sz="1400">
                        <a:effectLst/>
                        <a:latin typeface="Source Code Pro" panose="020B0509030403020204" pitchFamily="49" charset="0"/>
                      </a:endParaRPr>
                    </a:p>
                  </a:txBody>
                  <a:tcPr/>
                </a:tc>
                <a:tc>
                  <a:txBody>
                    <a:bodyPr/>
                    <a:lstStyle/>
                    <a:p>
                      <a:pPr fontAlgn="t"/>
                      <a:r>
                        <a:rPr lang="it-IT" sz="1400">
                          <a:effectLst/>
                        </a:rPr>
                        <a:t>x = 7</a:t>
                      </a:r>
                      <a:endParaRPr lang="it-IT" sz="1400">
                        <a:effectLst/>
                        <a:latin typeface="Source Code Pro" panose="020B0509030403020204" pitchFamily="49" charset="0"/>
                      </a:endParaRPr>
                    </a:p>
                  </a:txBody>
                  <a:tcPr/>
                </a:tc>
              </a:tr>
              <a:tr h="309095">
                <a:tc>
                  <a:txBody>
                    <a:bodyPr/>
                    <a:lstStyle/>
                    <a:p>
                      <a:pPr fontAlgn="t"/>
                      <a:r>
                        <a:rPr lang="it-IT" sz="1400" dirty="0">
                          <a:effectLst/>
                        </a:rPr>
                        <a:t>-</a:t>
                      </a:r>
                      <a:endParaRPr lang="it-IT" sz="1400" dirty="0">
                        <a:effectLst/>
                        <a:latin typeface="Source Code Pro" panose="020B0509030403020204" pitchFamily="49" charset="0"/>
                      </a:endParaRPr>
                    </a:p>
                  </a:txBody>
                  <a:tcPr/>
                </a:tc>
                <a:tc>
                  <a:txBody>
                    <a:bodyPr/>
                    <a:lstStyle/>
                    <a:p>
                      <a:pPr fontAlgn="t"/>
                      <a:r>
                        <a:rPr lang="it-IT" sz="1400" dirty="0" smtClean="0">
                          <a:effectLst/>
                        </a:rPr>
                        <a:t>Sottrazione</a:t>
                      </a:r>
                      <a:endParaRPr lang="it-IT" sz="1400" dirty="0">
                        <a:effectLst/>
                      </a:endParaRPr>
                    </a:p>
                  </a:txBody>
                  <a:tcPr/>
                </a:tc>
                <a:tc>
                  <a:txBody>
                    <a:bodyPr/>
                    <a:lstStyle/>
                    <a:p>
                      <a:pPr fontAlgn="t"/>
                      <a:r>
                        <a:rPr lang="it-IT" sz="1400" dirty="0">
                          <a:effectLst/>
                        </a:rPr>
                        <a:t>x = y - 2</a:t>
                      </a:r>
                      <a:endParaRPr lang="it-IT" sz="1400" dirty="0">
                        <a:effectLst/>
                        <a:latin typeface="Source Code Pro" panose="020B0509030403020204" pitchFamily="49" charset="0"/>
                      </a:endParaRPr>
                    </a:p>
                  </a:txBody>
                  <a:tcPr/>
                </a:tc>
                <a:tc>
                  <a:txBody>
                    <a:bodyPr/>
                    <a:lstStyle/>
                    <a:p>
                      <a:pPr fontAlgn="t"/>
                      <a:r>
                        <a:rPr lang="it-IT" sz="1400">
                          <a:effectLst/>
                        </a:rPr>
                        <a:t>y = 5</a:t>
                      </a:r>
                      <a:endParaRPr lang="it-IT" sz="1400">
                        <a:effectLst/>
                        <a:latin typeface="Source Code Pro" panose="020B0509030403020204" pitchFamily="49" charset="0"/>
                      </a:endParaRPr>
                    </a:p>
                  </a:txBody>
                  <a:tcPr/>
                </a:tc>
                <a:tc>
                  <a:txBody>
                    <a:bodyPr/>
                    <a:lstStyle/>
                    <a:p>
                      <a:pPr fontAlgn="t"/>
                      <a:r>
                        <a:rPr lang="it-IT" sz="1400">
                          <a:effectLst/>
                        </a:rPr>
                        <a:t>x = 3</a:t>
                      </a:r>
                      <a:endParaRPr lang="it-IT" sz="1400">
                        <a:effectLst/>
                        <a:latin typeface="Source Code Pro" panose="020B0509030403020204" pitchFamily="49" charset="0"/>
                      </a:endParaRPr>
                    </a:p>
                  </a:txBody>
                  <a:tcPr/>
                </a:tc>
              </a:tr>
              <a:tr h="309095">
                <a:tc>
                  <a:txBody>
                    <a:bodyPr/>
                    <a:lstStyle/>
                    <a:p>
                      <a:pPr fontAlgn="t"/>
                      <a:r>
                        <a:rPr lang="it-IT" sz="1400" dirty="0">
                          <a:effectLst/>
                        </a:rPr>
                        <a:t>*</a:t>
                      </a:r>
                      <a:endParaRPr lang="it-IT" sz="1400" dirty="0">
                        <a:effectLst/>
                        <a:latin typeface="Source Code Pro" panose="020B0509030403020204" pitchFamily="49" charset="0"/>
                      </a:endParaRPr>
                    </a:p>
                  </a:txBody>
                  <a:tcPr/>
                </a:tc>
                <a:tc>
                  <a:txBody>
                    <a:bodyPr/>
                    <a:lstStyle/>
                    <a:p>
                      <a:pPr fontAlgn="t"/>
                      <a:r>
                        <a:rPr lang="it-IT" sz="1400" dirty="0" smtClean="0">
                          <a:effectLst/>
                        </a:rPr>
                        <a:t>Moltiplicazione</a:t>
                      </a:r>
                      <a:endParaRPr lang="it-IT" sz="1400" dirty="0">
                        <a:effectLst/>
                      </a:endParaRPr>
                    </a:p>
                  </a:txBody>
                  <a:tcPr/>
                </a:tc>
                <a:tc>
                  <a:txBody>
                    <a:bodyPr/>
                    <a:lstStyle/>
                    <a:p>
                      <a:pPr fontAlgn="t"/>
                      <a:r>
                        <a:rPr lang="it-IT" sz="1400" dirty="0">
                          <a:effectLst/>
                        </a:rPr>
                        <a:t>x = y * 2</a:t>
                      </a:r>
                      <a:endParaRPr lang="it-IT" sz="1400" dirty="0">
                        <a:effectLst/>
                        <a:latin typeface="Source Code Pro" panose="020B0509030403020204" pitchFamily="49" charset="0"/>
                      </a:endParaRPr>
                    </a:p>
                  </a:txBody>
                  <a:tcPr/>
                </a:tc>
                <a:tc>
                  <a:txBody>
                    <a:bodyPr/>
                    <a:lstStyle/>
                    <a:p>
                      <a:pPr fontAlgn="t"/>
                      <a:r>
                        <a:rPr lang="it-IT" sz="1400" dirty="0">
                          <a:effectLst/>
                        </a:rPr>
                        <a:t>y = 5</a:t>
                      </a:r>
                      <a:endParaRPr lang="it-IT" sz="1400" dirty="0">
                        <a:effectLst/>
                        <a:latin typeface="Source Code Pro" panose="020B0509030403020204" pitchFamily="49" charset="0"/>
                      </a:endParaRPr>
                    </a:p>
                  </a:txBody>
                  <a:tcPr/>
                </a:tc>
                <a:tc>
                  <a:txBody>
                    <a:bodyPr/>
                    <a:lstStyle/>
                    <a:p>
                      <a:pPr fontAlgn="t"/>
                      <a:r>
                        <a:rPr lang="it-IT" sz="1400">
                          <a:effectLst/>
                        </a:rPr>
                        <a:t>x = 10</a:t>
                      </a:r>
                      <a:endParaRPr lang="it-IT" sz="1400">
                        <a:effectLst/>
                        <a:latin typeface="Source Code Pro" panose="020B0509030403020204" pitchFamily="49" charset="0"/>
                      </a:endParaRPr>
                    </a:p>
                  </a:txBody>
                  <a:tcPr/>
                </a:tc>
              </a:tr>
              <a:tr h="309095">
                <a:tc>
                  <a:txBody>
                    <a:bodyPr/>
                    <a:lstStyle/>
                    <a:p>
                      <a:pPr fontAlgn="t"/>
                      <a:r>
                        <a:rPr lang="it-IT" sz="1400" dirty="0">
                          <a:effectLst/>
                        </a:rPr>
                        <a:t>/</a:t>
                      </a:r>
                      <a:endParaRPr lang="it-IT" sz="1400" dirty="0">
                        <a:effectLst/>
                        <a:latin typeface="Source Code Pro" panose="020B0509030403020204" pitchFamily="49" charset="0"/>
                      </a:endParaRPr>
                    </a:p>
                  </a:txBody>
                  <a:tcPr/>
                </a:tc>
                <a:tc>
                  <a:txBody>
                    <a:bodyPr/>
                    <a:lstStyle/>
                    <a:p>
                      <a:pPr fontAlgn="t"/>
                      <a:r>
                        <a:rPr lang="it-IT" sz="1400" dirty="0" smtClean="0">
                          <a:effectLst/>
                        </a:rPr>
                        <a:t>Divisione</a:t>
                      </a:r>
                      <a:endParaRPr lang="it-IT" sz="1400" dirty="0">
                        <a:effectLst/>
                      </a:endParaRPr>
                    </a:p>
                  </a:txBody>
                  <a:tcPr/>
                </a:tc>
                <a:tc>
                  <a:txBody>
                    <a:bodyPr/>
                    <a:lstStyle/>
                    <a:p>
                      <a:pPr fontAlgn="t"/>
                      <a:r>
                        <a:rPr lang="it-IT" sz="1400">
                          <a:effectLst/>
                        </a:rPr>
                        <a:t>x = y / 2</a:t>
                      </a:r>
                      <a:endParaRPr lang="it-IT" sz="1400">
                        <a:effectLst/>
                        <a:latin typeface="Source Code Pro" panose="020B0509030403020204" pitchFamily="49" charset="0"/>
                      </a:endParaRPr>
                    </a:p>
                  </a:txBody>
                  <a:tcPr/>
                </a:tc>
                <a:tc>
                  <a:txBody>
                    <a:bodyPr/>
                    <a:lstStyle/>
                    <a:p>
                      <a:pPr fontAlgn="t"/>
                      <a:r>
                        <a:rPr lang="it-IT" sz="1400" dirty="0">
                          <a:effectLst/>
                        </a:rPr>
                        <a:t>y = 5</a:t>
                      </a:r>
                      <a:endParaRPr lang="it-IT" sz="1400" dirty="0">
                        <a:effectLst/>
                        <a:latin typeface="Source Code Pro" panose="020B0509030403020204" pitchFamily="49" charset="0"/>
                      </a:endParaRPr>
                    </a:p>
                  </a:txBody>
                  <a:tcPr/>
                </a:tc>
                <a:tc>
                  <a:txBody>
                    <a:bodyPr/>
                    <a:lstStyle/>
                    <a:p>
                      <a:pPr fontAlgn="t"/>
                      <a:r>
                        <a:rPr lang="it-IT" sz="1400">
                          <a:effectLst/>
                        </a:rPr>
                        <a:t>x = 2.5</a:t>
                      </a:r>
                      <a:endParaRPr lang="it-IT" sz="1400">
                        <a:effectLst/>
                        <a:latin typeface="Source Code Pro" panose="020B0509030403020204" pitchFamily="49" charset="0"/>
                      </a:endParaRPr>
                    </a:p>
                  </a:txBody>
                  <a:tcPr/>
                </a:tc>
              </a:tr>
              <a:tr h="309095">
                <a:tc>
                  <a:txBody>
                    <a:bodyPr/>
                    <a:lstStyle/>
                    <a:p>
                      <a:pPr fontAlgn="t"/>
                      <a:r>
                        <a:rPr lang="it-IT" sz="1400" dirty="0">
                          <a:effectLst/>
                        </a:rPr>
                        <a:t>%</a:t>
                      </a:r>
                      <a:endParaRPr lang="it-IT" sz="1400" dirty="0">
                        <a:effectLst/>
                        <a:latin typeface="Source Code Pro" panose="020B0509030403020204" pitchFamily="49" charset="0"/>
                      </a:endParaRPr>
                    </a:p>
                  </a:txBody>
                  <a:tcPr/>
                </a:tc>
                <a:tc>
                  <a:txBody>
                    <a:bodyPr/>
                    <a:lstStyle/>
                    <a:p>
                      <a:pPr fontAlgn="t"/>
                      <a:r>
                        <a:rPr lang="it-IT" sz="1400" dirty="0" smtClean="0">
                          <a:effectLst/>
                        </a:rPr>
                        <a:t>Resto</a:t>
                      </a:r>
                      <a:r>
                        <a:rPr lang="it-IT" sz="1400" baseline="0" dirty="0" smtClean="0">
                          <a:effectLst/>
                        </a:rPr>
                        <a:t> intero (Modulo)</a:t>
                      </a:r>
                      <a:endParaRPr lang="it-IT" sz="1400" dirty="0">
                        <a:effectLst/>
                      </a:endParaRPr>
                    </a:p>
                  </a:txBody>
                  <a:tcPr/>
                </a:tc>
                <a:tc>
                  <a:txBody>
                    <a:bodyPr/>
                    <a:lstStyle/>
                    <a:p>
                      <a:pPr fontAlgn="t"/>
                      <a:r>
                        <a:rPr lang="it-IT" sz="1400">
                          <a:effectLst/>
                        </a:rPr>
                        <a:t>x = y % 2</a:t>
                      </a:r>
                      <a:endParaRPr lang="it-IT" sz="1400">
                        <a:effectLst/>
                        <a:latin typeface="Source Code Pro" panose="020B0509030403020204" pitchFamily="49" charset="0"/>
                      </a:endParaRPr>
                    </a:p>
                  </a:txBody>
                  <a:tcPr/>
                </a:tc>
                <a:tc>
                  <a:txBody>
                    <a:bodyPr/>
                    <a:lstStyle/>
                    <a:p>
                      <a:pPr fontAlgn="t"/>
                      <a:r>
                        <a:rPr lang="it-IT" sz="1400" dirty="0">
                          <a:effectLst/>
                        </a:rPr>
                        <a:t>y = 5</a:t>
                      </a:r>
                      <a:endParaRPr lang="it-IT" sz="1400" dirty="0">
                        <a:effectLst/>
                        <a:latin typeface="Source Code Pro" panose="020B0509030403020204" pitchFamily="49" charset="0"/>
                      </a:endParaRPr>
                    </a:p>
                  </a:txBody>
                  <a:tcPr/>
                </a:tc>
                <a:tc>
                  <a:txBody>
                    <a:bodyPr/>
                    <a:lstStyle/>
                    <a:p>
                      <a:pPr fontAlgn="t"/>
                      <a:r>
                        <a:rPr lang="it-IT" sz="1400">
                          <a:effectLst/>
                        </a:rPr>
                        <a:t>x = 1</a:t>
                      </a:r>
                      <a:endParaRPr lang="it-IT" sz="1400">
                        <a:effectLst/>
                        <a:latin typeface="Source Code Pro" panose="020B0509030403020204" pitchFamily="49" charset="0"/>
                      </a:endParaRPr>
                    </a:p>
                  </a:txBody>
                  <a:tcPr/>
                </a:tc>
              </a:tr>
              <a:tr h="309095">
                <a:tc rowSpan="2">
                  <a:txBody>
                    <a:bodyPr/>
                    <a:lstStyle/>
                    <a:p>
                      <a:pPr fontAlgn="t"/>
                      <a:r>
                        <a:rPr lang="it-IT" sz="1400" dirty="0">
                          <a:effectLst/>
                        </a:rPr>
                        <a:t>++</a:t>
                      </a:r>
                      <a:endParaRPr lang="it-IT" sz="1400" dirty="0">
                        <a:effectLst/>
                        <a:latin typeface="Source Code Pro" panose="020B0509030403020204" pitchFamily="49" charset="0"/>
                      </a:endParaRPr>
                    </a:p>
                  </a:txBody>
                  <a:tcPr/>
                </a:tc>
                <a:tc rowSpan="2">
                  <a:txBody>
                    <a:bodyPr/>
                    <a:lstStyle/>
                    <a:p>
                      <a:pPr fontAlgn="t"/>
                      <a:r>
                        <a:rPr lang="it-IT" sz="1400" dirty="0" smtClean="0">
                          <a:effectLst/>
                        </a:rPr>
                        <a:t>Incremento</a:t>
                      </a:r>
                      <a:endParaRPr lang="it-IT" sz="1400" dirty="0">
                        <a:effectLst/>
                      </a:endParaRPr>
                    </a:p>
                  </a:txBody>
                  <a:tcPr/>
                </a:tc>
                <a:tc>
                  <a:txBody>
                    <a:bodyPr/>
                    <a:lstStyle/>
                    <a:p>
                      <a:pPr fontAlgn="t"/>
                      <a:r>
                        <a:rPr lang="it-IT" sz="1400" dirty="0">
                          <a:effectLst/>
                        </a:rPr>
                        <a:t>x = ++y</a:t>
                      </a:r>
                      <a:endParaRPr lang="it-IT" sz="1400" dirty="0">
                        <a:effectLst/>
                        <a:latin typeface="Source Code Pro" panose="020B0509030403020204" pitchFamily="49" charset="0"/>
                      </a:endParaRPr>
                    </a:p>
                  </a:txBody>
                  <a:tcPr/>
                </a:tc>
                <a:tc>
                  <a:txBody>
                    <a:bodyPr/>
                    <a:lstStyle/>
                    <a:p>
                      <a:pPr fontAlgn="t"/>
                      <a:r>
                        <a:rPr lang="it-IT" sz="1400" dirty="0">
                          <a:effectLst/>
                        </a:rPr>
                        <a:t>y = 6</a:t>
                      </a:r>
                      <a:endParaRPr lang="it-IT" sz="1400" dirty="0">
                        <a:effectLst/>
                        <a:latin typeface="Source Code Pro" panose="020B0509030403020204" pitchFamily="49" charset="0"/>
                      </a:endParaRPr>
                    </a:p>
                  </a:txBody>
                  <a:tcPr/>
                </a:tc>
                <a:tc>
                  <a:txBody>
                    <a:bodyPr/>
                    <a:lstStyle/>
                    <a:p>
                      <a:pPr fontAlgn="t"/>
                      <a:r>
                        <a:rPr lang="it-IT" sz="1400" dirty="0">
                          <a:effectLst/>
                        </a:rPr>
                        <a:t>x = 6</a:t>
                      </a:r>
                      <a:endParaRPr lang="it-IT" sz="1400" dirty="0">
                        <a:effectLst/>
                        <a:latin typeface="Source Code Pro" panose="020B0509030403020204" pitchFamily="49" charset="0"/>
                      </a:endParaRPr>
                    </a:p>
                  </a:txBody>
                  <a:tcPr/>
                </a:tc>
              </a:tr>
              <a:tr h="309095">
                <a:tc vMerge="1">
                  <a:txBody>
                    <a:bodyPr/>
                    <a:lstStyle/>
                    <a:p>
                      <a:endParaRPr lang="it-IT"/>
                    </a:p>
                  </a:txBody>
                  <a:tcPr/>
                </a:tc>
                <a:tc vMerge="1">
                  <a:txBody>
                    <a:bodyPr/>
                    <a:lstStyle/>
                    <a:p>
                      <a:endParaRPr lang="it-IT"/>
                    </a:p>
                  </a:txBody>
                  <a:tcPr/>
                </a:tc>
                <a:tc>
                  <a:txBody>
                    <a:bodyPr/>
                    <a:lstStyle/>
                    <a:p>
                      <a:pPr fontAlgn="t"/>
                      <a:r>
                        <a:rPr lang="it-IT" sz="1400" dirty="0">
                          <a:effectLst/>
                        </a:rPr>
                        <a:t>x = y++</a:t>
                      </a:r>
                      <a:endParaRPr lang="it-IT" sz="1400" dirty="0">
                        <a:effectLst/>
                        <a:latin typeface="Source Code Pro" panose="020B0509030403020204" pitchFamily="49" charset="0"/>
                      </a:endParaRPr>
                    </a:p>
                  </a:txBody>
                  <a:tcPr/>
                </a:tc>
                <a:tc>
                  <a:txBody>
                    <a:bodyPr/>
                    <a:lstStyle/>
                    <a:p>
                      <a:pPr fontAlgn="t"/>
                      <a:r>
                        <a:rPr lang="it-IT" sz="1400">
                          <a:effectLst/>
                        </a:rPr>
                        <a:t>y = 6</a:t>
                      </a:r>
                      <a:endParaRPr lang="it-IT" sz="1400">
                        <a:effectLst/>
                        <a:latin typeface="Source Code Pro" panose="020B0509030403020204" pitchFamily="49" charset="0"/>
                      </a:endParaRPr>
                    </a:p>
                  </a:txBody>
                  <a:tcPr/>
                </a:tc>
                <a:tc>
                  <a:txBody>
                    <a:bodyPr/>
                    <a:lstStyle/>
                    <a:p>
                      <a:pPr fontAlgn="t"/>
                      <a:r>
                        <a:rPr lang="it-IT" sz="1400" dirty="0">
                          <a:effectLst/>
                        </a:rPr>
                        <a:t>x = 5</a:t>
                      </a:r>
                      <a:endParaRPr lang="it-IT" sz="1400" dirty="0">
                        <a:effectLst/>
                        <a:latin typeface="Source Code Pro" panose="020B0509030403020204" pitchFamily="49" charset="0"/>
                      </a:endParaRPr>
                    </a:p>
                  </a:txBody>
                  <a:tcPr/>
                </a:tc>
              </a:tr>
              <a:tr h="309095">
                <a:tc rowSpan="2">
                  <a:txBody>
                    <a:bodyPr/>
                    <a:lstStyle/>
                    <a:p>
                      <a:pPr fontAlgn="t"/>
                      <a:r>
                        <a:rPr lang="it-IT" sz="1400" dirty="0">
                          <a:effectLst/>
                        </a:rPr>
                        <a:t>--</a:t>
                      </a:r>
                      <a:endParaRPr lang="it-IT" sz="1400" dirty="0">
                        <a:effectLst/>
                        <a:latin typeface="Source Code Pro" panose="020B0509030403020204" pitchFamily="49" charset="0"/>
                      </a:endParaRPr>
                    </a:p>
                  </a:txBody>
                  <a:tcPr/>
                </a:tc>
                <a:tc rowSpan="2">
                  <a:txBody>
                    <a:bodyPr/>
                    <a:lstStyle/>
                    <a:p>
                      <a:pPr fontAlgn="t"/>
                      <a:r>
                        <a:rPr lang="it-IT" sz="1400" dirty="0" smtClean="0">
                          <a:effectLst/>
                        </a:rPr>
                        <a:t>Decremento</a:t>
                      </a:r>
                      <a:endParaRPr lang="it-IT" sz="1400" dirty="0">
                        <a:effectLst/>
                      </a:endParaRPr>
                    </a:p>
                  </a:txBody>
                  <a:tcPr/>
                </a:tc>
                <a:tc>
                  <a:txBody>
                    <a:bodyPr/>
                    <a:lstStyle/>
                    <a:p>
                      <a:pPr fontAlgn="t"/>
                      <a:r>
                        <a:rPr lang="it-IT" sz="1400" dirty="0">
                          <a:effectLst/>
                        </a:rPr>
                        <a:t>x = --y</a:t>
                      </a:r>
                      <a:endParaRPr lang="it-IT" sz="1400" dirty="0">
                        <a:effectLst/>
                        <a:latin typeface="Source Code Pro" panose="020B0509030403020204" pitchFamily="49" charset="0"/>
                      </a:endParaRPr>
                    </a:p>
                  </a:txBody>
                  <a:tcPr/>
                </a:tc>
                <a:tc>
                  <a:txBody>
                    <a:bodyPr/>
                    <a:lstStyle/>
                    <a:p>
                      <a:pPr fontAlgn="t"/>
                      <a:r>
                        <a:rPr lang="it-IT" sz="1400">
                          <a:effectLst/>
                        </a:rPr>
                        <a:t>y = 4</a:t>
                      </a:r>
                      <a:endParaRPr lang="it-IT" sz="1400">
                        <a:effectLst/>
                        <a:latin typeface="Source Code Pro" panose="020B0509030403020204" pitchFamily="49" charset="0"/>
                      </a:endParaRPr>
                    </a:p>
                  </a:txBody>
                  <a:tcPr/>
                </a:tc>
                <a:tc>
                  <a:txBody>
                    <a:bodyPr/>
                    <a:lstStyle/>
                    <a:p>
                      <a:pPr fontAlgn="t"/>
                      <a:r>
                        <a:rPr lang="it-IT" sz="1400" dirty="0">
                          <a:effectLst/>
                        </a:rPr>
                        <a:t>x = 4</a:t>
                      </a:r>
                      <a:endParaRPr lang="it-IT" sz="1400" dirty="0">
                        <a:effectLst/>
                        <a:latin typeface="Source Code Pro" panose="020B0509030403020204" pitchFamily="49" charset="0"/>
                      </a:endParaRPr>
                    </a:p>
                  </a:txBody>
                  <a:tcPr/>
                </a:tc>
              </a:tr>
              <a:tr h="309095">
                <a:tc vMerge="1">
                  <a:txBody>
                    <a:bodyPr/>
                    <a:lstStyle/>
                    <a:p>
                      <a:endParaRPr lang="it-IT"/>
                    </a:p>
                  </a:txBody>
                  <a:tcPr/>
                </a:tc>
                <a:tc vMerge="1">
                  <a:txBody>
                    <a:bodyPr/>
                    <a:lstStyle/>
                    <a:p>
                      <a:endParaRPr lang="it-IT"/>
                    </a:p>
                  </a:txBody>
                  <a:tcPr/>
                </a:tc>
                <a:tc>
                  <a:txBody>
                    <a:bodyPr/>
                    <a:lstStyle/>
                    <a:p>
                      <a:pPr fontAlgn="t"/>
                      <a:r>
                        <a:rPr lang="it-IT" sz="1400" dirty="0">
                          <a:effectLst/>
                        </a:rPr>
                        <a:t>x = y--</a:t>
                      </a:r>
                      <a:endParaRPr lang="it-IT" sz="1400" dirty="0">
                        <a:effectLst/>
                        <a:latin typeface="Source Code Pro" panose="020B0509030403020204" pitchFamily="49" charset="0"/>
                      </a:endParaRPr>
                    </a:p>
                  </a:txBody>
                  <a:tcPr/>
                </a:tc>
                <a:tc>
                  <a:txBody>
                    <a:bodyPr/>
                    <a:lstStyle/>
                    <a:p>
                      <a:pPr fontAlgn="t"/>
                      <a:r>
                        <a:rPr lang="it-IT" sz="1400" dirty="0">
                          <a:effectLst/>
                        </a:rPr>
                        <a:t>y = 4</a:t>
                      </a:r>
                      <a:endParaRPr lang="it-IT" sz="1400" dirty="0">
                        <a:effectLst/>
                        <a:latin typeface="Source Code Pro" panose="020B0509030403020204" pitchFamily="49" charset="0"/>
                      </a:endParaRPr>
                    </a:p>
                  </a:txBody>
                  <a:tcPr/>
                </a:tc>
                <a:tc>
                  <a:txBody>
                    <a:bodyPr/>
                    <a:lstStyle/>
                    <a:p>
                      <a:pPr fontAlgn="t"/>
                      <a:r>
                        <a:rPr lang="it-IT" sz="1400" dirty="0">
                          <a:effectLst/>
                        </a:rPr>
                        <a:t>x = 5</a:t>
                      </a:r>
                      <a:endParaRPr lang="it-IT" sz="1400" dirty="0">
                        <a:effectLst/>
                        <a:latin typeface="Source Code Pro" panose="020B0509030403020204" pitchFamily="49" charset="0"/>
                      </a:endParaRPr>
                    </a:p>
                  </a:txBody>
                  <a:tcPr/>
                </a:tc>
              </a:tr>
            </a:tbl>
          </a:graphicData>
        </a:graphic>
      </p:graphicFrame>
      <p:sp>
        <p:nvSpPr>
          <p:cNvPr id="7" name="Titolo 6"/>
          <p:cNvSpPr>
            <a:spLocks noGrp="1"/>
          </p:cNvSpPr>
          <p:nvPr>
            <p:ph type="title"/>
          </p:nvPr>
        </p:nvSpPr>
        <p:spPr>
          <a:xfrm>
            <a:off x="457200" y="418356"/>
            <a:ext cx="8229600" cy="857250"/>
          </a:xfrm>
        </p:spPr>
        <p:txBody>
          <a:bodyPr/>
          <a:lstStyle/>
          <a:p>
            <a:r>
              <a:rPr lang="it-IT" sz="4000" dirty="0" smtClean="0">
                <a:solidFill>
                  <a:srgbClr val="006699"/>
                </a:solidFill>
              </a:rPr>
              <a:t>OPERATORI ARITMETICI</a:t>
            </a:r>
            <a:endParaRPr lang="it-IT" sz="4000" dirty="0">
              <a:solidFill>
                <a:srgbClr val="006699"/>
              </a:solidFill>
            </a:endParaRPr>
          </a:p>
        </p:txBody>
      </p:sp>
    </p:spTree>
    <p:extLst>
      <p:ext uri="{BB962C8B-B14F-4D97-AF65-F5344CB8AC3E}">
        <p14:creationId xmlns:p14="http://schemas.microsoft.com/office/powerpoint/2010/main" val="21540595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a 5"/>
          <p:cNvGraphicFramePr>
            <a:graphicFrameLocks noGrp="1"/>
          </p:cNvGraphicFramePr>
          <p:nvPr>
            <p:extLst>
              <p:ext uri="{D42A27DB-BD31-4B8C-83A1-F6EECF244321}">
                <p14:modId xmlns:p14="http://schemas.microsoft.com/office/powerpoint/2010/main" val="1202524985"/>
              </p:ext>
            </p:extLst>
          </p:nvPr>
        </p:nvGraphicFramePr>
        <p:xfrm>
          <a:off x="287525" y="1334998"/>
          <a:ext cx="8676963" cy="3108960"/>
        </p:xfrm>
        <a:graphic>
          <a:graphicData uri="http://schemas.openxmlformats.org/drawingml/2006/table">
            <a:tbl>
              <a:tblPr firstRow="1" bandRow="1">
                <a:tableStyleId>{3C2FFA5D-87B4-456A-9821-1D502468CF0F}</a:tableStyleId>
              </a:tblPr>
              <a:tblGrid>
                <a:gridCol w="1332147"/>
                <a:gridCol w="2304256"/>
                <a:gridCol w="3240360"/>
                <a:gridCol w="1800200"/>
              </a:tblGrid>
              <a:tr h="309095">
                <a:tc>
                  <a:txBody>
                    <a:bodyPr/>
                    <a:lstStyle/>
                    <a:p>
                      <a:pPr algn="l" fontAlgn="t"/>
                      <a:r>
                        <a:rPr lang="it-IT" sz="1800" dirty="0" smtClean="0">
                          <a:effectLst/>
                        </a:rPr>
                        <a:t>Operatore</a:t>
                      </a:r>
                      <a:endParaRPr lang="it-IT" sz="1800" dirty="0">
                        <a:solidFill>
                          <a:schemeClr val="bg1"/>
                        </a:solidFill>
                        <a:effectLst/>
                      </a:endParaRPr>
                    </a:p>
                  </a:txBody>
                  <a:tcPr/>
                </a:tc>
                <a:tc>
                  <a:txBody>
                    <a:bodyPr/>
                    <a:lstStyle/>
                    <a:p>
                      <a:pPr algn="l" fontAlgn="t"/>
                      <a:r>
                        <a:rPr lang="it-IT" sz="1800" dirty="0" smtClean="0">
                          <a:effectLst/>
                        </a:rPr>
                        <a:t>Espressione</a:t>
                      </a:r>
                      <a:endParaRPr lang="it-IT" sz="1800" dirty="0">
                        <a:solidFill>
                          <a:schemeClr val="bg1"/>
                        </a:solidFill>
                        <a:effectLst/>
                      </a:endParaRPr>
                    </a:p>
                  </a:txBody>
                  <a:tcPr/>
                </a:tc>
                <a:tc>
                  <a:txBody>
                    <a:bodyPr/>
                    <a:lstStyle/>
                    <a:p>
                      <a:pPr algn="ctr" fontAlgn="t"/>
                      <a:r>
                        <a:rPr lang="it-IT" sz="1800" dirty="0" smtClean="0">
                          <a:effectLst/>
                        </a:rPr>
                        <a:t>Espressione equivalente</a:t>
                      </a:r>
                      <a:endParaRPr lang="it-IT" sz="1800" dirty="0">
                        <a:solidFill>
                          <a:schemeClr val="bg1"/>
                        </a:solidFill>
                        <a:effectLst/>
                      </a:endParaRPr>
                    </a:p>
                  </a:txBody>
                  <a:tcPr/>
                </a:tc>
                <a:tc>
                  <a:txBody>
                    <a:bodyPr/>
                    <a:lstStyle/>
                    <a:p>
                      <a:pPr algn="ctr" fontAlgn="t"/>
                      <a:r>
                        <a:rPr lang="it-IT" sz="1800" dirty="0" smtClean="0">
                          <a:effectLst/>
                        </a:rPr>
                        <a:t>Valore di x</a:t>
                      </a:r>
                      <a:endParaRPr lang="it-IT" sz="1800" dirty="0">
                        <a:solidFill>
                          <a:schemeClr val="bg1"/>
                        </a:solidFill>
                        <a:effectLst/>
                      </a:endParaRPr>
                    </a:p>
                  </a:txBody>
                  <a:tcPr/>
                </a:tc>
              </a:tr>
              <a:tr h="309095">
                <a:tc>
                  <a:txBody>
                    <a:bodyPr/>
                    <a:lstStyle/>
                    <a:p>
                      <a:pPr algn="l" fontAlgn="t"/>
                      <a:endParaRPr lang="it-IT" sz="1800" dirty="0">
                        <a:solidFill>
                          <a:schemeClr val="bg1"/>
                        </a:solidFill>
                        <a:effectLst/>
                      </a:endParaRPr>
                    </a:p>
                  </a:txBody>
                  <a:tcPr/>
                </a:tc>
                <a:tc gridSpan="3">
                  <a:txBody>
                    <a:bodyPr/>
                    <a:lstStyle/>
                    <a:p>
                      <a:pPr algn="ctr" fontAlgn="t"/>
                      <a:r>
                        <a:rPr lang="en-US" sz="1800" dirty="0" err="1" smtClean="0">
                          <a:effectLst/>
                        </a:rPr>
                        <a:t>Valori</a:t>
                      </a:r>
                      <a:r>
                        <a:rPr lang="en-US" sz="1800" dirty="0" smtClean="0">
                          <a:effectLst/>
                        </a:rPr>
                        <a:t> </a:t>
                      </a:r>
                      <a:r>
                        <a:rPr lang="en-US" sz="1800" dirty="0" err="1" smtClean="0">
                          <a:effectLst/>
                        </a:rPr>
                        <a:t>dati</a:t>
                      </a:r>
                      <a:r>
                        <a:rPr lang="en-US" sz="1800" dirty="0" smtClean="0">
                          <a:effectLst/>
                        </a:rPr>
                        <a:t>: x = 10;</a:t>
                      </a:r>
                      <a:r>
                        <a:rPr lang="en-US" sz="1800" baseline="0" dirty="0" smtClean="0">
                          <a:effectLst/>
                        </a:rPr>
                        <a:t> </a:t>
                      </a:r>
                      <a:r>
                        <a:rPr lang="en-US" sz="1800" dirty="0" smtClean="0">
                          <a:effectLst/>
                        </a:rPr>
                        <a:t>y = 5</a:t>
                      </a:r>
                      <a:endParaRPr lang="it-IT" sz="1800" dirty="0">
                        <a:solidFill>
                          <a:schemeClr val="bg1"/>
                        </a:solidFill>
                        <a:effectLst/>
                      </a:endParaRPr>
                    </a:p>
                  </a:txBody>
                  <a:tcPr/>
                </a:tc>
                <a:tc hMerge="1">
                  <a:txBody>
                    <a:bodyPr/>
                    <a:lstStyle/>
                    <a:p>
                      <a:pPr algn="ctr" fontAlgn="t"/>
                      <a:endParaRPr lang="it-IT" sz="1400" dirty="0">
                        <a:solidFill>
                          <a:schemeClr val="bg1"/>
                        </a:solidFill>
                        <a:effectLst/>
                      </a:endParaRPr>
                    </a:p>
                  </a:txBody>
                  <a:tcPr>
                    <a:solidFill>
                      <a:schemeClr val="accent2">
                        <a:lumMod val="75000"/>
                      </a:schemeClr>
                    </a:solidFill>
                  </a:tcPr>
                </a:tc>
                <a:tc hMerge="1">
                  <a:txBody>
                    <a:bodyPr/>
                    <a:lstStyle/>
                    <a:p>
                      <a:pPr algn="l" fontAlgn="t"/>
                      <a:endParaRPr lang="it-IT" sz="1600" dirty="0">
                        <a:solidFill>
                          <a:schemeClr val="bg1"/>
                        </a:solidFill>
                        <a:effectLst/>
                      </a:endParaRPr>
                    </a:p>
                  </a:txBody>
                  <a:tcPr>
                    <a:solidFill>
                      <a:schemeClr val="accent2">
                        <a:lumMod val="75000"/>
                      </a:schemeClr>
                    </a:solidFill>
                  </a:tcPr>
                </a:tc>
              </a:tr>
              <a:tr h="309095">
                <a:tc>
                  <a:txBody>
                    <a:bodyPr/>
                    <a:lstStyle/>
                    <a:p>
                      <a:pPr fontAlgn="t"/>
                      <a:r>
                        <a:rPr lang="it-IT" sz="1600" dirty="0">
                          <a:effectLst/>
                        </a:rPr>
                        <a:t>=</a:t>
                      </a:r>
                      <a:endParaRPr lang="it-IT" sz="1600" dirty="0">
                        <a:effectLst/>
                        <a:latin typeface="Source Code Pro" panose="020B0509030403020204" pitchFamily="49" charset="0"/>
                      </a:endParaRPr>
                    </a:p>
                  </a:txBody>
                  <a:tcPr marL="76200" marR="76200" marT="76200" marB="76200"/>
                </a:tc>
                <a:tc>
                  <a:txBody>
                    <a:bodyPr/>
                    <a:lstStyle/>
                    <a:p>
                      <a:pPr fontAlgn="t"/>
                      <a:r>
                        <a:rPr lang="it-IT" sz="1600" dirty="0">
                          <a:effectLst/>
                        </a:rPr>
                        <a:t>x = y</a:t>
                      </a:r>
                      <a:endParaRPr lang="it-IT" sz="1600" dirty="0">
                        <a:effectLst/>
                        <a:latin typeface="Source Code Pro" panose="020B0509030403020204" pitchFamily="49" charset="0"/>
                      </a:endParaRPr>
                    </a:p>
                  </a:txBody>
                  <a:tcPr marL="76200" marR="76200" marT="76200" marB="76200"/>
                </a:tc>
                <a:tc>
                  <a:txBody>
                    <a:bodyPr/>
                    <a:lstStyle/>
                    <a:p>
                      <a:pPr fontAlgn="t"/>
                      <a:r>
                        <a:rPr lang="it-IT" sz="1600">
                          <a:effectLst/>
                        </a:rPr>
                        <a:t>x = y</a:t>
                      </a:r>
                      <a:endParaRPr lang="it-IT" sz="1600">
                        <a:effectLst/>
                        <a:latin typeface="Source Code Pro" panose="020B0509030403020204" pitchFamily="49" charset="0"/>
                      </a:endParaRPr>
                    </a:p>
                  </a:txBody>
                  <a:tcPr marL="76200" marR="76200" marT="76200" marB="76200"/>
                </a:tc>
                <a:tc>
                  <a:txBody>
                    <a:bodyPr/>
                    <a:lstStyle/>
                    <a:p>
                      <a:pPr fontAlgn="t"/>
                      <a:r>
                        <a:rPr lang="it-IT" sz="1600">
                          <a:effectLst/>
                        </a:rPr>
                        <a:t>x = 5</a:t>
                      </a:r>
                      <a:endParaRPr lang="it-IT" sz="1600">
                        <a:effectLst/>
                        <a:latin typeface="Source Code Pro" panose="020B0509030403020204" pitchFamily="49" charset="0"/>
                      </a:endParaRPr>
                    </a:p>
                  </a:txBody>
                  <a:tcPr marL="76200" marR="76200" marT="76200" marB="76200"/>
                </a:tc>
              </a:tr>
              <a:tr h="309095">
                <a:tc>
                  <a:txBody>
                    <a:bodyPr/>
                    <a:lstStyle/>
                    <a:p>
                      <a:pPr fontAlgn="t"/>
                      <a:r>
                        <a:rPr lang="it-IT" sz="1600" dirty="0">
                          <a:effectLst/>
                        </a:rPr>
                        <a:t>+=</a:t>
                      </a:r>
                      <a:endParaRPr lang="it-IT" sz="1600" dirty="0">
                        <a:effectLst/>
                        <a:latin typeface="Source Code Pro" panose="020B0509030403020204" pitchFamily="49" charset="0"/>
                      </a:endParaRPr>
                    </a:p>
                  </a:txBody>
                  <a:tcPr marL="76200" marR="76200" marT="76200" marB="76200"/>
                </a:tc>
                <a:tc>
                  <a:txBody>
                    <a:bodyPr/>
                    <a:lstStyle/>
                    <a:p>
                      <a:pPr fontAlgn="t"/>
                      <a:r>
                        <a:rPr lang="it-IT" sz="1600" dirty="0">
                          <a:effectLst/>
                        </a:rPr>
                        <a:t>x += y</a:t>
                      </a:r>
                      <a:endParaRPr lang="it-IT" sz="1600" dirty="0">
                        <a:effectLst/>
                        <a:latin typeface="Source Code Pro" panose="020B0509030403020204" pitchFamily="49" charset="0"/>
                      </a:endParaRPr>
                    </a:p>
                  </a:txBody>
                  <a:tcPr marL="76200" marR="76200" marT="76200" marB="76200"/>
                </a:tc>
                <a:tc>
                  <a:txBody>
                    <a:bodyPr/>
                    <a:lstStyle/>
                    <a:p>
                      <a:pPr fontAlgn="t"/>
                      <a:r>
                        <a:rPr lang="it-IT" sz="1600">
                          <a:effectLst/>
                        </a:rPr>
                        <a:t>x = x + y</a:t>
                      </a:r>
                      <a:endParaRPr lang="it-IT" sz="1600">
                        <a:effectLst/>
                        <a:latin typeface="Source Code Pro" panose="020B0509030403020204" pitchFamily="49" charset="0"/>
                      </a:endParaRPr>
                    </a:p>
                  </a:txBody>
                  <a:tcPr marL="76200" marR="76200" marT="76200" marB="76200"/>
                </a:tc>
                <a:tc>
                  <a:txBody>
                    <a:bodyPr/>
                    <a:lstStyle/>
                    <a:p>
                      <a:pPr fontAlgn="t"/>
                      <a:r>
                        <a:rPr lang="it-IT" sz="1600">
                          <a:effectLst/>
                        </a:rPr>
                        <a:t>x = 15</a:t>
                      </a:r>
                      <a:endParaRPr lang="it-IT" sz="1600">
                        <a:effectLst/>
                        <a:latin typeface="Source Code Pro" panose="020B0509030403020204" pitchFamily="49" charset="0"/>
                      </a:endParaRPr>
                    </a:p>
                  </a:txBody>
                  <a:tcPr marL="76200" marR="76200" marT="76200" marB="76200"/>
                </a:tc>
              </a:tr>
              <a:tr h="309095">
                <a:tc>
                  <a:txBody>
                    <a:bodyPr/>
                    <a:lstStyle/>
                    <a:p>
                      <a:pPr fontAlgn="t"/>
                      <a:r>
                        <a:rPr lang="it-IT" sz="1600">
                          <a:effectLst/>
                        </a:rPr>
                        <a:t>-=</a:t>
                      </a:r>
                      <a:endParaRPr lang="it-IT" sz="1600">
                        <a:effectLst/>
                        <a:latin typeface="Source Code Pro" panose="020B0509030403020204" pitchFamily="49" charset="0"/>
                      </a:endParaRPr>
                    </a:p>
                  </a:txBody>
                  <a:tcPr marL="76200" marR="76200" marT="76200" marB="76200"/>
                </a:tc>
                <a:tc>
                  <a:txBody>
                    <a:bodyPr/>
                    <a:lstStyle/>
                    <a:p>
                      <a:pPr fontAlgn="t"/>
                      <a:r>
                        <a:rPr lang="it-IT" sz="1600" dirty="0">
                          <a:effectLst/>
                        </a:rPr>
                        <a:t>x -= y</a:t>
                      </a:r>
                      <a:endParaRPr lang="it-IT" sz="1600" dirty="0">
                        <a:effectLst/>
                        <a:latin typeface="Source Code Pro" panose="020B0509030403020204" pitchFamily="49" charset="0"/>
                      </a:endParaRPr>
                    </a:p>
                  </a:txBody>
                  <a:tcPr marL="76200" marR="76200" marT="76200" marB="76200"/>
                </a:tc>
                <a:tc>
                  <a:txBody>
                    <a:bodyPr/>
                    <a:lstStyle/>
                    <a:p>
                      <a:pPr fontAlgn="t"/>
                      <a:r>
                        <a:rPr lang="it-IT" sz="1600">
                          <a:effectLst/>
                        </a:rPr>
                        <a:t>x = x - y</a:t>
                      </a:r>
                      <a:endParaRPr lang="it-IT" sz="1600">
                        <a:effectLst/>
                        <a:latin typeface="Source Code Pro" panose="020B0509030403020204" pitchFamily="49" charset="0"/>
                      </a:endParaRPr>
                    </a:p>
                  </a:txBody>
                  <a:tcPr marL="76200" marR="76200" marT="76200" marB="76200"/>
                </a:tc>
                <a:tc>
                  <a:txBody>
                    <a:bodyPr/>
                    <a:lstStyle/>
                    <a:p>
                      <a:pPr fontAlgn="t"/>
                      <a:r>
                        <a:rPr lang="it-IT" sz="1600">
                          <a:effectLst/>
                        </a:rPr>
                        <a:t>x = 5</a:t>
                      </a:r>
                      <a:endParaRPr lang="it-IT" sz="1600">
                        <a:effectLst/>
                        <a:latin typeface="Source Code Pro" panose="020B0509030403020204" pitchFamily="49" charset="0"/>
                      </a:endParaRPr>
                    </a:p>
                  </a:txBody>
                  <a:tcPr marL="76200" marR="76200" marT="76200" marB="76200"/>
                </a:tc>
              </a:tr>
              <a:tr h="309095">
                <a:tc>
                  <a:txBody>
                    <a:bodyPr/>
                    <a:lstStyle/>
                    <a:p>
                      <a:pPr fontAlgn="t"/>
                      <a:r>
                        <a:rPr lang="it-IT" sz="1600">
                          <a:effectLst/>
                        </a:rPr>
                        <a:t>*=</a:t>
                      </a:r>
                      <a:endParaRPr lang="it-IT" sz="1600">
                        <a:effectLst/>
                        <a:latin typeface="Source Code Pro" panose="020B0509030403020204" pitchFamily="49" charset="0"/>
                      </a:endParaRPr>
                    </a:p>
                  </a:txBody>
                  <a:tcPr marL="76200" marR="76200" marT="76200" marB="76200"/>
                </a:tc>
                <a:tc>
                  <a:txBody>
                    <a:bodyPr/>
                    <a:lstStyle/>
                    <a:p>
                      <a:pPr fontAlgn="t"/>
                      <a:r>
                        <a:rPr lang="it-IT" sz="1600" dirty="0">
                          <a:effectLst/>
                        </a:rPr>
                        <a:t>x *= y</a:t>
                      </a:r>
                      <a:endParaRPr lang="it-IT" sz="1600" dirty="0">
                        <a:effectLst/>
                        <a:latin typeface="Source Code Pro" panose="020B0509030403020204" pitchFamily="49" charset="0"/>
                      </a:endParaRPr>
                    </a:p>
                  </a:txBody>
                  <a:tcPr marL="76200" marR="76200" marT="76200" marB="76200"/>
                </a:tc>
                <a:tc>
                  <a:txBody>
                    <a:bodyPr/>
                    <a:lstStyle/>
                    <a:p>
                      <a:pPr fontAlgn="t"/>
                      <a:r>
                        <a:rPr lang="it-IT" sz="1600" dirty="0">
                          <a:effectLst/>
                        </a:rPr>
                        <a:t>x = x * y</a:t>
                      </a:r>
                      <a:endParaRPr lang="it-IT" sz="1600" dirty="0">
                        <a:effectLst/>
                        <a:latin typeface="Source Code Pro" panose="020B0509030403020204" pitchFamily="49" charset="0"/>
                      </a:endParaRPr>
                    </a:p>
                  </a:txBody>
                  <a:tcPr marL="76200" marR="76200" marT="76200" marB="76200"/>
                </a:tc>
                <a:tc>
                  <a:txBody>
                    <a:bodyPr/>
                    <a:lstStyle/>
                    <a:p>
                      <a:pPr fontAlgn="t"/>
                      <a:r>
                        <a:rPr lang="it-IT" sz="1600">
                          <a:effectLst/>
                        </a:rPr>
                        <a:t>x = 50</a:t>
                      </a:r>
                      <a:endParaRPr lang="it-IT" sz="1600">
                        <a:effectLst/>
                        <a:latin typeface="Source Code Pro" panose="020B0509030403020204" pitchFamily="49" charset="0"/>
                      </a:endParaRPr>
                    </a:p>
                  </a:txBody>
                  <a:tcPr marL="76200" marR="76200" marT="76200" marB="76200"/>
                </a:tc>
              </a:tr>
              <a:tr h="309095">
                <a:tc>
                  <a:txBody>
                    <a:bodyPr/>
                    <a:lstStyle/>
                    <a:p>
                      <a:pPr fontAlgn="t"/>
                      <a:r>
                        <a:rPr lang="it-IT" sz="1600">
                          <a:effectLst/>
                        </a:rPr>
                        <a:t>/=</a:t>
                      </a:r>
                      <a:endParaRPr lang="it-IT" sz="1600">
                        <a:effectLst/>
                        <a:latin typeface="Source Code Pro" panose="020B0509030403020204" pitchFamily="49" charset="0"/>
                      </a:endParaRPr>
                    </a:p>
                  </a:txBody>
                  <a:tcPr marL="76200" marR="76200" marT="76200" marB="76200"/>
                </a:tc>
                <a:tc>
                  <a:txBody>
                    <a:bodyPr/>
                    <a:lstStyle/>
                    <a:p>
                      <a:pPr fontAlgn="t"/>
                      <a:r>
                        <a:rPr lang="it-IT" sz="1600">
                          <a:effectLst/>
                        </a:rPr>
                        <a:t>x /= y</a:t>
                      </a:r>
                      <a:endParaRPr lang="it-IT" sz="1600">
                        <a:effectLst/>
                        <a:latin typeface="Source Code Pro" panose="020B0509030403020204" pitchFamily="49" charset="0"/>
                      </a:endParaRPr>
                    </a:p>
                  </a:txBody>
                  <a:tcPr marL="76200" marR="76200" marT="76200" marB="76200"/>
                </a:tc>
                <a:tc>
                  <a:txBody>
                    <a:bodyPr/>
                    <a:lstStyle/>
                    <a:p>
                      <a:pPr fontAlgn="t"/>
                      <a:r>
                        <a:rPr lang="it-IT" sz="1600" dirty="0">
                          <a:effectLst/>
                        </a:rPr>
                        <a:t>x = x / y</a:t>
                      </a:r>
                      <a:endParaRPr lang="it-IT" sz="1600" dirty="0">
                        <a:effectLst/>
                        <a:latin typeface="Source Code Pro" panose="020B0509030403020204" pitchFamily="49" charset="0"/>
                      </a:endParaRPr>
                    </a:p>
                  </a:txBody>
                  <a:tcPr marL="76200" marR="76200" marT="76200" marB="76200"/>
                </a:tc>
                <a:tc>
                  <a:txBody>
                    <a:bodyPr/>
                    <a:lstStyle/>
                    <a:p>
                      <a:pPr fontAlgn="t"/>
                      <a:r>
                        <a:rPr lang="it-IT" sz="1600">
                          <a:effectLst/>
                        </a:rPr>
                        <a:t>x = 2</a:t>
                      </a:r>
                      <a:endParaRPr lang="it-IT" sz="1600">
                        <a:effectLst/>
                        <a:latin typeface="Source Code Pro" panose="020B0509030403020204" pitchFamily="49" charset="0"/>
                      </a:endParaRPr>
                    </a:p>
                  </a:txBody>
                  <a:tcPr marL="76200" marR="76200" marT="76200" marB="76200"/>
                </a:tc>
              </a:tr>
              <a:tr h="309095">
                <a:tc>
                  <a:txBody>
                    <a:bodyPr/>
                    <a:lstStyle/>
                    <a:p>
                      <a:pPr fontAlgn="t"/>
                      <a:r>
                        <a:rPr lang="it-IT" sz="1600">
                          <a:effectLst/>
                        </a:rPr>
                        <a:t>%=</a:t>
                      </a:r>
                      <a:endParaRPr lang="it-IT" sz="1600">
                        <a:effectLst/>
                        <a:latin typeface="Source Code Pro" panose="020B0509030403020204" pitchFamily="49" charset="0"/>
                      </a:endParaRPr>
                    </a:p>
                  </a:txBody>
                  <a:tcPr marL="76200" marR="76200" marT="76200" marB="76200"/>
                </a:tc>
                <a:tc>
                  <a:txBody>
                    <a:bodyPr/>
                    <a:lstStyle/>
                    <a:p>
                      <a:pPr fontAlgn="t"/>
                      <a:r>
                        <a:rPr lang="it-IT" sz="1600">
                          <a:effectLst/>
                        </a:rPr>
                        <a:t>x %= y</a:t>
                      </a:r>
                      <a:endParaRPr lang="it-IT" sz="1600">
                        <a:effectLst/>
                        <a:latin typeface="Source Code Pro" panose="020B0509030403020204" pitchFamily="49" charset="0"/>
                      </a:endParaRPr>
                    </a:p>
                  </a:txBody>
                  <a:tcPr marL="76200" marR="76200" marT="76200" marB="76200"/>
                </a:tc>
                <a:tc>
                  <a:txBody>
                    <a:bodyPr/>
                    <a:lstStyle/>
                    <a:p>
                      <a:pPr fontAlgn="t"/>
                      <a:r>
                        <a:rPr lang="it-IT" sz="1600" dirty="0">
                          <a:effectLst/>
                        </a:rPr>
                        <a:t>x = x % y</a:t>
                      </a:r>
                      <a:endParaRPr lang="it-IT" sz="1600" dirty="0">
                        <a:effectLst/>
                        <a:latin typeface="Source Code Pro" panose="020B0509030403020204" pitchFamily="49" charset="0"/>
                      </a:endParaRPr>
                    </a:p>
                  </a:txBody>
                  <a:tcPr marL="76200" marR="76200" marT="76200" marB="76200"/>
                </a:tc>
                <a:tc>
                  <a:txBody>
                    <a:bodyPr/>
                    <a:lstStyle/>
                    <a:p>
                      <a:pPr fontAlgn="t"/>
                      <a:r>
                        <a:rPr lang="it-IT" sz="1600" dirty="0">
                          <a:effectLst/>
                        </a:rPr>
                        <a:t>x = 0</a:t>
                      </a:r>
                      <a:endParaRPr lang="it-IT" sz="1600" dirty="0">
                        <a:effectLst/>
                        <a:latin typeface="Source Code Pro" panose="020B0509030403020204" pitchFamily="49" charset="0"/>
                      </a:endParaRPr>
                    </a:p>
                  </a:txBody>
                  <a:tcPr marL="76200" marR="76200" marT="76200" marB="76200"/>
                </a:tc>
              </a:tr>
            </a:tbl>
          </a:graphicData>
        </a:graphic>
      </p:graphicFrame>
      <p:sp>
        <p:nvSpPr>
          <p:cNvPr id="7" name="Titolo 6"/>
          <p:cNvSpPr>
            <a:spLocks noGrp="1"/>
          </p:cNvSpPr>
          <p:nvPr>
            <p:ph type="title"/>
          </p:nvPr>
        </p:nvSpPr>
        <p:spPr>
          <a:xfrm>
            <a:off x="251520" y="418356"/>
            <a:ext cx="8712968" cy="857250"/>
          </a:xfrm>
        </p:spPr>
        <p:txBody>
          <a:bodyPr/>
          <a:lstStyle/>
          <a:p>
            <a:r>
              <a:rPr lang="it-IT" sz="3600" dirty="0" smtClean="0">
                <a:solidFill>
                  <a:srgbClr val="006699"/>
                </a:solidFill>
              </a:rPr>
              <a:t>OPERATORI DI ASSEGNAZIONE</a:t>
            </a:r>
            <a:endParaRPr lang="it-IT" sz="3600" dirty="0">
              <a:solidFill>
                <a:srgbClr val="006699"/>
              </a:solidFill>
            </a:endParaRPr>
          </a:p>
        </p:txBody>
      </p:sp>
    </p:spTree>
    <p:extLst>
      <p:ext uri="{BB962C8B-B14F-4D97-AF65-F5344CB8AC3E}">
        <p14:creationId xmlns:p14="http://schemas.microsoft.com/office/powerpoint/2010/main" val="3696635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3888"/>
            <a:ext cx="8229600" cy="489701"/>
          </a:xfrm>
        </p:spPr>
        <p:txBody>
          <a:bodyPr/>
          <a:lstStyle/>
          <a:p>
            <a:r>
              <a:rPr lang="it-IT" dirty="0" smtClean="0">
                <a:solidFill>
                  <a:schemeClr val="accent2">
                    <a:lumMod val="50000"/>
                  </a:schemeClr>
                </a:solidFill>
              </a:rPr>
              <a:t>COSA È JAVASCRIPT</a:t>
            </a:r>
            <a:endParaRPr lang="it-IT" dirty="0">
              <a:solidFill>
                <a:schemeClr val="accent2">
                  <a:lumMod val="50000"/>
                </a:schemeClr>
              </a:solidFill>
            </a:endParaRPr>
          </a:p>
        </p:txBody>
      </p:sp>
      <p:sp>
        <p:nvSpPr>
          <p:cNvPr id="3" name="Segnaposto contenuto 2"/>
          <p:cNvSpPr>
            <a:spLocks noGrp="1"/>
          </p:cNvSpPr>
          <p:nvPr>
            <p:ph idx="1"/>
          </p:nvPr>
        </p:nvSpPr>
        <p:spPr>
          <a:xfrm>
            <a:off x="457200" y="1221601"/>
            <a:ext cx="8229600" cy="3373022"/>
          </a:xfrm>
        </p:spPr>
        <p:txBody>
          <a:bodyPr/>
          <a:lstStyle/>
          <a:p>
            <a:r>
              <a:rPr lang="it-IT" sz="3600" dirty="0" smtClean="0"/>
              <a:t>JavaScript è un linguaggio di programmazione.</a:t>
            </a:r>
            <a:br>
              <a:rPr lang="it-IT" sz="3600" dirty="0" smtClean="0"/>
            </a:br>
            <a:endParaRPr lang="it-IT" sz="3600" dirty="0"/>
          </a:p>
        </p:txBody>
      </p:sp>
    </p:spTree>
    <p:extLst>
      <p:ext uri="{BB962C8B-B14F-4D97-AF65-F5344CB8AC3E}">
        <p14:creationId xmlns:p14="http://schemas.microsoft.com/office/powerpoint/2010/main" val="25777315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a 5"/>
          <p:cNvGraphicFramePr>
            <a:graphicFrameLocks noGrp="1"/>
          </p:cNvGraphicFramePr>
          <p:nvPr>
            <p:extLst>
              <p:ext uri="{D42A27DB-BD31-4B8C-83A1-F6EECF244321}">
                <p14:modId xmlns:p14="http://schemas.microsoft.com/office/powerpoint/2010/main" val="3803428076"/>
              </p:ext>
            </p:extLst>
          </p:nvPr>
        </p:nvGraphicFramePr>
        <p:xfrm>
          <a:off x="287525" y="1573510"/>
          <a:ext cx="8676963" cy="1950720"/>
        </p:xfrm>
        <a:graphic>
          <a:graphicData uri="http://schemas.openxmlformats.org/drawingml/2006/table">
            <a:tbl>
              <a:tblPr firstRow="1" bandRow="1">
                <a:tableStyleId>{3C2FFA5D-87B4-456A-9821-1D502468CF0F}</a:tableStyleId>
              </a:tblPr>
              <a:tblGrid>
                <a:gridCol w="1332147"/>
                <a:gridCol w="2592288"/>
                <a:gridCol w="2736304"/>
                <a:gridCol w="2016224"/>
              </a:tblGrid>
              <a:tr h="309095">
                <a:tc>
                  <a:txBody>
                    <a:bodyPr/>
                    <a:lstStyle/>
                    <a:p>
                      <a:pPr algn="l" fontAlgn="t"/>
                      <a:r>
                        <a:rPr lang="it-IT" sz="1800" dirty="0" smtClean="0">
                          <a:effectLst/>
                        </a:rPr>
                        <a:t>Operatore</a:t>
                      </a:r>
                      <a:endParaRPr lang="it-IT" sz="1800" dirty="0">
                        <a:solidFill>
                          <a:schemeClr val="bg1"/>
                        </a:solidFill>
                        <a:effectLst/>
                      </a:endParaRPr>
                    </a:p>
                  </a:txBody>
                  <a:tcPr/>
                </a:tc>
                <a:tc>
                  <a:txBody>
                    <a:bodyPr/>
                    <a:lstStyle/>
                    <a:p>
                      <a:pPr algn="ctr" fontAlgn="t"/>
                      <a:r>
                        <a:rPr lang="it-IT" sz="1800" dirty="0" smtClean="0">
                          <a:effectLst/>
                        </a:rPr>
                        <a:t>Espressione</a:t>
                      </a:r>
                      <a:endParaRPr lang="it-IT" sz="1800" dirty="0">
                        <a:solidFill>
                          <a:schemeClr val="bg1"/>
                        </a:solidFill>
                        <a:effectLst/>
                      </a:endParaRPr>
                    </a:p>
                  </a:txBody>
                  <a:tcPr/>
                </a:tc>
                <a:tc>
                  <a:txBody>
                    <a:bodyPr/>
                    <a:lstStyle/>
                    <a:p>
                      <a:pPr algn="ctr" fontAlgn="t"/>
                      <a:r>
                        <a:rPr lang="it-IT" sz="1800" dirty="0" smtClean="0">
                          <a:effectLst/>
                        </a:rPr>
                        <a:t>Espressione equivalente</a:t>
                      </a:r>
                      <a:endParaRPr lang="it-IT" sz="1800" dirty="0">
                        <a:solidFill>
                          <a:schemeClr val="bg1"/>
                        </a:solidFill>
                        <a:effectLst/>
                      </a:endParaRPr>
                    </a:p>
                  </a:txBody>
                  <a:tcPr/>
                </a:tc>
                <a:tc>
                  <a:txBody>
                    <a:bodyPr/>
                    <a:lstStyle/>
                    <a:p>
                      <a:pPr algn="ctr" fontAlgn="t"/>
                      <a:r>
                        <a:rPr lang="it-IT" sz="1800" dirty="0" smtClean="0">
                          <a:effectLst/>
                        </a:rPr>
                        <a:t>Risultato</a:t>
                      </a:r>
                      <a:endParaRPr lang="it-IT" sz="1800" dirty="0">
                        <a:solidFill>
                          <a:schemeClr val="bg1"/>
                        </a:solidFill>
                        <a:effectLst/>
                      </a:endParaRPr>
                    </a:p>
                  </a:txBody>
                  <a:tcPr/>
                </a:tc>
              </a:tr>
              <a:tr h="309095">
                <a:tc>
                  <a:txBody>
                    <a:bodyPr/>
                    <a:lstStyle/>
                    <a:p>
                      <a:pPr algn="l" fontAlgn="t"/>
                      <a:endParaRPr lang="it-IT" sz="1800" dirty="0">
                        <a:solidFill>
                          <a:schemeClr val="bg1"/>
                        </a:solidFill>
                        <a:effectLst/>
                      </a:endParaRPr>
                    </a:p>
                  </a:txBody>
                  <a:tcPr/>
                </a:tc>
                <a:tc gridSpan="3">
                  <a:txBody>
                    <a:bodyPr/>
                    <a:lstStyle/>
                    <a:p>
                      <a:pPr algn="ctr" fontAlgn="t"/>
                      <a:r>
                        <a:rPr lang="en-US" sz="1600" b="1" dirty="0" err="1" smtClean="0">
                          <a:effectLst/>
                        </a:rPr>
                        <a:t>Valori</a:t>
                      </a:r>
                      <a:r>
                        <a:rPr lang="en-US" sz="1600" b="1" dirty="0" smtClean="0">
                          <a:effectLst/>
                        </a:rPr>
                        <a:t> </a:t>
                      </a:r>
                      <a:r>
                        <a:rPr lang="en-US" sz="1600" b="1" dirty="0" err="1" smtClean="0">
                          <a:effectLst/>
                        </a:rPr>
                        <a:t>dati</a:t>
                      </a:r>
                      <a:r>
                        <a:rPr lang="en-US" sz="1600" b="1" dirty="0" smtClean="0">
                          <a:effectLst/>
                        </a:rPr>
                        <a:t>: </a:t>
                      </a:r>
                      <a:r>
                        <a:rPr lang="en-US" sz="1600" b="0" dirty="0" smtClean="0">
                          <a:effectLst/>
                          <a:latin typeface="Source Code Pro" panose="020B0509030403020204" pitchFamily="49" charset="0"/>
                        </a:rPr>
                        <a:t>text1 = “</a:t>
                      </a:r>
                      <a:r>
                        <a:rPr lang="en-US" sz="1600" b="0" dirty="0" err="1" smtClean="0">
                          <a:effectLst/>
                          <a:latin typeface="Source Code Pro" panose="020B0509030403020204" pitchFamily="49" charset="0"/>
                        </a:rPr>
                        <a:t>Buon</a:t>
                      </a:r>
                      <a:r>
                        <a:rPr lang="en-US" sz="1600" b="0" dirty="0" smtClean="0">
                          <a:effectLst/>
                          <a:latin typeface="Source Code Pro" panose="020B0509030403020204" pitchFamily="49" charset="0"/>
                        </a:rPr>
                        <a:t> “; text2</a:t>
                      </a:r>
                      <a:r>
                        <a:rPr lang="en-US" sz="1600" b="0" baseline="0" dirty="0" smtClean="0">
                          <a:effectLst/>
                          <a:latin typeface="Source Code Pro" panose="020B0509030403020204" pitchFamily="49" charset="0"/>
                        </a:rPr>
                        <a:t> </a:t>
                      </a:r>
                      <a:r>
                        <a:rPr lang="en-US" sz="1600" b="0" dirty="0" smtClean="0">
                          <a:effectLst/>
                          <a:latin typeface="Source Code Pro" panose="020B0509030403020204" pitchFamily="49" charset="0"/>
                        </a:rPr>
                        <a:t> = “</a:t>
                      </a:r>
                      <a:r>
                        <a:rPr lang="en-US" sz="1600" b="0" dirty="0" err="1" smtClean="0">
                          <a:effectLst/>
                          <a:latin typeface="Source Code Pro" panose="020B0509030403020204" pitchFamily="49" charset="0"/>
                        </a:rPr>
                        <a:t>giorno</a:t>
                      </a:r>
                      <a:r>
                        <a:rPr lang="en-US" sz="1600" b="0" dirty="0" smtClean="0">
                          <a:effectLst/>
                          <a:latin typeface="Source Code Pro" panose="020B0509030403020204" pitchFamily="49" charset="0"/>
                        </a:rPr>
                        <a:t>”; text3=“”;</a:t>
                      </a:r>
                      <a:endParaRPr lang="it-IT" sz="1600" b="0" dirty="0">
                        <a:solidFill>
                          <a:schemeClr val="bg1"/>
                        </a:solidFill>
                        <a:effectLst/>
                        <a:latin typeface="Source Code Pro" panose="020B0509030403020204" pitchFamily="49" charset="0"/>
                      </a:endParaRPr>
                    </a:p>
                  </a:txBody>
                  <a:tcPr/>
                </a:tc>
                <a:tc hMerge="1">
                  <a:txBody>
                    <a:bodyPr/>
                    <a:lstStyle/>
                    <a:p>
                      <a:endParaRPr lang="it-IT"/>
                    </a:p>
                  </a:txBody>
                  <a:tcPr/>
                </a:tc>
                <a:tc hMerge="1">
                  <a:txBody>
                    <a:bodyPr/>
                    <a:lstStyle/>
                    <a:p>
                      <a:endParaRPr lang="it-IT"/>
                    </a:p>
                  </a:txBody>
                  <a:tcPr/>
                </a:tc>
              </a:tr>
              <a:tr h="309095">
                <a:tc>
                  <a:txBody>
                    <a:bodyPr/>
                    <a:lstStyle/>
                    <a:p>
                      <a:pPr fontAlgn="t"/>
                      <a:r>
                        <a:rPr lang="it-IT" sz="1600" dirty="0">
                          <a:effectLst/>
                        </a:rPr>
                        <a:t>=</a:t>
                      </a:r>
                      <a:endParaRPr lang="it-IT" sz="1600" dirty="0">
                        <a:effectLst/>
                        <a:latin typeface="Source Code Pro" panose="020B0509030403020204" pitchFamily="49" charset="0"/>
                      </a:endParaRPr>
                    </a:p>
                  </a:txBody>
                  <a:tcPr marL="76200" marR="76200" marT="76200" marB="76200"/>
                </a:tc>
                <a:tc>
                  <a:txBody>
                    <a:bodyPr/>
                    <a:lstStyle/>
                    <a:p>
                      <a:pPr fontAlgn="t"/>
                      <a:r>
                        <a:rPr lang="it-IT" sz="1600" dirty="0" smtClean="0">
                          <a:effectLst/>
                        </a:rPr>
                        <a:t>text1 </a:t>
                      </a:r>
                      <a:r>
                        <a:rPr lang="it-IT" sz="1600" dirty="0">
                          <a:effectLst/>
                        </a:rPr>
                        <a:t>= </a:t>
                      </a:r>
                      <a:r>
                        <a:rPr lang="it-IT" sz="1600" dirty="0" smtClean="0">
                          <a:effectLst/>
                        </a:rPr>
                        <a:t>text2</a:t>
                      </a:r>
                      <a:endParaRPr lang="it-IT" sz="1600" dirty="0">
                        <a:effectLst/>
                        <a:latin typeface="Source Code Pro" panose="020B0509030403020204" pitchFamily="49" charset="0"/>
                      </a:endParaRPr>
                    </a:p>
                  </a:txBody>
                  <a:tcPr marL="76200" marR="76200" marT="76200" marB="76200"/>
                </a:tc>
                <a:tc>
                  <a:txBody>
                    <a:bodyPr/>
                    <a:lstStyle/>
                    <a:p>
                      <a:endParaRPr lang="it-IT" dirty="0"/>
                    </a:p>
                  </a:txBody>
                  <a:tcPr marL="76200" marR="76200" marT="76200" marB="76200"/>
                </a:tc>
                <a:tc>
                  <a:txBody>
                    <a:bodyPr/>
                    <a:lstStyle/>
                    <a:p>
                      <a:pPr fontAlgn="t"/>
                      <a:r>
                        <a:rPr lang="it-IT" sz="1600" dirty="0" smtClean="0">
                          <a:effectLst/>
                        </a:rPr>
                        <a:t>text1 ‘giorno’ </a:t>
                      </a:r>
                      <a:r>
                        <a:rPr lang="it-IT" sz="1600" baseline="0" dirty="0" smtClean="0">
                          <a:effectLst/>
                        </a:rPr>
                        <a:t> </a:t>
                      </a:r>
                      <a:endParaRPr lang="it-IT" sz="1600" dirty="0">
                        <a:effectLst/>
                        <a:latin typeface="Source Code Pro" panose="020B0509030403020204" pitchFamily="49" charset="0"/>
                      </a:endParaRPr>
                    </a:p>
                  </a:txBody>
                  <a:tcPr marL="76200" marR="76200" marT="76200" marB="76200"/>
                </a:tc>
              </a:tr>
              <a:tr h="309095">
                <a:tc>
                  <a:txBody>
                    <a:bodyPr/>
                    <a:lstStyle/>
                    <a:p>
                      <a:pPr fontAlgn="t"/>
                      <a:r>
                        <a:rPr lang="it-IT" sz="1600" dirty="0" smtClean="0">
                          <a:effectLst/>
                        </a:rPr>
                        <a:t>=</a:t>
                      </a:r>
                      <a:endParaRPr lang="it-IT" sz="1600" dirty="0">
                        <a:effectLst/>
                        <a:latin typeface="Source Code Pro" panose="020B0509030403020204" pitchFamily="49" charset="0"/>
                      </a:endParaRPr>
                    </a:p>
                  </a:txBody>
                  <a:tcPr marL="76200" marR="76200" marT="76200" marB="76200"/>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it-IT" sz="1600" dirty="0" smtClean="0">
                          <a:effectLst/>
                        </a:rPr>
                        <a:t>text3 = text1+text2</a:t>
                      </a:r>
                      <a:endParaRPr lang="it-IT" sz="1600" dirty="0">
                        <a:effectLst/>
                        <a:latin typeface="Source Code Pro" panose="020B0509030403020204" pitchFamily="49" charset="0"/>
                      </a:endParaRPr>
                    </a:p>
                  </a:txBody>
                  <a:tcPr marL="76200" marR="76200" marT="76200" marB="76200"/>
                </a:tc>
                <a:tc>
                  <a:txBody>
                    <a:bodyPr/>
                    <a:lstStyle/>
                    <a:p>
                      <a:pPr fontAlgn="t"/>
                      <a:endParaRPr lang="it-IT" sz="1600" dirty="0">
                        <a:effectLst/>
                        <a:latin typeface="Source Code Pro" panose="020B0509030403020204" pitchFamily="49" charset="0"/>
                      </a:endParaRPr>
                    </a:p>
                  </a:txBody>
                  <a:tcPr marL="76200" marR="76200" marT="76200" marB="76200"/>
                </a:tc>
                <a:tc>
                  <a:txBody>
                    <a:bodyPr/>
                    <a:lstStyle/>
                    <a:p>
                      <a:pPr fontAlgn="t"/>
                      <a:r>
                        <a:rPr lang="it-IT" sz="1600" dirty="0" smtClean="0">
                          <a:effectLst/>
                        </a:rPr>
                        <a:t>text3 ‘Buon giorno’ </a:t>
                      </a:r>
                      <a:r>
                        <a:rPr lang="it-IT" sz="1600" baseline="0" dirty="0" smtClean="0">
                          <a:effectLst/>
                        </a:rPr>
                        <a:t> </a:t>
                      </a:r>
                      <a:endParaRPr lang="it-IT" sz="1600" dirty="0">
                        <a:effectLst/>
                        <a:latin typeface="Source Code Pro" panose="020B0509030403020204" pitchFamily="49" charset="0"/>
                      </a:endParaRPr>
                    </a:p>
                  </a:txBody>
                  <a:tcPr marL="76200" marR="76200" marT="76200" marB="76200"/>
                </a:tc>
              </a:tr>
              <a:tr h="309095">
                <a:tc>
                  <a:txBody>
                    <a:bodyPr/>
                    <a:lstStyle/>
                    <a:p>
                      <a:pPr fontAlgn="t"/>
                      <a:r>
                        <a:rPr lang="it-IT" sz="1600" dirty="0" smtClean="0">
                          <a:effectLst/>
                        </a:rPr>
                        <a:t>+=</a:t>
                      </a:r>
                      <a:endParaRPr lang="it-IT" sz="1600" dirty="0">
                        <a:effectLst/>
                        <a:latin typeface="Source Code Pro" panose="020B0509030403020204" pitchFamily="49" charset="0"/>
                      </a:endParaRPr>
                    </a:p>
                  </a:txBody>
                  <a:tcPr marL="76200" marR="76200" marT="76200" marB="76200"/>
                </a:tc>
                <a:tc>
                  <a:txBody>
                    <a:bodyPr/>
                    <a:lstStyle/>
                    <a:p>
                      <a:pPr fontAlgn="t"/>
                      <a:r>
                        <a:rPr lang="it-IT" sz="1600" dirty="0" smtClean="0">
                          <a:effectLst/>
                        </a:rPr>
                        <a:t>text1 += text2</a:t>
                      </a:r>
                      <a:endParaRPr lang="it-IT" sz="1600" dirty="0">
                        <a:effectLst/>
                        <a:latin typeface="Source Code Pro" panose="020B0509030403020204" pitchFamily="49" charset="0"/>
                      </a:endParaRPr>
                    </a:p>
                  </a:txBody>
                  <a:tcPr marL="76200" marR="76200" marT="76200" marB="76200"/>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it-IT" sz="1600" dirty="0" smtClean="0">
                          <a:effectLst/>
                        </a:rPr>
                        <a:t>text1 = text1+text2</a:t>
                      </a:r>
                      <a:endParaRPr lang="it-IT" sz="1600" dirty="0">
                        <a:effectLst/>
                        <a:latin typeface="Source Code Pro" panose="020B0509030403020204" pitchFamily="49" charset="0"/>
                      </a:endParaRPr>
                    </a:p>
                  </a:txBody>
                  <a:tcPr marL="76200" marR="76200" marT="76200" marB="76200"/>
                </a:tc>
                <a:tc>
                  <a:txBody>
                    <a:bodyPr/>
                    <a:lstStyle/>
                    <a:p>
                      <a:pPr fontAlgn="t"/>
                      <a:r>
                        <a:rPr lang="it-IT" sz="1600" dirty="0" smtClean="0">
                          <a:effectLst/>
                        </a:rPr>
                        <a:t>text1 ‘Buon giorno’ </a:t>
                      </a:r>
                      <a:r>
                        <a:rPr lang="it-IT" sz="1600" baseline="0" dirty="0" smtClean="0">
                          <a:effectLst/>
                        </a:rPr>
                        <a:t> </a:t>
                      </a:r>
                      <a:endParaRPr lang="it-IT" sz="1600" dirty="0">
                        <a:effectLst/>
                        <a:latin typeface="Source Code Pro" panose="020B0509030403020204" pitchFamily="49" charset="0"/>
                      </a:endParaRPr>
                    </a:p>
                  </a:txBody>
                  <a:tcPr marL="76200" marR="76200" marT="76200" marB="76200"/>
                </a:tc>
              </a:tr>
            </a:tbl>
          </a:graphicData>
        </a:graphic>
      </p:graphicFrame>
      <p:sp>
        <p:nvSpPr>
          <p:cNvPr id="7" name="Titolo 6"/>
          <p:cNvSpPr>
            <a:spLocks noGrp="1"/>
          </p:cNvSpPr>
          <p:nvPr>
            <p:ph type="title"/>
          </p:nvPr>
        </p:nvSpPr>
        <p:spPr>
          <a:xfrm>
            <a:off x="251520" y="418356"/>
            <a:ext cx="8712968" cy="857250"/>
          </a:xfrm>
        </p:spPr>
        <p:txBody>
          <a:bodyPr/>
          <a:lstStyle/>
          <a:p>
            <a:r>
              <a:rPr lang="it-IT" sz="4000" dirty="0" smtClean="0">
                <a:solidFill>
                  <a:srgbClr val="006699"/>
                </a:solidFill>
              </a:rPr>
              <a:t>OPERATORI STRINGA</a:t>
            </a:r>
            <a:endParaRPr lang="it-IT" sz="4000" dirty="0">
              <a:solidFill>
                <a:srgbClr val="006699"/>
              </a:solidFill>
            </a:endParaRPr>
          </a:p>
        </p:txBody>
      </p:sp>
    </p:spTree>
    <p:extLst>
      <p:ext uri="{BB962C8B-B14F-4D97-AF65-F5344CB8AC3E}">
        <p14:creationId xmlns:p14="http://schemas.microsoft.com/office/powerpoint/2010/main" val="19151522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a 5"/>
          <p:cNvGraphicFramePr>
            <a:graphicFrameLocks noGrp="1"/>
          </p:cNvGraphicFramePr>
          <p:nvPr>
            <p:extLst>
              <p:ext uri="{D42A27DB-BD31-4B8C-83A1-F6EECF244321}">
                <p14:modId xmlns:p14="http://schemas.microsoft.com/office/powerpoint/2010/main" val="3259655609"/>
              </p:ext>
            </p:extLst>
          </p:nvPr>
        </p:nvGraphicFramePr>
        <p:xfrm>
          <a:off x="287525" y="1573510"/>
          <a:ext cx="8676963" cy="2654424"/>
        </p:xfrm>
        <a:graphic>
          <a:graphicData uri="http://schemas.openxmlformats.org/drawingml/2006/table">
            <a:tbl>
              <a:tblPr firstRow="1" firstCol="1" bandRow="1">
                <a:tableStyleId>{3C2FFA5D-87B4-456A-9821-1D502468CF0F}</a:tableStyleId>
              </a:tblPr>
              <a:tblGrid>
                <a:gridCol w="2412267"/>
                <a:gridCol w="2304256"/>
                <a:gridCol w="1872208"/>
                <a:gridCol w="2088232"/>
              </a:tblGrid>
              <a:tr h="413676">
                <a:tc>
                  <a:txBody>
                    <a:bodyPr/>
                    <a:lstStyle/>
                    <a:p>
                      <a:pPr algn="l" fontAlgn="t"/>
                      <a:r>
                        <a:rPr lang="it-IT" sz="1800" dirty="0" smtClean="0">
                          <a:effectLst/>
                        </a:rPr>
                        <a:t>Operazione</a:t>
                      </a:r>
                      <a:endParaRPr lang="it-IT" sz="1800" dirty="0">
                        <a:solidFill>
                          <a:schemeClr val="bg1"/>
                        </a:solidFill>
                        <a:effectLst/>
                        <a:latin typeface="+mn-lt"/>
                      </a:endParaRPr>
                    </a:p>
                  </a:txBody>
                  <a:tcPr/>
                </a:tc>
                <a:tc>
                  <a:txBody>
                    <a:bodyPr/>
                    <a:lstStyle/>
                    <a:p>
                      <a:pPr algn="ctr" fontAlgn="t"/>
                      <a:r>
                        <a:rPr lang="it-IT" sz="1800" dirty="0" smtClean="0">
                          <a:effectLst/>
                        </a:rPr>
                        <a:t>Espressione</a:t>
                      </a:r>
                      <a:endParaRPr lang="it-IT" sz="1800" dirty="0">
                        <a:solidFill>
                          <a:schemeClr val="bg1"/>
                        </a:solidFill>
                        <a:effectLst/>
                      </a:endParaRPr>
                    </a:p>
                  </a:txBody>
                  <a:tcPr/>
                </a:tc>
                <a:tc>
                  <a:txBody>
                    <a:bodyPr/>
                    <a:lstStyle/>
                    <a:p>
                      <a:pPr algn="ctr" fontAlgn="t"/>
                      <a:r>
                        <a:rPr lang="it-IT" sz="1800" dirty="0" smtClean="0">
                          <a:effectLst/>
                        </a:rPr>
                        <a:t>Conversione</a:t>
                      </a:r>
                      <a:endParaRPr lang="it-IT" sz="1800" dirty="0">
                        <a:solidFill>
                          <a:schemeClr val="bg1"/>
                        </a:solidFill>
                        <a:effectLst/>
                      </a:endParaRPr>
                    </a:p>
                  </a:txBody>
                  <a:tcPr/>
                </a:tc>
                <a:tc>
                  <a:txBody>
                    <a:bodyPr/>
                    <a:lstStyle/>
                    <a:p>
                      <a:pPr algn="ctr" fontAlgn="t"/>
                      <a:r>
                        <a:rPr lang="it-IT" sz="1800" dirty="0" smtClean="0">
                          <a:effectLst/>
                        </a:rPr>
                        <a:t>Risultato</a:t>
                      </a:r>
                      <a:endParaRPr lang="it-IT" sz="1800" dirty="0">
                        <a:solidFill>
                          <a:schemeClr val="bg1"/>
                        </a:solidFill>
                        <a:effectLst/>
                      </a:endParaRPr>
                    </a:p>
                  </a:txBody>
                  <a:tcPr/>
                </a:tc>
              </a:tr>
              <a:tr h="792880">
                <a:tc>
                  <a:txBody>
                    <a:bodyPr/>
                    <a:lstStyle/>
                    <a:p>
                      <a:pPr fontAlgn="t"/>
                      <a:r>
                        <a:rPr lang="it-IT" sz="1600" dirty="0" smtClean="0">
                          <a:effectLst/>
                        </a:rPr>
                        <a:t>Somma numero con numero</a:t>
                      </a:r>
                      <a:endParaRPr lang="it-IT" sz="1600" dirty="0">
                        <a:effectLst/>
                        <a:latin typeface="+mn-lt"/>
                      </a:endParaRPr>
                    </a:p>
                  </a:txBody>
                  <a:tcPr marL="76200" marR="76200" marT="76200" marB="76200"/>
                </a:tc>
                <a:tc>
                  <a:txBody>
                    <a:bodyPr/>
                    <a:lstStyle/>
                    <a:p>
                      <a:pPr fontAlgn="t"/>
                      <a:r>
                        <a:rPr lang="it-IT" sz="1600" dirty="0" smtClean="0">
                          <a:effectLst/>
                        </a:rPr>
                        <a:t>x = 5 + 5;</a:t>
                      </a:r>
                      <a:endParaRPr lang="it-IT" sz="1600" dirty="0">
                        <a:effectLst/>
                        <a:latin typeface="Source Code Pro" panose="020B0509030403020204" pitchFamily="49" charset="0"/>
                      </a:endParaRPr>
                    </a:p>
                  </a:txBody>
                  <a:tcPr marL="76200" marR="76200" marT="76200" marB="76200"/>
                </a:tc>
                <a:tc>
                  <a:txBody>
                    <a:bodyPr/>
                    <a:lstStyle/>
                    <a:p>
                      <a:r>
                        <a:rPr lang="it-IT" dirty="0" smtClean="0"/>
                        <a:t>Nessuna conversione</a:t>
                      </a:r>
                      <a:endParaRPr lang="it-IT" dirty="0">
                        <a:latin typeface="+mn-lt"/>
                      </a:endParaRPr>
                    </a:p>
                  </a:txBody>
                  <a:tcPr marL="76200" marR="76200" marT="76200" marB="76200"/>
                </a:tc>
                <a:tc>
                  <a:txBody>
                    <a:bodyPr/>
                    <a:lstStyle/>
                    <a:p>
                      <a:pPr fontAlgn="t"/>
                      <a:r>
                        <a:rPr lang="it-IT" sz="1600" dirty="0" smtClean="0">
                          <a:effectLst/>
                        </a:rPr>
                        <a:t>10</a:t>
                      </a:r>
                      <a:endParaRPr lang="it-IT" sz="1600" dirty="0">
                        <a:effectLst/>
                        <a:latin typeface="Source Code Pro" panose="020B0509030403020204" pitchFamily="49" charset="0"/>
                      </a:endParaRPr>
                    </a:p>
                  </a:txBody>
                  <a:tcPr marL="76200" marR="76200" marT="76200" marB="76200"/>
                </a:tc>
              </a:tr>
              <a:tr h="723934">
                <a:tc>
                  <a:txBody>
                    <a:bodyPr/>
                    <a:lstStyle/>
                    <a:p>
                      <a:pPr fontAlgn="t"/>
                      <a:r>
                        <a:rPr lang="it-IT" sz="1600" dirty="0" smtClean="0">
                          <a:effectLst/>
                        </a:rPr>
                        <a:t>Somma numero in una stringa con numero</a:t>
                      </a:r>
                      <a:endParaRPr lang="it-IT" sz="1600" dirty="0">
                        <a:effectLst/>
                        <a:latin typeface="+mn-lt"/>
                      </a:endParaRPr>
                    </a:p>
                  </a:txBody>
                  <a:tcPr marL="76200" marR="76200" marT="76200" marB="76200"/>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it-IT" sz="1600" dirty="0" smtClean="0">
                          <a:effectLst/>
                        </a:rPr>
                        <a:t>x = ‘5’ + 5;</a:t>
                      </a:r>
                      <a:endParaRPr lang="it-IT" sz="1600" dirty="0">
                        <a:effectLst/>
                        <a:latin typeface="Source Code Pro" panose="020B0509030403020204" pitchFamily="49" charset="0"/>
                      </a:endParaRPr>
                    </a:p>
                  </a:txBody>
                  <a:tcPr marL="76200" marR="76200" marT="76200" marB="76200"/>
                </a:tc>
                <a:tc>
                  <a:txBody>
                    <a:bodyPr/>
                    <a:lstStyle/>
                    <a:p>
                      <a:pPr fontAlgn="t"/>
                      <a:r>
                        <a:rPr lang="it-IT" sz="1600" dirty="0" smtClean="0">
                          <a:effectLst/>
                        </a:rPr>
                        <a:t>Converte</a:t>
                      </a:r>
                      <a:r>
                        <a:rPr lang="it-IT" sz="1600" baseline="0" dirty="0" smtClean="0">
                          <a:effectLst/>
                        </a:rPr>
                        <a:t> 5 in ‘5.</a:t>
                      </a:r>
                      <a:endParaRPr lang="it-IT" sz="1600" dirty="0">
                        <a:effectLst/>
                        <a:latin typeface="+mn-lt"/>
                      </a:endParaRPr>
                    </a:p>
                  </a:txBody>
                  <a:tcPr marL="76200" marR="76200" marT="76200" marB="76200"/>
                </a:tc>
                <a:tc>
                  <a:txBody>
                    <a:bodyPr/>
                    <a:lstStyle/>
                    <a:p>
                      <a:pPr fontAlgn="t"/>
                      <a:r>
                        <a:rPr lang="it-IT" sz="1600" dirty="0" smtClean="0">
                          <a:effectLst/>
                        </a:rPr>
                        <a:t>’55’</a:t>
                      </a:r>
                      <a:endParaRPr lang="it-IT" sz="1600" dirty="0">
                        <a:effectLst/>
                        <a:latin typeface="Source Code Pro" panose="020B0509030403020204" pitchFamily="49" charset="0"/>
                      </a:endParaRPr>
                    </a:p>
                  </a:txBody>
                  <a:tcPr marL="76200" marR="76200" marT="76200" marB="76200"/>
                </a:tc>
              </a:tr>
              <a:tr h="723934">
                <a:tc>
                  <a:txBody>
                    <a:bodyPr/>
                    <a:lstStyle/>
                    <a:p>
                      <a:pPr fontAlgn="t"/>
                      <a:r>
                        <a:rPr lang="it-IT" sz="1600" dirty="0" smtClean="0">
                          <a:effectLst/>
                        </a:rPr>
                        <a:t>Somma</a:t>
                      </a:r>
                      <a:r>
                        <a:rPr lang="it-IT" sz="1600" baseline="0" dirty="0" smtClean="0">
                          <a:effectLst/>
                        </a:rPr>
                        <a:t> una stringa con un numero</a:t>
                      </a:r>
                      <a:endParaRPr lang="it-IT" sz="1600" dirty="0">
                        <a:effectLst/>
                        <a:latin typeface="+mn-lt"/>
                      </a:endParaRPr>
                    </a:p>
                  </a:txBody>
                  <a:tcPr marL="76200" marR="76200" marT="76200" marB="76200"/>
                </a:tc>
                <a:tc>
                  <a:txBody>
                    <a:bodyPr/>
                    <a:lstStyle/>
                    <a:p>
                      <a:pPr fontAlgn="t"/>
                      <a:r>
                        <a:rPr lang="it-IT" sz="1600" dirty="0" smtClean="0">
                          <a:effectLst/>
                        </a:rPr>
                        <a:t>x = ‘Carlo’ +</a:t>
                      </a:r>
                      <a:r>
                        <a:rPr lang="it-IT" sz="1600" baseline="0" dirty="0" smtClean="0">
                          <a:effectLst/>
                        </a:rPr>
                        <a:t> 5;</a:t>
                      </a:r>
                      <a:endParaRPr lang="it-IT" sz="1600" dirty="0">
                        <a:effectLst/>
                        <a:latin typeface="Source Code Pro" panose="020B0509030403020204" pitchFamily="49" charset="0"/>
                      </a:endParaRPr>
                    </a:p>
                  </a:txBody>
                  <a:tcPr marL="76200" marR="76200" marT="76200" marB="76200"/>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it-IT" sz="1600" dirty="0" smtClean="0">
                          <a:effectLst/>
                        </a:rPr>
                        <a:t>Converte</a:t>
                      </a:r>
                      <a:r>
                        <a:rPr lang="it-IT" sz="1600" baseline="0" dirty="0" smtClean="0">
                          <a:effectLst/>
                        </a:rPr>
                        <a:t> 5 in ‘5.</a:t>
                      </a:r>
                      <a:r>
                        <a:rPr lang="it-IT" sz="1600" dirty="0" smtClean="0">
                          <a:effectLst/>
                        </a:rPr>
                        <a:t> </a:t>
                      </a:r>
                      <a:endParaRPr lang="it-IT" sz="1600" dirty="0">
                        <a:effectLst/>
                        <a:latin typeface="+mn-lt"/>
                      </a:endParaRPr>
                    </a:p>
                  </a:txBody>
                  <a:tcPr marL="76200" marR="76200" marT="76200" marB="76200"/>
                </a:tc>
                <a:tc>
                  <a:txBody>
                    <a:bodyPr/>
                    <a:lstStyle/>
                    <a:p>
                      <a:pPr fontAlgn="t"/>
                      <a:r>
                        <a:rPr lang="it-IT" sz="1600" dirty="0" smtClean="0">
                          <a:effectLst/>
                        </a:rPr>
                        <a:t>‘Carlo5’</a:t>
                      </a:r>
                      <a:endParaRPr lang="it-IT" sz="1600" dirty="0">
                        <a:effectLst/>
                        <a:latin typeface="Source Code Pro" panose="020B0509030403020204" pitchFamily="49" charset="0"/>
                      </a:endParaRPr>
                    </a:p>
                  </a:txBody>
                  <a:tcPr marL="76200" marR="76200" marT="76200" marB="76200"/>
                </a:tc>
              </a:tr>
            </a:tbl>
          </a:graphicData>
        </a:graphic>
      </p:graphicFrame>
      <p:sp>
        <p:nvSpPr>
          <p:cNvPr id="7" name="Titolo 6"/>
          <p:cNvSpPr>
            <a:spLocks noGrp="1"/>
          </p:cNvSpPr>
          <p:nvPr>
            <p:ph type="title"/>
          </p:nvPr>
        </p:nvSpPr>
        <p:spPr>
          <a:xfrm>
            <a:off x="251520" y="418356"/>
            <a:ext cx="8712968" cy="857250"/>
          </a:xfrm>
        </p:spPr>
        <p:txBody>
          <a:bodyPr/>
          <a:lstStyle/>
          <a:p>
            <a:r>
              <a:rPr lang="it-IT" sz="4000" dirty="0" smtClean="0">
                <a:solidFill>
                  <a:srgbClr val="006699"/>
                </a:solidFill>
              </a:rPr>
              <a:t>STRINGHE E NUMERI</a:t>
            </a:r>
            <a:endParaRPr lang="it-IT" sz="4000" dirty="0">
              <a:solidFill>
                <a:srgbClr val="006699"/>
              </a:solidFill>
            </a:endParaRPr>
          </a:p>
        </p:txBody>
      </p:sp>
    </p:spTree>
    <p:extLst>
      <p:ext uri="{BB962C8B-B14F-4D97-AF65-F5344CB8AC3E}">
        <p14:creationId xmlns:p14="http://schemas.microsoft.com/office/powerpoint/2010/main" val="5738725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a 5"/>
          <p:cNvGraphicFramePr>
            <a:graphicFrameLocks noGrp="1"/>
          </p:cNvGraphicFramePr>
          <p:nvPr>
            <p:extLst>
              <p:ext uri="{D42A27DB-BD31-4B8C-83A1-F6EECF244321}">
                <p14:modId xmlns:p14="http://schemas.microsoft.com/office/powerpoint/2010/main" val="3372094700"/>
              </p:ext>
            </p:extLst>
          </p:nvPr>
        </p:nvGraphicFramePr>
        <p:xfrm>
          <a:off x="251519" y="1102578"/>
          <a:ext cx="8676966" cy="3764280"/>
        </p:xfrm>
        <a:graphic>
          <a:graphicData uri="http://schemas.openxmlformats.org/drawingml/2006/table">
            <a:tbl>
              <a:tblPr firstRow="1" firstCol="1" bandRow="1">
                <a:tableStyleId>{3C2FFA5D-87B4-456A-9821-1D502468CF0F}</a:tableStyleId>
              </a:tblPr>
              <a:tblGrid>
                <a:gridCol w="1484922"/>
                <a:gridCol w="4018025"/>
                <a:gridCol w="1746968"/>
                <a:gridCol w="1427051"/>
              </a:tblGrid>
              <a:tr h="269417">
                <a:tc>
                  <a:txBody>
                    <a:bodyPr/>
                    <a:lstStyle/>
                    <a:p>
                      <a:pPr algn="l" fontAlgn="t"/>
                      <a:r>
                        <a:rPr lang="it-IT" sz="900" dirty="0" smtClean="0">
                          <a:effectLst/>
                        </a:rPr>
                        <a:t>Operatore</a:t>
                      </a:r>
                      <a:endParaRPr lang="it-IT" sz="900" dirty="0">
                        <a:solidFill>
                          <a:schemeClr val="bg1"/>
                        </a:solidFill>
                        <a:effectLst/>
                      </a:endParaRPr>
                    </a:p>
                  </a:txBody>
                  <a:tcPr marL="76200" marR="76200" marT="76200" marB="76200"/>
                </a:tc>
                <a:tc>
                  <a:txBody>
                    <a:bodyPr/>
                    <a:lstStyle/>
                    <a:p>
                      <a:pPr algn="l" fontAlgn="t"/>
                      <a:r>
                        <a:rPr lang="it-IT" sz="900" dirty="0" smtClean="0">
                          <a:effectLst/>
                        </a:rPr>
                        <a:t>Descrizione</a:t>
                      </a:r>
                      <a:endParaRPr lang="it-IT" sz="900" dirty="0">
                        <a:solidFill>
                          <a:schemeClr val="bg1"/>
                        </a:solidFill>
                        <a:effectLst/>
                      </a:endParaRPr>
                    </a:p>
                  </a:txBody>
                  <a:tcPr marL="76200" marR="76200" marT="76200" marB="76200"/>
                </a:tc>
                <a:tc>
                  <a:txBody>
                    <a:bodyPr/>
                    <a:lstStyle/>
                    <a:p>
                      <a:pPr algn="ctr" fontAlgn="t"/>
                      <a:r>
                        <a:rPr lang="it-IT" sz="900" dirty="0" smtClean="0">
                          <a:effectLst/>
                        </a:rPr>
                        <a:t>Comparazione</a:t>
                      </a:r>
                      <a:endParaRPr lang="it-IT" sz="900" dirty="0">
                        <a:solidFill>
                          <a:schemeClr val="bg1"/>
                        </a:solidFill>
                        <a:effectLst/>
                      </a:endParaRPr>
                    </a:p>
                  </a:txBody>
                  <a:tcPr marL="76200" marR="76200" marT="76200" marB="76200"/>
                </a:tc>
                <a:tc>
                  <a:txBody>
                    <a:bodyPr/>
                    <a:lstStyle/>
                    <a:p>
                      <a:pPr algn="ctr" fontAlgn="t"/>
                      <a:r>
                        <a:rPr lang="it-IT" sz="900" dirty="0" smtClean="0">
                          <a:effectLst/>
                        </a:rPr>
                        <a:t>Risultato</a:t>
                      </a:r>
                      <a:endParaRPr lang="it-IT" sz="900" dirty="0">
                        <a:solidFill>
                          <a:schemeClr val="bg1"/>
                        </a:solidFill>
                        <a:effectLst/>
                      </a:endParaRPr>
                    </a:p>
                  </a:txBody>
                  <a:tcPr marL="76200" marR="76200" marT="76200" marB="76200"/>
                </a:tc>
              </a:tr>
              <a:tr h="269417">
                <a:tc>
                  <a:txBody>
                    <a:bodyPr/>
                    <a:lstStyle/>
                    <a:p>
                      <a:pPr algn="l" fontAlgn="t"/>
                      <a:endParaRPr lang="it-IT" sz="900" dirty="0">
                        <a:solidFill>
                          <a:schemeClr val="bg1"/>
                        </a:solidFill>
                        <a:effectLst/>
                      </a:endParaRPr>
                    </a:p>
                  </a:txBody>
                  <a:tcPr marL="76200" marR="76200" marT="76200" marB="76200"/>
                </a:tc>
                <a:tc>
                  <a:txBody>
                    <a:bodyPr/>
                    <a:lstStyle/>
                    <a:p>
                      <a:pPr algn="l" fontAlgn="t"/>
                      <a:endParaRPr lang="it-IT" sz="900" dirty="0">
                        <a:solidFill>
                          <a:schemeClr val="bg1"/>
                        </a:solidFill>
                        <a:effectLst/>
                      </a:endParaRPr>
                    </a:p>
                  </a:txBody>
                  <a:tcPr marL="76200" marR="76200" marT="76200" marB="76200"/>
                </a:tc>
                <a:tc gridSpan="2">
                  <a:txBody>
                    <a:bodyPr/>
                    <a:lstStyle/>
                    <a:p>
                      <a:pPr algn="ctr" fontAlgn="t"/>
                      <a:r>
                        <a:rPr lang="it-IT" sz="900" dirty="0" smtClean="0">
                          <a:effectLst/>
                        </a:rPr>
                        <a:t>Valore di x: 5 (numero)</a:t>
                      </a:r>
                      <a:endParaRPr lang="it-IT" sz="900" dirty="0">
                        <a:solidFill>
                          <a:schemeClr val="bg1"/>
                        </a:solidFill>
                        <a:effectLst/>
                      </a:endParaRPr>
                    </a:p>
                  </a:txBody>
                  <a:tcPr marL="76200" marR="76200" marT="76200" marB="76200"/>
                </a:tc>
                <a:tc hMerge="1">
                  <a:txBody>
                    <a:bodyPr/>
                    <a:lstStyle/>
                    <a:p>
                      <a:pPr algn="l" fontAlgn="t"/>
                      <a:endParaRPr lang="it-IT" sz="1200" dirty="0">
                        <a:solidFill>
                          <a:schemeClr val="bg1"/>
                        </a:solidFill>
                        <a:effectLst/>
                      </a:endParaRPr>
                    </a:p>
                  </a:txBody>
                  <a:tcPr marL="76200" marR="76200" marT="76200" marB="76200">
                    <a:solidFill>
                      <a:schemeClr val="accent2">
                        <a:lumMod val="75000"/>
                      </a:schemeClr>
                    </a:solidFill>
                  </a:tcPr>
                </a:tc>
              </a:tr>
              <a:tr h="269417">
                <a:tc rowSpan="2">
                  <a:txBody>
                    <a:bodyPr/>
                    <a:lstStyle/>
                    <a:p>
                      <a:pPr fontAlgn="t"/>
                      <a:r>
                        <a:rPr lang="it-IT" sz="900" dirty="0">
                          <a:effectLst/>
                        </a:rPr>
                        <a:t>==</a:t>
                      </a:r>
                      <a:endParaRPr lang="it-IT" sz="900" dirty="0">
                        <a:effectLst/>
                        <a:latin typeface="Source Code Pro" panose="020B0509030403020204" pitchFamily="49" charset="0"/>
                      </a:endParaRPr>
                    </a:p>
                  </a:txBody>
                  <a:tcPr marL="76200" marR="76200" marT="76200" marB="76200"/>
                </a:tc>
                <a:tc rowSpan="2">
                  <a:txBody>
                    <a:bodyPr/>
                    <a:lstStyle/>
                    <a:p>
                      <a:pPr fontAlgn="t"/>
                      <a:r>
                        <a:rPr lang="it-IT" sz="900" smtClean="0">
                          <a:effectLst/>
                        </a:rPr>
                        <a:t>Uguale</a:t>
                      </a:r>
                      <a:r>
                        <a:rPr lang="it-IT" sz="900" baseline="0" smtClean="0">
                          <a:effectLst/>
                        </a:rPr>
                        <a:t> a…</a:t>
                      </a:r>
                      <a:endParaRPr lang="it-IT" sz="900">
                        <a:effectLst/>
                      </a:endParaRPr>
                    </a:p>
                  </a:txBody>
                  <a:tcPr marL="76200" marR="76200" marT="76200" marB="76200"/>
                </a:tc>
                <a:tc>
                  <a:txBody>
                    <a:bodyPr/>
                    <a:lstStyle/>
                    <a:p>
                      <a:pPr fontAlgn="t"/>
                      <a:r>
                        <a:rPr lang="it-IT" sz="900" dirty="0">
                          <a:effectLst/>
                        </a:rPr>
                        <a:t>x == 8</a:t>
                      </a:r>
                      <a:endParaRPr lang="it-IT" sz="900" dirty="0">
                        <a:effectLst/>
                        <a:latin typeface="Source Code Pro" panose="020B0509030403020204" pitchFamily="49" charset="0"/>
                      </a:endParaRPr>
                    </a:p>
                  </a:txBody>
                  <a:tcPr marL="76200" marR="76200" marT="76200" marB="76200"/>
                </a:tc>
                <a:tc>
                  <a:txBody>
                    <a:bodyPr/>
                    <a:lstStyle/>
                    <a:p>
                      <a:pPr fontAlgn="t"/>
                      <a:r>
                        <a:rPr lang="it-IT" sz="900" dirty="0">
                          <a:effectLst/>
                        </a:rPr>
                        <a:t>false</a:t>
                      </a:r>
                      <a:endParaRPr lang="it-IT" sz="900" dirty="0">
                        <a:effectLst/>
                        <a:latin typeface="Source Code Pro" panose="020B0509030403020204" pitchFamily="49" charset="0"/>
                      </a:endParaRPr>
                    </a:p>
                  </a:txBody>
                  <a:tcPr marL="76200" marR="76200" marT="76200" marB="76200"/>
                </a:tc>
              </a:tr>
              <a:tr h="269417">
                <a:tc vMerge="1">
                  <a:txBody>
                    <a:bodyPr/>
                    <a:lstStyle/>
                    <a:p>
                      <a:endParaRPr lang="it-IT"/>
                    </a:p>
                  </a:txBody>
                  <a:tcPr/>
                </a:tc>
                <a:tc vMerge="1">
                  <a:txBody>
                    <a:bodyPr/>
                    <a:lstStyle/>
                    <a:p>
                      <a:endParaRPr lang="it-IT"/>
                    </a:p>
                  </a:txBody>
                  <a:tcPr/>
                </a:tc>
                <a:tc>
                  <a:txBody>
                    <a:bodyPr/>
                    <a:lstStyle/>
                    <a:p>
                      <a:pPr fontAlgn="t"/>
                      <a:r>
                        <a:rPr lang="it-IT" sz="900" dirty="0">
                          <a:effectLst/>
                        </a:rPr>
                        <a:t>x == 5</a:t>
                      </a:r>
                      <a:endParaRPr lang="it-IT" sz="900" dirty="0">
                        <a:effectLst/>
                        <a:latin typeface="Source Code Pro" panose="020B0509030403020204" pitchFamily="49" charset="0"/>
                      </a:endParaRPr>
                    </a:p>
                  </a:txBody>
                  <a:tcPr marL="76200" marR="76200" marT="76200" marB="76200"/>
                </a:tc>
                <a:tc>
                  <a:txBody>
                    <a:bodyPr/>
                    <a:lstStyle/>
                    <a:p>
                      <a:pPr fontAlgn="t"/>
                      <a:r>
                        <a:rPr lang="it-IT" sz="900" dirty="0" err="1">
                          <a:effectLst/>
                        </a:rPr>
                        <a:t>true</a:t>
                      </a:r>
                      <a:endParaRPr lang="it-IT" sz="900" dirty="0">
                        <a:effectLst/>
                        <a:latin typeface="Source Code Pro" panose="020B0509030403020204" pitchFamily="49" charset="0"/>
                      </a:endParaRPr>
                    </a:p>
                  </a:txBody>
                  <a:tcPr marL="76200" marR="76200" marT="76200" marB="76200"/>
                </a:tc>
              </a:tr>
              <a:tr h="269417">
                <a:tc rowSpan="2">
                  <a:txBody>
                    <a:bodyPr/>
                    <a:lstStyle/>
                    <a:p>
                      <a:pPr fontAlgn="t"/>
                      <a:r>
                        <a:rPr lang="it-IT" sz="900" dirty="0">
                          <a:effectLst/>
                        </a:rPr>
                        <a:t>===</a:t>
                      </a:r>
                      <a:endParaRPr lang="it-IT" sz="900" dirty="0">
                        <a:effectLst/>
                        <a:latin typeface="Source Code Pro" panose="020B0509030403020204" pitchFamily="49" charset="0"/>
                      </a:endParaRPr>
                    </a:p>
                  </a:txBody>
                  <a:tcPr marL="76200" marR="76200" marT="76200" marB="76200"/>
                </a:tc>
                <a:tc rowSpan="2">
                  <a:txBody>
                    <a:bodyPr/>
                    <a:lstStyle/>
                    <a:p>
                      <a:pPr fontAlgn="t"/>
                      <a:r>
                        <a:rPr lang="en-US" sz="900" dirty="0" err="1" smtClean="0">
                          <a:effectLst/>
                        </a:rPr>
                        <a:t>Valore</a:t>
                      </a:r>
                      <a:r>
                        <a:rPr lang="en-US" sz="900" dirty="0" smtClean="0">
                          <a:effectLst/>
                        </a:rPr>
                        <a:t> e </a:t>
                      </a:r>
                      <a:r>
                        <a:rPr lang="en-US" sz="900" dirty="0" err="1" smtClean="0">
                          <a:effectLst/>
                        </a:rPr>
                        <a:t>tipo</a:t>
                      </a:r>
                      <a:r>
                        <a:rPr lang="en-US" sz="900" dirty="0" smtClean="0">
                          <a:effectLst/>
                        </a:rPr>
                        <a:t> </a:t>
                      </a:r>
                      <a:r>
                        <a:rPr lang="en-US" sz="900" dirty="0" err="1" smtClean="0">
                          <a:effectLst/>
                        </a:rPr>
                        <a:t>uguali</a:t>
                      </a:r>
                      <a:endParaRPr lang="en-US" sz="900" dirty="0">
                        <a:effectLst/>
                      </a:endParaRPr>
                    </a:p>
                  </a:txBody>
                  <a:tcPr marL="76200" marR="76200" marT="76200" marB="76200"/>
                </a:tc>
                <a:tc>
                  <a:txBody>
                    <a:bodyPr/>
                    <a:lstStyle/>
                    <a:p>
                      <a:pPr fontAlgn="t"/>
                      <a:r>
                        <a:rPr lang="it-IT" sz="900" dirty="0">
                          <a:effectLst/>
                        </a:rPr>
                        <a:t>x === "5"</a:t>
                      </a:r>
                      <a:endParaRPr lang="it-IT" sz="900" dirty="0">
                        <a:effectLst/>
                        <a:latin typeface="Source Code Pro" panose="020B0509030403020204" pitchFamily="49" charset="0"/>
                      </a:endParaRPr>
                    </a:p>
                  </a:txBody>
                  <a:tcPr marL="76200" marR="76200" marT="76200" marB="76200"/>
                </a:tc>
                <a:tc>
                  <a:txBody>
                    <a:bodyPr/>
                    <a:lstStyle/>
                    <a:p>
                      <a:pPr fontAlgn="t"/>
                      <a:r>
                        <a:rPr lang="it-IT" sz="900">
                          <a:effectLst/>
                        </a:rPr>
                        <a:t>false</a:t>
                      </a:r>
                      <a:endParaRPr lang="it-IT" sz="900">
                        <a:effectLst/>
                        <a:latin typeface="Source Code Pro" panose="020B0509030403020204" pitchFamily="49" charset="0"/>
                      </a:endParaRPr>
                    </a:p>
                  </a:txBody>
                  <a:tcPr marL="76200" marR="76200" marT="76200" marB="76200"/>
                </a:tc>
              </a:tr>
              <a:tr h="269417">
                <a:tc vMerge="1">
                  <a:txBody>
                    <a:bodyPr/>
                    <a:lstStyle/>
                    <a:p>
                      <a:endParaRPr lang="it-IT"/>
                    </a:p>
                  </a:txBody>
                  <a:tcPr/>
                </a:tc>
                <a:tc vMerge="1">
                  <a:txBody>
                    <a:bodyPr/>
                    <a:lstStyle/>
                    <a:p>
                      <a:endParaRPr lang="it-IT"/>
                    </a:p>
                  </a:txBody>
                  <a:tcPr/>
                </a:tc>
                <a:tc>
                  <a:txBody>
                    <a:bodyPr/>
                    <a:lstStyle/>
                    <a:p>
                      <a:pPr fontAlgn="t"/>
                      <a:r>
                        <a:rPr lang="it-IT" sz="900" dirty="0">
                          <a:effectLst/>
                        </a:rPr>
                        <a:t>x === 5</a:t>
                      </a:r>
                      <a:endParaRPr lang="it-IT" sz="900" dirty="0">
                        <a:effectLst/>
                        <a:latin typeface="Source Code Pro" panose="020B0509030403020204" pitchFamily="49" charset="0"/>
                      </a:endParaRPr>
                    </a:p>
                  </a:txBody>
                  <a:tcPr marL="76200" marR="76200" marT="76200" marB="76200"/>
                </a:tc>
                <a:tc>
                  <a:txBody>
                    <a:bodyPr/>
                    <a:lstStyle/>
                    <a:p>
                      <a:pPr fontAlgn="t"/>
                      <a:r>
                        <a:rPr lang="it-IT" sz="900">
                          <a:effectLst/>
                        </a:rPr>
                        <a:t>true</a:t>
                      </a:r>
                      <a:endParaRPr lang="it-IT" sz="900">
                        <a:effectLst/>
                        <a:latin typeface="Source Code Pro" panose="020B0509030403020204" pitchFamily="49" charset="0"/>
                      </a:endParaRPr>
                    </a:p>
                  </a:txBody>
                  <a:tcPr marL="76200" marR="76200" marT="76200" marB="76200"/>
                </a:tc>
              </a:tr>
              <a:tr h="269417">
                <a:tc>
                  <a:txBody>
                    <a:bodyPr/>
                    <a:lstStyle/>
                    <a:p>
                      <a:pPr fontAlgn="t"/>
                      <a:r>
                        <a:rPr lang="it-IT" sz="900" dirty="0">
                          <a:effectLst/>
                        </a:rPr>
                        <a:t>!=</a:t>
                      </a:r>
                      <a:endParaRPr lang="it-IT" sz="900" dirty="0">
                        <a:effectLst/>
                        <a:latin typeface="Source Code Pro" panose="020B0509030403020204" pitchFamily="49" charset="0"/>
                      </a:endParaRPr>
                    </a:p>
                  </a:txBody>
                  <a:tcPr marL="76200" marR="76200" marT="76200" marB="76200"/>
                </a:tc>
                <a:tc>
                  <a:txBody>
                    <a:bodyPr/>
                    <a:lstStyle/>
                    <a:p>
                      <a:pPr fontAlgn="t"/>
                      <a:r>
                        <a:rPr lang="it-IT" sz="900" dirty="0" smtClean="0">
                          <a:effectLst/>
                        </a:rPr>
                        <a:t>Diverso da…</a:t>
                      </a:r>
                      <a:endParaRPr lang="it-IT" sz="900" dirty="0">
                        <a:effectLst/>
                      </a:endParaRPr>
                    </a:p>
                  </a:txBody>
                  <a:tcPr marL="76200" marR="76200" marT="76200" marB="76200"/>
                </a:tc>
                <a:tc>
                  <a:txBody>
                    <a:bodyPr/>
                    <a:lstStyle/>
                    <a:p>
                      <a:pPr fontAlgn="t"/>
                      <a:r>
                        <a:rPr lang="it-IT" sz="900" dirty="0">
                          <a:effectLst/>
                        </a:rPr>
                        <a:t>x != 8</a:t>
                      </a:r>
                      <a:endParaRPr lang="it-IT" sz="900" dirty="0">
                        <a:effectLst/>
                        <a:latin typeface="Source Code Pro" panose="020B0509030403020204" pitchFamily="49" charset="0"/>
                      </a:endParaRPr>
                    </a:p>
                  </a:txBody>
                  <a:tcPr marL="76200" marR="76200" marT="76200" marB="76200"/>
                </a:tc>
                <a:tc>
                  <a:txBody>
                    <a:bodyPr/>
                    <a:lstStyle/>
                    <a:p>
                      <a:pPr fontAlgn="t"/>
                      <a:r>
                        <a:rPr lang="it-IT" sz="900" dirty="0" err="1">
                          <a:effectLst/>
                        </a:rPr>
                        <a:t>true</a:t>
                      </a:r>
                      <a:endParaRPr lang="it-IT" sz="900" dirty="0">
                        <a:effectLst/>
                        <a:latin typeface="Source Code Pro" panose="020B0509030403020204" pitchFamily="49" charset="0"/>
                      </a:endParaRPr>
                    </a:p>
                  </a:txBody>
                  <a:tcPr marL="76200" marR="76200" marT="76200" marB="76200"/>
                </a:tc>
              </a:tr>
              <a:tr h="269417">
                <a:tc rowSpan="2">
                  <a:txBody>
                    <a:bodyPr/>
                    <a:lstStyle/>
                    <a:p>
                      <a:pPr fontAlgn="t"/>
                      <a:r>
                        <a:rPr lang="it-IT" sz="900" dirty="0">
                          <a:effectLst/>
                        </a:rPr>
                        <a:t>!==</a:t>
                      </a:r>
                      <a:endParaRPr lang="it-IT" sz="900" dirty="0">
                        <a:effectLst/>
                        <a:latin typeface="Source Code Pro" panose="020B0509030403020204" pitchFamily="49" charset="0"/>
                      </a:endParaRPr>
                    </a:p>
                  </a:txBody>
                  <a:tcPr marL="76200" marR="76200" marT="76200" marB="76200"/>
                </a:tc>
                <a:tc rowSpan="2">
                  <a:txBody>
                    <a:bodyPr/>
                    <a:lstStyle/>
                    <a:p>
                      <a:pPr fontAlgn="t"/>
                      <a:r>
                        <a:rPr lang="en-US" sz="900" dirty="0" err="1" smtClean="0">
                          <a:effectLst/>
                        </a:rPr>
                        <a:t>Valore</a:t>
                      </a:r>
                      <a:r>
                        <a:rPr lang="en-US" sz="900" dirty="0" smtClean="0">
                          <a:effectLst/>
                        </a:rPr>
                        <a:t> e </a:t>
                      </a:r>
                      <a:r>
                        <a:rPr lang="en-US" sz="900" dirty="0" err="1" smtClean="0">
                          <a:effectLst/>
                        </a:rPr>
                        <a:t>tipo</a:t>
                      </a:r>
                      <a:r>
                        <a:rPr lang="en-US" sz="900" dirty="0" smtClean="0">
                          <a:effectLst/>
                        </a:rPr>
                        <a:t> </a:t>
                      </a:r>
                      <a:r>
                        <a:rPr lang="en-US" sz="900" dirty="0" err="1" smtClean="0">
                          <a:effectLst/>
                        </a:rPr>
                        <a:t>diversi</a:t>
                      </a:r>
                      <a:endParaRPr lang="en-US" sz="900" dirty="0">
                        <a:effectLst/>
                      </a:endParaRPr>
                    </a:p>
                  </a:txBody>
                  <a:tcPr marL="76200" marR="76200" marT="76200" marB="76200"/>
                </a:tc>
                <a:tc>
                  <a:txBody>
                    <a:bodyPr/>
                    <a:lstStyle/>
                    <a:p>
                      <a:pPr fontAlgn="t"/>
                      <a:r>
                        <a:rPr lang="it-IT" sz="900" dirty="0">
                          <a:effectLst/>
                        </a:rPr>
                        <a:t>x !== "5"</a:t>
                      </a:r>
                      <a:endParaRPr lang="it-IT" sz="900" dirty="0">
                        <a:effectLst/>
                        <a:latin typeface="Source Code Pro" panose="020B0509030403020204" pitchFamily="49" charset="0"/>
                      </a:endParaRPr>
                    </a:p>
                  </a:txBody>
                  <a:tcPr marL="76200" marR="76200" marT="76200" marB="76200"/>
                </a:tc>
                <a:tc>
                  <a:txBody>
                    <a:bodyPr/>
                    <a:lstStyle/>
                    <a:p>
                      <a:pPr fontAlgn="t"/>
                      <a:r>
                        <a:rPr lang="it-IT" sz="900" dirty="0" err="1">
                          <a:effectLst/>
                        </a:rPr>
                        <a:t>true</a:t>
                      </a:r>
                      <a:endParaRPr lang="it-IT" sz="900" dirty="0">
                        <a:effectLst/>
                        <a:latin typeface="Source Code Pro" panose="020B0509030403020204" pitchFamily="49" charset="0"/>
                      </a:endParaRPr>
                    </a:p>
                  </a:txBody>
                  <a:tcPr marL="76200" marR="76200" marT="76200" marB="76200"/>
                </a:tc>
              </a:tr>
              <a:tr h="269417">
                <a:tc vMerge="1">
                  <a:txBody>
                    <a:bodyPr/>
                    <a:lstStyle/>
                    <a:p>
                      <a:endParaRPr lang="it-IT"/>
                    </a:p>
                  </a:txBody>
                  <a:tcPr/>
                </a:tc>
                <a:tc vMerge="1">
                  <a:txBody>
                    <a:bodyPr/>
                    <a:lstStyle/>
                    <a:p>
                      <a:endParaRPr lang="it-IT"/>
                    </a:p>
                  </a:txBody>
                  <a:tcPr/>
                </a:tc>
                <a:tc>
                  <a:txBody>
                    <a:bodyPr/>
                    <a:lstStyle/>
                    <a:p>
                      <a:pPr fontAlgn="t"/>
                      <a:r>
                        <a:rPr lang="it-IT" sz="900" dirty="0">
                          <a:effectLst/>
                        </a:rPr>
                        <a:t>x !== 5</a:t>
                      </a:r>
                      <a:endParaRPr lang="it-IT" sz="900" dirty="0">
                        <a:effectLst/>
                        <a:latin typeface="Source Code Pro" panose="020B0509030403020204" pitchFamily="49" charset="0"/>
                      </a:endParaRPr>
                    </a:p>
                  </a:txBody>
                  <a:tcPr marL="76200" marR="76200" marT="76200" marB="76200"/>
                </a:tc>
                <a:tc>
                  <a:txBody>
                    <a:bodyPr/>
                    <a:lstStyle/>
                    <a:p>
                      <a:pPr fontAlgn="t"/>
                      <a:r>
                        <a:rPr lang="it-IT" sz="900" dirty="0">
                          <a:effectLst/>
                        </a:rPr>
                        <a:t>false</a:t>
                      </a:r>
                      <a:endParaRPr lang="it-IT" sz="900" dirty="0">
                        <a:effectLst/>
                        <a:latin typeface="Source Code Pro" panose="020B0509030403020204" pitchFamily="49" charset="0"/>
                      </a:endParaRPr>
                    </a:p>
                  </a:txBody>
                  <a:tcPr marL="76200" marR="76200" marT="76200" marB="76200"/>
                </a:tc>
              </a:tr>
              <a:tr h="269417">
                <a:tc>
                  <a:txBody>
                    <a:bodyPr/>
                    <a:lstStyle/>
                    <a:p>
                      <a:pPr fontAlgn="t"/>
                      <a:r>
                        <a:rPr lang="it-IT" sz="900" dirty="0">
                          <a:effectLst/>
                        </a:rPr>
                        <a:t>&gt;</a:t>
                      </a:r>
                      <a:endParaRPr lang="it-IT" sz="900" dirty="0">
                        <a:effectLst/>
                        <a:latin typeface="Source Code Pro" panose="020B0509030403020204" pitchFamily="49" charset="0"/>
                      </a:endParaRPr>
                    </a:p>
                  </a:txBody>
                  <a:tcPr marL="76200" marR="76200" marT="76200" marB="76200"/>
                </a:tc>
                <a:tc>
                  <a:txBody>
                    <a:bodyPr/>
                    <a:lstStyle/>
                    <a:p>
                      <a:pPr fontAlgn="t"/>
                      <a:r>
                        <a:rPr lang="it-IT" sz="900" dirty="0" smtClean="0">
                          <a:effectLst/>
                        </a:rPr>
                        <a:t>Maggiore di…</a:t>
                      </a:r>
                      <a:endParaRPr lang="it-IT" sz="900" dirty="0">
                        <a:effectLst/>
                      </a:endParaRPr>
                    </a:p>
                  </a:txBody>
                  <a:tcPr marL="76200" marR="76200" marT="76200" marB="76200"/>
                </a:tc>
                <a:tc>
                  <a:txBody>
                    <a:bodyPr/>
                    <a:lstStyle/>
                    <a:p>
                      <a:pPr fontAlgn="t"/>
                      <a:r>
                        <a:rPr lang="it-IT" sz="900" dirty="0">
                          <a:effectLst/>
                        </a:rPr>
                        <a:t>x &gt; 8</a:t>
                      </a:r>
                      <a:endParaRPr lang="it-IT" sz="900" dirty="0">
                        <a:effectLst/>
                        <a:latin typeface="Source Code Pro" panose="020B0509030403020204" pitchFamily="49" charset="0"/>
                      </a:endParaRPr>
                    </a:p>
                  </a:txBody>
                  <a:tcPr marL="76200" marR="76200" marT="76200" marB="76200"/>
                </a:tc>
                <a:tc>
                  <a:txBody>
                    <a:bodyPr/>
                    <a:lstStyle/>
                    <a:p>
                      <a:pPr fontAlgn="t"/>
                      <a:r>
                        <a:rPr lang="it-IT" sz="900" dirty="0">
                          <a:effectLst/>
                        </a:rPr>
                        <a:t>false</a:t>
                      </a:r>
                      <a:endParaRPr lang="it-IT" sz="900" dirty="0">
                        <a:effectLst/>
                        <a:latin typeface="Source Code Pro" panose="020B0509030403020204" pitchFamily="49" charset="0"/>
                      </a:endParaRPr>
                    </a:p>
                  </a:txBody>
                  <a:tcPr marL="76200" marR="76200" marT="76200" marB="76200"/>
                </a:tc>
              </a:tr>
              <a:tr h="269417">
                <a:tc>
                  <a:txBody>
                    <a:bodyPr/>
                    <a:lstStyle/>
                    <a:p>
                      <a:pPr fontAlgn="t"/>
                      <a:r>
                        <a:rPr lang="it-IT" sz="900" dirty="0">
                          <a:effectLst/>
                        </a:rPr>
                        <a:t>&lt;</a:t>
                      </a:r>
                      <a:endParaRPr lang="it-IT" sz="900" dirty="0">
                        <a:effectLst/>
                        <a:latin typeface="Source Code Pro" panose="020B0509030403020204" pitchFamily="49" charset="0"/>
                      </a:endParaRPr>
                    </a:p>
                  </a:txBody>
                  <a:tcPr marL="76200" marR="76200" marT="76200" marB="76200"/>
                </a:tc>
                <a:tc>
                  <a:txBody>
                    <a:bodyPr/>
                    <a:lstStyle/>
                    <a:p>
                      <a:pPr fontAlgn="t"/>
                      <a:r>
                        <a:rPr lang="it-IT" sz="900" dirty="0" smtClean="0">
                          <a:effectLst/>
                        </a:rPr>
                        <a:t>Minore di…</a:t>
                      </a:r>
                      <a:endParaRPr lang="it-IT" sz="900" dirty="0">
                        <a:effectLst/>
                      </a:endParaRPr>
                    </a:p>
                  </a:txBody>
                  <a:tcPr marL="76200" marR="76200" marT="76200" marB="76200"/>
                </a:tc>
                <a:tc>
                  <a:txBody>
                    <a:bodyPr/>
                    <a:lstStyle/>
                    <a:p>
                      <a:pPr fontAlgn="t"/>
                      <a:r>
                        <a:rPr lang="it-IT" sz="900" dirty="0">
                          <a:effectLst/>
                        </a:rPr>
                        <a:t>x &lt; 8</a:t>
                      </a:r>
                      <a:endParaRPr lang="it-IT" sz="900" dirty="0">
                        <a:effectLst/>
                        <a:latin typeface="Source Code Pro" panose="020B0509030403020204" pitchFamily="49" charset="0"/>
                      </a:endParaRPr>
                    </a:p>
                  </a:txBody>
                  <a:tcPr marL="76200" marR="76200" marT="76200" marB="76200"/>
                </a:tc>
                <a:tc>
                  <a:txBody>
                    <a:bodyPr/>
                    <a:lstStyle/>
                    <a:p>
                      <a:pPr fontAlgn="t"/>
                      <a:r>
                        <a:rPr lang="it-IT" sz="900" dirty="0" err="1">
                          <a:effectLst/>
                        </a:rPr>
                        <a:t>true</a:t>
                      </a:r>
                      <a:endParaRPr lang="it-IT" sz="900" dirty="0">
                        <a:effectLst/>
                        <a:latin typeface="Source Code Pro" panose="020B0509030403020204" pitchFamily="49" charset="0"/>
                      </a:endParaRPr>
                    </a:p>
                  </a:txBody>
                  <a:tcPr marL="76200" marR="76200" marT="76200" marB="76200"/>
                </a:tc>
              </a:tr>
              <a:tr h="269417">
                <a:tc>
                  <a:txBody>
                    <a:bodyPr/>
                    <a:lstStyle/>
                    <a:p>
                      <a:pPr fontAlgn="t"/>
                      <a:r>
                        <a:rPr lang="it-IT" sz="900" dirty="0">
                          <a:effectLst/>
                        </a:rPr>
                        <a:t>&gt;=</a:t>
                      </a:r>
                      <a:endParaRPr lang="it-IT" sz="900" dirty="0">
                        <a:effectLst/>
                        <a:latin typeface="Source Code Pro" panose="020B0509030403020204" pitchFamily="49" charset="0"/>
                      </a:endParaRPr>
                    </a:p>
                  </a:txBody>
                  <a:tcPr marL="76200" marR="76200" marT="76200" marB="76200"/>
                </a:tc>
                <a:tc>
                  <a:txBody>
                    <a:bodyPr/>
                    <a:lstStyle/>
                    <a:p>
                      <a:pPr fontAlgn="t"/>
                      <a:r>
                        <a:rPr lang="en-US" sz="900" dirty="0" smtClean="0">
                          <a:effectLst/>
                        </a:rPr>
                        <a:t>Maggiore o </a:t>
                      </a:r>
                      <a:r>
                        <a:rPr lang="en-US" sz="900" dirty="0" err="1" smtClean="0">
                          <a:effectLst/>
                        </a:rPr>
                        <a:t>uguale</a:t>
                      </a:r>
                      <a:r>
                        <a:rPr lang="en-US" sz="900" dirty="0" smtClean="0">
                          <a:effectLst/>
                        </a:rPr>
                        <a:t> a…</a:t>
                      </a:r>
                      <a:endParaRPr lang="en-US" sz="900" dirty="0">
                        <a:effectLst/>
                      </a:endParaRPr>
                    </a:p>
                  </a:txBody>
                  <a:tcPr marL="76200" marR="76200" marT="76200" marB="76200"/>
                </a:tc>
                <a:tc>
                  <a:txBody>
                    <a:bodyPr/>
                    <a:lstStyle/>
                    <a:p>
                      <a:pPr fontAlgn="t"/>
                      <a:r>
                        <a:rPr lang="it-IT" sz="900" dirty="0">
                          <a:effectLst/>
                        </a:rPr>
                        <a:t>x &gt;= 8</a:t>
                      </a:r>
                      <a:endParaRPr lang="it-IT" sz="900" dirty="0">
                        <a:effectLst/>
                        <a:latin typeface="Source Code Pro" panose="020B0509030403020204" pitchFamily="49" charset="0"/>
                      </a:endParaRPr>
                    </a:p>
                  </a:txBody>
                  <a:tcPr marL="76200" marR="76200" marT="76200" marB="76200"/>
                </a:tc>
                <a:tc>
                  <a:txBody>
                    <a:bodyPr/>
                    <a:lstStyle/>
                    <a:p>
                      <a:pPr fontAlgn="t"/>
                      <a:r>
                        <a:rPr lang="it-IT" sz="900" dirty="0">
                          <a:effectLst/>
                        </a:rPr>
                        <a:t>false</a:t>
                      </a:r>
                      <a:endParaRPr lang="it-IT" sz="900" dirty="0">
                        <a:effectLst/>
                        <a:latin typeface="Source Code Pro" panose="020B0509030403020204" pitchFamily="49" charset="0"/>
                      </a:endParaRPr>
                    </a:p>
                  </a:txBody>
                  <a:tcPr marL="76200" marR="76200" marT="76200" marB="76200"/>
                </a:tc>
              </a:tr>
              <a:tr h="252390">
                <a:tc>
                  <a:txBody>
                    <a:bodyPr/>
                    <a:lstStyle/>
                    <a:p>
                      <a:pPr fontAlgn="t"/>
                      <a:r>
                        <a:rPr lang="it-IT" sz="900" dirty="0" smtClean="0">
                          <a:effectLst/>
                        </a:rPr>
                        <a:t>&lt;=</a:t>
                      </a:r>
                      <a:endParaRPr lang="it-IT" sz="900" dirty="0">
                        <a:effectLst/>
                        <a:latin typeface="Source Code Pro" panose="020B0509030403020204" pitchFamily="49" charset="0"/>
                      </a:endParaRPr>
                    </a:p>
                  </a:txBody>
                  <a:tcPr marL="76200" marR="76200" marT="76200" marB="76200"/>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900" dirty="0" err="1" smtClean="0">
                          <a:effectLst/>
                        </a:rPr>
                        <a:t>Minore</a:t>
                      </a:r>
                      <a:r>
                        <a:rPr lang="en-US" sz="900" dirty="0" smtClean="0">
                          <a:effectLst/>
                        </a:rPr>
                        <a:t> o </a:t>
                      </a:r>
                      <a:r>
                        <a:rPr lang="en-US" sz="900" dirty="0" err="1" smtClean="0">
                          <a:effectLst/>
                        </a:rPr>
                        <a:t>uguale</a:t>
                      </a:r>
                      <a:r>
                        <a:rPr lang="en-US" sz="900" dirty="0" smtClean="0">
                          <a:effectLst/>
                        </a:rPr>
                        <a:t> a…</a:t>
                      </a:r>
                    </a:p>
                  </a:txBody>
                  <a:tcPr marL="76200" marR="76200" marT="76200" marB="76200"/>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it-IT" sz="900" dirty="0" smtClean="0">
                          <a:effectLst/>
                        </a:rPr>
                        <a:t>x &lt;= 8</a:t>
                      </a:r>
                      <a:endParaRPr lang="it-IT" sz="900" dirty="0" smtClean="0">
                        <a:effectLst/>
                        <a:latin typeface="Source Code Pro" panose="020B0509030403020204" pitchFamily="49" charset="0"/>
                      </a:endParaRPr>
                    </a:p>
                  </a:txBody>
                  <a:tcPr marL="76200" marR="76200" marT="76200" marB="76200"/>
                </a:tc>
                <a:tc>
                  <a:txBody>
                    <a:bodyPr/>
                    <a:lstStyle/>
                    <a:p>
                      <a:pPr fontAlgn="t"/>
                      <a:r>
                        <a:rPr lang="it-IT" sz="900" dirty="0" err="1" smtClean="0">
                          <a:effectLst/>
                        </a:rPr>
                        <a:t>true</a:t>
                      </a:r>
                      <a:endParaRPr lang="it-IT" sz="900" dirty="0">
                        <a:effectLst/>
                        <a:latin typeface="Source Code Pro" panose="020B0509030403020204" pitchFamily="49" charset="0"/>
                      </a:endParaRPr>
                    </a:p>
                  </a:txBody>
                  <a:tcPr marL="76200" marR="76200" marT="76200" marB="76200"/>
                </a:tc>
              </a:tr>
            </a:tbl>
          </a:graphicData>
        </a:graphic>
      </p:graphicFrame>
      <p:sp>
        <p:nvSpPr>
          <p:cNvPr id="7" name="Titolo 6"/>
          <p:cNvSpPr>
            <a:spLocks noGrp="1"/>
          </p:cNvSpPr>
          <p:nvPr>
            <p:ph type="title"/>
          </p:nvPr>
        </p:nvSpPr>
        <p:spPr>
          <a:xfrm>
            <a:off x="457200" y="274340"/>
            <a:ext cx="8229600" cy="857250"/>
          </a:xfrm>
        </p:spPr>
        <p:txBody>
          <a:bodyPr/>
          <a:lstStyle/>
          <a:p>
            <a:r>
              <a:rPr lang="it-IT" sz="3200" dirty="0" smtClean="0">
                <a:solidFill>
                  <a:srgbClr val="006699"/>
                </a:solidFill>
              </a:rPr>
              <a:t>OPERATORI DI COMPARAZIONE</a:t>
            </a:r>
            <a:endParaRPr lang="it-IT" sz="3200" dirty="0">
              <a:solidFill>
                <a:srgbClr val="006699"/>
              </a:solidFill>
            </a:endParaRPr>
          </a:p>
        </p:txBody>
      </p:sp>
    </p:spTree>
    <p:extLst>
      <p:ext uri="{BB962C8B-B14F-4D97-AF65-F5344CB8AC3E}">
        <p14:creationId xmlns:p14="http://schemas.microsoft.com/office/powerpoint/2010/main" val="3787557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ella 5"/>
          <p:cNvGraphicFramePr>
            <a:graphicFrameLocks noGrp="1"/>
          </p:cNvGraphicFramePr>
          <p:nvPr>
            <p:extLst>
              <p:ext uri="{D42A27DB-BD31-4B8C-83A1-F6EECF244321}">
                <p14:modId xmlns:p14="http://schemas.microsoft.com/office/powerpoint/2010/main" val="871759776"/>
              </p:ext>
            </p:extLst>
          </p:nvPr>
        </p:nvGraphicFramePr>
        <p:xfrm>
          <a:off x="287525" y="1573510"/>
          <a:ext cx="8676963" cy="2078359"/>
        </p:xfrm>
        <a:graphic>
          <a:graphicData uri="http://schemas.openxmlformats.org/drawingml/2006/table">
            <a:tbl>
              <a:tblPr firstRow="1" firstCol="1" bandRow="1">
                <a:tableStyleId>{3C2FFA5D-87B4-456A-9821-1D502468CF0F}</a:tableStyleId>
              </a:tblPr>
              <a:tblGrid>
                <a:gridCol w="1735392"/>
                <a:gridCol w="3376980"/>
                <a:gridCol w="3564591"/>
              </a:tblGrid>
              <a:tr h="461857">
                <a:tc>
                  <a:txBody>
                    <a:bodyPr/>
                    <a:lstStyle/>
                    <a:p>
                      <a:pPr algn="l" fontAlgn="t"/>
                      <a:r>
                        <a:rPr lang="it-IT" sz="1800" dirty="0" smtClean="0">
                          <a:effectLst/>
                        </a:rPr>
                        <a:t>Operatore</a:t>
                      </a:r>
                      <a:endParaRPr lang="it-IT" sz="1800" dirty="0">
                        <a:solidFill>
                          <a:schemeClr val="bg1"/>
                        </a:solidFill>
                        <a:effectLst/>
                      </a:endParaRPr>
                    </a:p>
                  </a:txBody>
                  <a:tcPr/>
                </a:tc>
                <a:tc>
                  <a:txBody>
                    <a:bodyPr/>
                    <a:lstStyle/>
                    <a:p>
                      <a:pPr algn="ctr" fontAlgn="t"/>
                      <a:r>
                        <a:rPr lang="it-IT" sz="1800" dirty="0" smtClean="0">
                          <a:effectLst/>
                        </a:rPr>
                        <a:t>Corrisponde a…</a:t>
                      </a:r>
                      <a:endParaRPr lang="it-IT" sz="1800" dirty="0">
                        <a:solidFill>
                          <a:schemeClr val="bg1"/>
                        </a:solidFill>
                        <a:effectLst/>
                      </a:endParaRPr>
                    </a:p>
                  </a:txBody>
                  <a:tcPr/>
                </a:tc>
                <a:tc>
                  <a:txBody>
                    <a:bodyPr/>
                    <a:lstStyle/>
                    <a:p>
                      <a:pPr algn="ctr" fontAlgn="t"/>
                      <a:r>
                        <a:rPr lang="it-IT" sz="1800" dirty="0" smtClean="0">
                          <a:effectLst/>
                        </a:rPr>
                        <a:t>Esempi ( x = 3; y = 6;)</a:t>
                      </a:r>
                      <a:endParaRPr lang="it-IT" sz="1800" dirty="0">
                        <a:solidFill>
                          <a:schemeClr val="bg1"/>
                        </a:solidFill>
                        <a:effectLst/>
                      </a:endParaRPr>
                    </a:p>
                  </a:txBody>
                  <a:tcPr/>
                </a:tc>
              </a:tr>
              <a:tr h="538834">
                <a:tc>
                  <a:txBody>
                    <a:bodyPr/>
                    <a:lstStyle/>
                    <a:p>
                      <a:pPr fontAlgn="t"/>
                      <a:r>
                        <a:rPr lang="it-IT" dirty="0">
                          <a:effectLst/>
                        </a:rPr>
                        <a:t>&amp;&amp;</a:t>
                      </a:r>
                    </a:p>
                  </a:txBody>
                  <a:tcPr marL="76200" marR="76200" marT="76200" marB="76200"/>
                </a:tc>
                <a:tc>
                  <a:txBody>
                    <a:bodyPr/>
                    <a:lstStyle/>
                    <a:p>
                      <a:pPr fontAlgn="t"/>
                      <a:r>
                        <a:rPr lang="it-IT" dirty="0" smtClean="0">
                          <a:effectLst/>
                        </a:rPr>
                        <a:t>And logico</a:t>
                      </a:r>
                      <a:endParaRPr lang="it-IT" dirty="0">
                        <a:effectLst/>
                      </a:endParaRPr>
                    </a:p>
                  </a:txBody>
                  <a:tcPr marL="76200" marR="76200" marT="76200" marB="76200"/>
                </a:tc>
                <a:tc>
                  <a:txBody>
                    <a:bodyPr/>
                    <a:lstStyle/>
                    <a:p>
                      <a:pPr lvl="1" algn="ctr" fontAlgn="t"/>
                      <a:r>
                        <a:rPr lang="en-US" dirty="0">
                          <a:effectLst/>
                        </a:rPr>
                        <a:t>(x &lt; 10 &amp;&amp; y &gt; 1) </a:t>
                      </a:r>
                      <a:r>
                        <a:rPr lang="en-US" dirty="0" smtClean="0">
                          <a:effectLst/>
                        </a:rPr>
                        <a:t>è </a:t>
                      </a:r>
                      <a:r>
                        <a:rPr lang="en-US" dirty="0">
                          <a:effectLst/>
                        </a:rPr>
                        <a:t>true</a:t>
                      </a:r>
                      <a:endParaRPr lang="en-US" dirty="0">
                        <a:solidFill>
                          <a:srgbClr val="006699"/>
                        </a:solidFill>
                        <a:effectLst/>
                        <a:latin typeface="+mj-lt"/>
                      </a:endParaRPr>
                    </a:p>
                  </a:txBody>
                  <a:tcPr marL="76200" marR="76200" marT="76200" marB="76200"/>
                </a:tc>
              </a:tr>
              <a:tr h="538834">
                <a:tc>
                  <a:txBody>
                    <a:bodyPr/>
                    <a:lstStyle/>
                    <a:p>
                      <a:pPr fontAlgn="t"/>
                      <a:r>
                        <a:rPr lang="it-IT">
                          <a:effectLst/>
                        </a:rPr>
                        <a:t>||</a:t>
                      </a:r>
                    </a:p>
                  </a:txBody>
                  <a:tcPr marL="76200" marR="76200" marT="76200" marB="76200"/>
                </a:tc>
                <a:tc>
                  <a:txBody>
                    <a:bodyPr/>
                    <a:lstStyle/>
                    <a:p>
                      <a:pPr fontAlgn="t"/>
                      <a:r>
                        <a:rPr lang="it-IT" dirty="0" smtClean="0">
                          <a:effectLst/>
                        </a:rPr>
                        <a:t>Or logico</a:t>
                      </a:r>
                      <a:endParaRPr lang="it-IT" dirty="0">
                        <a:effectLst/>
                      </a:endParaRPr>
                    </a:p>
                  </a:txBody>
                  <a:tcPr marL="76200" marR="76200" marT="76200" marB="76200"/>
                </a:tc>
                <a:tc>
                  <a:txBody>
                    <a:bodyPr/>
                    <a:lstStyle/>
                    <a:p>
                      <a:pPr algn="ctr" fontAlgn="t"/>
                      <a:r>
                        <a:rPr lang="en-US" dirty="0">
                          <a:effectLst/>
                        </a:rPr>
                        <a:t>(x === 5 || y === 5) </a:t>
                      </a:r>
                      <a:r>
                        <a:rPr lang="en-US" dirty="0" smtClean="0">
                          <a:effectLst/>
                        </a:rPr>
                        <a:t>è </a:t>
                      </a:r>
                      <a:r>
                        <a:rPr lang="en-US" sz="1800" kern="1200" dirty="0" smtClean="0">
                          <a:effectLst/>
                        </a:rPr>
                        <a:t>false</a:t>
                      </a:r>
                      <a:endParaRPr lang="en-US" dirty="0">
                        <a:effectLst/>
                        <a:latin typeface="+mj-lt"/>
                      </a:endParaRPr>
                    </a:p>
                  </a:txBody>
                  <a:tcPr marL="76200" marR="76200" marT="76200" marB="76200"/>
                </a:tc>
              </a:tr>
              <a:tr h="538834">
                <a:tc>
                  <a:txBody>
                    <a:bodyPr/>
                    <a:lstStyle/>
                    <a:p>
                      <a:pPr fontAlgn="t"/>
                      <a:r>
                        <a:rPr lang="it-IT">
                          <a:effectLst/>
                        </a:rPr>
                        <a:t>!</a:t>
                      </a:r>
                    </a:p>
                  </a:txBody>
                  <a:tcPr marL="76200" marR="76200" marT="76200" marB="76200"/>
                </a:tc>
                <a:tc>
                  <a:txBody>
                    <a:bodyPr/>
                    <a:lstStyle/>
                    <a:p>
                      <a:pPr fontAlgn="t"/>
                      <a:r>
                        <a:rPr lang="it-IT" dirty="0" err="1" smtClean="0">
                          <a:effectLst/>
                        </a:rPr>
                        <a:t>Not</a:t>
                      </a:r>
                      <a:r>
                        <a:rPr lang="it-IT" dirty="0" smtClean="0">
                          <a:effectLst/>
                        </a:rPr>
                        <a:t> logico</a:t>
                      </a:r>
                      <a:endParaRPr lang="it-IT" dirty="0">
                        <a:effectLst/>
                      </a:endParaRPr>
                    </a:p>
                  </a:txBody>
                  <a:tcPr marL="76200" marR="76200" marT="76200" marB="76200"/>
                </a:tc>
                <a:tc>
                  <a:txBody>
                    <a:bodyPr/>
                    <a:lstStyle/>
                    <a:p>
                      <a:pPr marL="0" marR="0" lvl="1" indent="0" algn="ctr" defTabSz="914400" rtl="0" eaLnBrk="1" fontAlgn="t" latinLnBrk="0" hangingPunct="1">
                        <a:lnSpc>
                          <a:spcPct val="100000"/>
                        </a:lnSpc>
                        <a:spcBef>
                          <a:spcPts val="0"/>
                        </a:spcBef>
                        <a:spcAft>
                          <a:spcPts val="0"/>
                        </a:spcAft>
                        <a:buClrTx/>
                        <a:buSzTx/>
                        <a:buFontTx/>
                        <a:buNone/>
                        <a:tabLst/>
                        <a:defRPr/>
                      </a:pPr>
                      <a:r>
                        <a:rPr lang="it-IT" dirty="0">
                          <a:effectLst/>
                        </a:rPr>
                        <a:t>!(x === y) </a:t>
                      </a:r>
                      <a:r>
                        <a:rPr lang="en-US" dirty="0" smtClean="0">
                          <a:effectLst/>
                        </a:rPr>
                        <a:t>è </a:t>
                      </a:r>
                      <a:r>
                        <a:rPr lang="en-US" sz="1800" kern="1200" dirty="0" smtClean="0">
                          <a:effectLst/>
                        </a:rPr>
                        <a:t>true</a:t>
                      </a:r>
                      <a:endParaRPr lang="en-US" sz="1800" kern="1200" dirty="0" smtClean="0">
                        <a:solidFill>
                          <a:srgbClr val="006699"/>
                        </a:solidFill>
                        <a:effectLst/>
                        <a:latin typeface="+mj-lt"/>
                        <a:ea typeface="+mn-ea"/>
                        <a:cs typeface="+mn-cs"/>
                      </a:endParaRPr>
                    </a:p>
                  </a:txBody>
                  <a:tcPr marL="76200" marR="76200" marT="76200" marB="76200"/>
                </a:tc>
              </a:tr>
            </a:tbl>
          </a:graphicData>
        </a:graphic>
      </p:graphicFrame>
      <p:sp>
        <p:nvSpPr>
          <p:cNvPr id="7" name="Titolo 6"/>
          <p:cNvSpPr>
            <a:spLocks noGrp="1"/>
          </p:cNvSpPr>
          <p:nvPr>
            <p:ph type="title"/>
          </p:nvPr>
        </p:nvSpPr>
        <p:spPr>
          <a:xfrm>
            <a:off x="251520" y="418356"/>
            <a:ext cx="8712968" cy="857250"/>
          </a:xfrm>
        </p:spPr>
        <p:txBody>
          <a:bodyPr/>
          <a:lstStyle/>
          <a:p>
            <a:r>
              <a:rPr lang="it-IT" sz="4000" dirty="0" smtClean="0">
                <a:solidFill>
                  <a:srgbClr val="006699"/>
                </a:solidFill>
              </a:rPr>
              <a:t>OPERATORI LOGICI</a:t>
            </a:r>
            <a:endParaRPr lang="it-IT" sz="4000" dirty="0">
              <a:solidFill>
                <a:srgbClr val="006699"/>
              </a:solidFill>
            </a:endParaRPr>
          </a:p>
        </p:txBody>
      </p:sp>
    </p:spTree>
    <p:extLst>
      <p:ext uri="{BB962C8B-B14F-4D97-AF65-F5344CB8AC3E}">
        <p14:creationId xmlns:p14="http://schemas.microsoft.com/office/powerpoint/2010/main" val="304968005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OPERATORI SU BIT</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3350883078"/>
              </p:ext>
            </p:extLst>
          </p:nvPr>
        </p:nvGraphicFramePr>
        <p:xfrm>
          <a:off x="251520" y="1563638"/>
          <a:ext cx="8640960" cy="2987040"/>
        </p:xfrm>
        <a:graphic>
          <a:graphicData uri="http://schemas.openxmlformats.org/drawingml/2006/table">
            <a:tbl>
              <a:tblPr firstRow="1" bandRow="1">
                <a:tableStyleId>{3C2FFA5D-87B4-456A-9821-1D502468CF0F}</a:tableStyleId>
              </a:tblPr>
              <a:tblGrid>
                <a:gridCol w="1234480"/>
                <a:gridCol w="1501824"/>
                <a:gridCol w="1512168"/>
                <a:gridCol w="1800200"/>
                <a:gridCol w="1224136"/>
                <a:gridCol w="1368152"/>
              </a:tblGrid>
              <a:tr h="370840">
                <a:tc>
                  <a:txBody>
                    <a:bodyPr/>
                    <a:lstStyle/>
                    <a:p>
                      <a:pPr algn="l" fontAlgn="t"/>
                      <a:r>
                        <a:rPr lang="it-IT" dirty="0" smtClean="0">
                          <a:effectLst/>
                        </a:rPr>
                        <a:t>Operatore</a:t>
                      </a:r>
                      <a:endParaRPr lang="it-IT" dirty="0">
                        <a:effectLst/>
                      </a:endParaRPr>
                    </a:p>
                  </a:txBody>
                  <a:tcPr marL="76200" marR="76200" marT="76200" marB="76200"/>
                </a:tc>
                <a:tc>
                  <a:txBody>
                    <a:bodyPr/>
                    <a:lstStyle/>
                    <a:p>
                      <a:pPr algn="ctr" fontAlgn="t"/>
                      <a:r>
                        <a:rPr lang="it-IT" dirty="0" smtClean="0">
                          <a:effectLst/>
                        </a:rPr>
                        <a:t>Descrizione</a:t>
                      </a:r>
                      <a:endParaRPr lang="it-IT" dirty="0">
                        <a:effectLst/>
                      </a:endParaRPr>
                    </a:p>
                  </a:txBody>
                  <a:tcPr marL="76200" marR="76200" marT="76200" marB="76200"/>
                </a:tc>
                <a:tc>
                  <a:txBody>
                    <a:bodyPr/>
                    <a:lstStyle/>
                    <a:p>
                      <a:pPr algn="ctr" fontAlgn="t"/>
                      <a:r>
                        <a:rPr lang="it-IT" dirty="0" smtClean="0">
                          <a:effectLst/>
                        </a:rPr>
                        <a:t>Esempio</a:t>
                      </a:r>
                      <a:endParaRPr lang="it-IT" dirty="0">
                        <a:effectLst/>
                      </a:endParaRPr>
                    </a:p>
                  </a:txBody>
                  <a:tcPr marL="76200" marR="76200" marT="76200" marB="76200"/>
                </a:tc>
                <a:tc>
                  <a:txBody>
                    <a:bodyPr/>
                    <a:lstStyle/>
                    <a:p>
                      <a:pPr algn="ctr" fontAlgn="t"/>
                      <a:r>
                        <a:rPr lang="it-IT" dirty="0" smtClean="0">
                          <a:effectLst/>
                        </a:rPr>
                        <a:t>In binario</a:t>
                      </a:r>
                      <a:endParaRPr lang="it-IT" dirty="0">
                        <a:effectLst/>
                      </a:endParaRPr>
                    </a:p>
                  </a:txBody>
                  <a:tcPr marL="76200" marR="76200" marT="76200" marB="76200"/>
                </a:tc>
                <a:tc>
                  <a:txBody>
                    <a:bodyPr/>
                    <a:lstStyle/>
                    <a:p>
                      <a:pPr algn="ctr" fontAlgn="t"/>
                      <a:r>
                        <a:rPr lang="it-IT" dirty="0" smtClean="0">
                          <a:effectLst/>
                        </a:rPr>
                        <a:t>Risultato</a:t>
                      </a:r>
                      <a:endParaRPr lang="it-IT" dirty="0">
                        <a:effectLst/>
                      </a:endParaRPr>
                    </a:p>
                  </a:txBody>
                  <a:tcPr marL="76200" marR="76200" marT="76200" marB="76200"/>
                </a:tc>
                <a:tc>
                  <a:txBody>
                    <a:bodyPr/>
                    <a:lstStyle/>
                    <a:p>
                      <a:pPr algn="r" fontAlgn="t"/>
                      <a:r>
                        <a:rPr lang="it-IT" dirty="0" smtClean="0">
                          <a:effectLst/>
                        </a:rPr>
                        <a:t>Decimale</a:t>
                      </a:r>
                      <a:endParaRPr lang="it-IT" dirty="0">
                        <a:effectLst/>
                      </a:endParaRPr>
                    </a:p>
                  </a:txBody>
                  <a:tcPr marL="76200" marR="76200" marT="76200" marB="76200"/>
                </a:tc>
              </a:tr>
              <a:tr h="370840">
                <a:tc>
                  <a:txBody>
                    <a:bodyPr/>
                    <a:lstStyle/>
                    <a:p>
                      <a:pPr fontAlgn="t"/>
                      <a:r>
                        <a:rPr lang="it-IT">
                          <a:effectLst/>
                        </a:rPr>
                        <a:t>&amp;</a:t>
                      </a:r>
                    </a:p>
                  </a:txBody>
                  <a:tcPr marL="76200" marR="76200" marT="76200" marB="76200"/>
                </a:tc>
                <a:tc>
                  <a:txBody>
                    <a:bodyPr/>
                    <a:lstStyle/>
                    <a:p>
                      <a:pPr fontAlgn="t"/>
                      <a:r>
                        <a:rPr lang="it-IT">
                          <a:effectLst/>
                        </a:rPr>
                        <a:t>AND</a:t>
                      </a:r>
                    </a:p>
                  </a:txBody>
                  <a:tcPr marL="76200" marR="76200" marT="76200" marB="76200"/>
                </a:tc>
                <a:tc>
                  <a:txBody>
                    <a:bodyPr/>
                    <a:lstStyle/>
                    <a:p>
                      <a:pPr fontAlgn="t"/>
                      <a:r>
                        <a:rPr lang="it-IT">
                          <a:effectLst/>
                        </a:rPr>
                        <a:t>x = 5 &amp; 1</a:t>
                      </a:r>
                    </a:p>
                  </a:txBody>
                  <a:tcPr marL="76200" marR="76200" marT="76200" marB="76200"/>
                </a:tc>
                <a:tc>
                  <a:txBody>
                    <a:bodyPr/>
                    <a:lstStyle/>
                    <a:p>
                      <a:pPr fontAlgn="t"/>
                      <a:r>
                        <a:rPr lang="it-IT">
                          <a:effectLst/>
                        </a:rPr>
                        <a:t>0101 &amp; 0001</a:t>
                      </a:r>
                    </a:p>
                  </a:txBody>
                  <a:tcPr marL="76200" marR="76200" marT="76200" marB="76200"/>
                </a:tc>
                <a:tc>
                  <a:txBody>
                    <a:bodyPr/>
                    <a:lstStyle/>
                    <a:p>
                      <a:pPr fontAlgn="t"/>
                      <a:r>
                        <a:rPr lang="it-IT">
                          <a:effectLst/>
                        </a:rPr>
                        <a:t>0001</a:t>
                      </a:r>
                    </a:p>
                  </a:txBody>
                  <a:tcPr marL="76200" marR="76200" marT="76200" marB="76200"/>
                </a:tc>
                <a:tc>
                  <a:txBody>
                    <a:bodyPr/>
                    <a:lstStyle/>
                    <a:p>
                      <a:pPr algn="r" fontAlgn="t"/>
                      <a:r>
                        <a:rPr lang="it-IT">
                          <a:effectLst/>
                        </a:rPr>
                        <a:t> 1</a:t>
                      </a:r>
                    </a:p>
                  </a:txBody>
                  <a:tcPr marL="76200" marR="76200" marT="76200" marB="76200"/>
                </a:tc>
              </a:tr>
              <a:tr h="370840">
                <a:tc>
                  <a:txBody>
                    <a:bodyPr/>
                    <a:lstStyle/>
                    <a:p>
                      <a:pPr fontAlgn="t"/>
                      <a:r>
                        <a:rPr lang="it-IT">
                          <a:effectLst/>
                        </a:rPr>
                        <a:t>|</a:t>
                      </a:r>
                    </a:p>
                  </a:txBody>
                  <a:tcPr marL="76200" marR="76200" marT="76200" marB="76200"/>
                </a:tc>
                <a:tc>
                  <a:txBody>
                    <a:bodyPr/>
                    <a:lstStyle/>
                    <a:p>
                      <a:pPr fontAlgn="t"/>
                      <a:r>
                        <a:rPr lang="it-IT">
                          <a:effectLst/>
                        </a:rPr>
                        <a:t>OR</a:t>
                      </a:r>
                    </a:p>
                  </a:txBody>
                  <a:tcPr marL="76200" marR="76200" marT="76200" marB="76200"/>
                </a:tc>
                <a:tc>
                  <a:txBody>
                    <a:bodyPr/>
                    <a:lstStyle/>
                    <a:p>
                      <a:pPr fontAlgn="t"/>
                      <a:r>
                        <a:rPr lang="it-IT">
                          <a:effectLst/>
                        </a:rPr>
                        <a:t>x = 5 | 1</a:t>
                      </a:r>
                    </a:p>
                  </a:txBody>
                  <a:tcPr marL="76200" marR="76200" marT="76200" marB="76200"/>
                </a:tc>
                <a:tc>
                  <a:txBody>
                    <a:bodyPr/>
                    <a:lstStyle/>
                    <a:p>
                      <a:pPr fontAlgn="t"/>
                      <a:r>
                        <a:rPr lang="it-IT">
                          <a:effectLst/>
                        </a:rPr>
                        <a:t>0101 | 0001</a:t>
                      </a:r>
                    </a:p>
                  </a:txBody>
                  <a:tcPr marL="76200" marR="76200" marT="76200" marB="76200"/>
                </a:tc>
                <a:tc>
                  <a:txBody>
                    <a:bodyPr/>
                    <a:lstStyle/>
                    <a:p>
                      <a:pPr fontAlgn="t"/>
                      <a:r>
                        <a:rPr lang="it-IT">
                          <a:effectLst/>
                        </a:rPr>
                        <a:t>0101</a:t>
                      </a:r>
                    </a:p>
                  </a:txBody>
                  <a:tcPr marL="76200" marR="76200" marT="76200" marB="76200"/>
                </a:tc>
                <a:tc>
                  <a:txBody>
                    <a:bodyPr/>
                    <a:lstStyle/>
                    <a:p>
                      <a:pPr algn="r" fontAlgn="t"/>
                      <a:r>
                        <a:rPr lang="it-IT">
                          <a:effectLst/>
                        </a:rPr>
                        <a:t> 5</a:t>
                      </a:r>
                    </a:p>
                  </a:txBody>
                  <a:tcPr marL="76200" marR="76200" marT="76200" marB="76200"/>
                </a:tc>
              </a:tr>
              <a:tr h="370840">
                <a:tc>
                  <a:txBody>
                    <a:bodyPr/>
                    <a:lstStyle/>
                    <a:p>
                      <a:pPr fontAlgn="t"/>
                      <a:r>
                        <a:rPr lang="it-IT">
                          <a:effectLst/>
                        </a:rPr>
                        <a:t>~</a:t>
                      </a:r>
                    </a:p>
                  </a:txBody>
                  <a:tcPr marL="76200" marR="76200" marT="76200" marB="76200"/>
                </a:tc>
                <a:tc>
                  <a:txBody>
                    <a:bodyPr/>
                    <a:lstStyle/>
                    <a:p>
                      <a:pPr fontAlgn="t"/>
                      <a:r>
                        <a:rPr lang="it-IT">
                          <a:effectLst/>
                        </a:rPr>
                        <a:t>NOT</a:t>
                      </a:r>
                    </a:p>
                  </a:txBody>
                  <a:tcPr marL="76200" marR="76200" marT="76200" marB="76200"/>
                </a:tc>
                <a:tc>
                  <a:txBody>
                    <a:bodyPr/>
                    <a:lstStyle/>
                    <a:p>
                      <a:pPr fontAlgn="t"/>
                      <a:r>
                        <a:rPr lang="it-IT">
                          <a:effectLst/>
                        </a:rPr>
                        <a:t>x = ~ 5</a:t>
                      </a:r>
                    </a:p>
                  </a:txBody>
                  <a:tcPr marL="76200" marR="76200" marT="76200" marB="76200"/>
                </a:tc>
                <a:tc>
                  <a:txBody>
                    <a:bodyPr/>
                    <a:lstStyle/>
                    <a:p>
                      <a:pPr fontAlgn="t"/>
                      <a:r>
                        <a:rPr lang="it-IT">
                          <a:effectLst/>
                        </a:rPr>
                        <a:t> ~0101</a:t>
                      </a:r>
                    </a:p>
                  </a:txBody>
                  <a:tcPr marL="76200" marR="76200" marT="76200" marB="76200"/>
                </a:tc>
                <a:tc>
                  <a:txBody>
                    <a:bodyPr/>
                    <a:lstStyle/>
                    <a:p>
                      <a:pPr fontAlgn="t"/>
                      <a:r>
                        <a:rPr lang="it-IT">
                          <a:effectLst/>
                        </a:rPr>
                        <a:t>1010</a:t>
                      </a:r>
                    </a:p>
                  </a:txBody>
                  <a:tcPr marL="76200" marR="76200" marT="76200" marB="76200"/>
                </a:tc>
                <a:tc>
                  <a:txBody>
                    <a:bodyPr/>
                    <a:lstStyle/>
                    <a:p>
                      <a:pPr algn="r" fontAlgn="t"/>
                      <a:r>
                        <a:rPr lang="it-IT">
                          <a:effectLst/>
                        </a:rPr>
                        <a:t> 10</a:t>
                      </a:r>
                    </a:p>
                  </a:txBody>
                  <a:tcPr marL="76200" marR="76200" marT="76200" marB="76200"/>
                </a:tc>
              </a:tr>
              <a:tr h="370840">
                <a:tc>
                  <a:txBody>
                    <a:bodyPr/>
                    <a:lstStyle/>
                    <a:p>
                      <a:pPr fontAlgn="t"/>
                      <a:r>
                        <a:rPr lang="it-IT">
                          <a:effectLst/>
                        </a:rPr>
                        <a:t>^</a:t>
                      </a:r>
                    </a:p>
                  </a:txBody>
                  <a:tcPr marL="76200" marR="76200" marT="76200" marB="76200"/>
                </a:tc>
                <a:tc>
                  <a:txBody>
                    <a:bodyPr/>
                    <a:lstStyle/>
                    <a:p>
                      <a:pPr fontAlgn="t"/>
                      <a:r>
                        <a:rPr lang="it-IT">
                          <a:effectLst/>
                        </a:rPr>
                        <a:t>XOR</a:t>
                      </a:r>
                    </a:p>
                  </a:txBody>
                  <a:tcPr marL="76200" marR="76200" marT="76200" marB="76200"/>
                </a:tc>
                <a:tc>
                  <a:txBody>
                    <a:bodyPr/>
                    <a:lstStyle/>
                    <a:p>
                      <a:pPr fontAlgn="t"/>
                      <a:r>
                        <a:rPr lang="it-IT">
                          <a:effectLst/>
                        </a:rPr>
                        <a:t>x = 5 ^ 1</a:t>
                      </a:r>
                    </a:p>
                  </a:txBody>
                  <a:tcPr marL="76200" marR="76200" marT="76200" marB="76200"/>
                </a:tc>
                <a:tc>
                  <a:txBody>
                    <a:bodyPr/>
                    <a:lstStyle/>
                    <a:p>
                      <a:pPr fontAlgn="t"/>
                      <a:r>
                        <a:rPr lang="it-IT">
                          <a:effectLst/>
                        </a:rPr>
                        <a:t>0101 ^ 0001</a:t>
                      </a:r>
                    </a:p>
                  </a:txBody>
                  <a:tcPr marL="76200" marR="76200" marT="76200" marB="76200"/>
                </a:tc>
                <a:tc>
                  <a:txBody>
                    <a:bodyPr/>
                    <a:lstStyle/>
                    <a:p>
                      <a:pPr fontAlgn="t"/>
                      <a:r>
                        <a:rPr lang="it-IT">
                          <a:effectLst/>
                        </a:rPr>
                        <a:t>0100</a:t>
                      </a:r>
                    </a:p>
                  </a:txBody>
                  <a:tcPr marL="76200" marR="76200" marT="76200" marB="76200"/>
                </a:tc>
                <a:tc>
                  <a:txBody>
                    <a:bodyPr/>
                    <a:lstStyle/>
                    <a:p>
                      <a:pPr algn="r" fontAlgn="t"/>
                      <a:r>
                        <a:rPr lang="it-IT">
                          <a:effectLst/>
                        </a:rPr>
                        <a:t> 4</a:t>
                      </a:r>
                    </a:p>
                  </a:txBody>
                  <a:tcPr marL="76200" marR="76200" marT="76200" marB="76200"/>
                </a:tc>
              </a:tr>
              <a:tr h="370840">
                <a:tc>
                  <a:txBody>
                    <a:bodyPr/>
                    <a:lstStyle/>
                    <a:p>
                      <a:pPr fontAlgn="t"/>
                      <a:r>
                        <a:rPr lang="it-IT">
                          <a:effectLst/>
                        </a:rPr>
                        <a:t>&lt;&lt;</a:t>
                      </a:r>
                    </a:p>
                  </a:txBody>
                  <a:tcPr marL="76200" marR="76200" marT="76200" marB="76200"/>
                </a:tc>
                <a:tc>
                  <a:txBody>
                    <a:bodyPr/>
                    <a:lstStyle/>
                    <a:p>
                      <a:pPr fontAlgn="t"/>
                      <a:r>
                        <a:rPr lang="it-IT" dirty="0" err="1" smtClean="0">
                          <a:effectLst/>
                        </a:rPr>
                        <a:t>Shift</a:t>
                      </a:r>
                      <a:r>
                        <a:rPr lang="it-IT" dirty="0" smtClean="0">
                          <a:effectLst/>
                        </a:rPr>
                        <a:t> a</a:t>
                      </a:r>
                      <a:r>
                        <a:rPr lang="it-IT" baseline="0" dirty="0" smtClean="0">
                          <a:effectLst/>
                        </a:rPr>
                        <a:t> sin.</a:t>
                      </a:r>
                      <a:endParaRPr lang="it-IT" dirty="0">
                        <a:effectLst/>
                      </a:endParaRPr>
                    </a:p>
                  </a:txBody>
                  <a:tcPr marL="76200" marR="76200" marT="76200" marB="76200"/>
                </a:tc>
                <a:tc>
                  <a:txBody>
                    <a:bodyPr/>
                    <a:lstStyle/>
                    <a:p>
                      <a:pPr fontAlgn="t"/>
                      <a:r>
                        <a:rPr lang="it-IT">
                          <a:effectLst/>
                        </a:rPr>
                        <a:t>x = 5 &lt;&lt; 1</a:t>
                      </a:r>
                    </a:p>
                  </a:txBody>
                  <a:tcPr marL="76200" marR="76200" marT="76200" marB="76200"/>
                </a:tc>
                <a:tc>
                  <a:txBody>
                    <a:bodyPr/>
                    <a:lstStyle/>
                    <a:p>
                      <a:pPr fontAlgn="t"/>
                      <a:r>
                        <a:rPr lang="it-IT">
                          <a:effectLst/>
                        </a:rPr>
                        <a:t>0101 &lt;&lt; 1</a:t>
                      </a:r>
                    </a:p>
                  </a:txBody>
                  <a:tcPr marL="76200" marR="76200" marT="76200" marB="76200"/>
                </a:tc>
                <a:tc>
                  <a:txBody>
                    <a:bodyPr/>
                    <a:lstStyle/>
                    <a:p>
                      <a:pPr fontAlgn="t"/>
                      <a:r>
                        <a:rPr lang="it-IT">
                          <a:effectLst/>
                        </a:rPr>
                        <a:t>1010</a:t>
                      </a:r>
                    </a:p>
                  </a:txBody>
                  <a:tcPr marL="76200" marR="76200" marT="76200" marB="76200"/>
                </a:tc>
                <a:tc>
                  <a:txBody>
                    <a:bodyPr/>
                    <a:lstStyle/>
                    <a:p>
                      <a:pPr algn="r" fontAlgn="t"/>
                      <a:r>
                        <a:rPr lang="it-IT">
                          <a:effectLst/>
                        </a:rPr>
                        <a:t> 10</a:t>
                      </a:r>
                    </a:p>
                  </a:txBody>
                  <a:tcPr marL="76200" marR="76200" marT="76200" marB="76200"/>
                </a:tc>
              </a:tr>
              <a:tr h="370840">
                <a:tc>
                  <a:txBody>
                    <a:bodyPr/>
                    <a:lstStyle/>
                    <a:p>
                      <a:pPr fontAlgn="t"/>
                      <a:r>
                        <a:rPr lang="it-IT">
                          <a:effectLst/>
                        </a:rPr>
                        <a:t>&gt;&gt;</a:t>
                      </a:r>
                    </a:p>
                  </a:txBody>
                  <a:tcPr marL="76200" marR="76200" marT="76200" marB="76200"/>
                </a:tc>
                <a:tc>
                  <a:txBody>
                    <a:bodyPr/>
                    <a:lstStyle/>
                    <a:p>
                      <a:pPr fontAlgn="t"/>
                      <a:r>
                        <a:rPr lang="it-IT" dirty="0" err="1" smtClean="0">
                          <a:effectLst/>
                        </a:rPr>
                        <a:t>Shift</a:t>
                      </a:r>
                      <a:r>
                        <a:rPr lang="it-IT" baseline="0" dirty="0" smtClean="0">
                          <a:effectLst/>
                        </a:rPr>
                        <a:t> a destra</a:t>
                      </a:r>
                      <a:endParaRPr lang="it-IT" dirty="0">
                        <a:effectLst/>
                      </a:endParaRPr>
                    </a:p>
                  </a:txBody>
                  <a:tcPr marL="76200" marR="76200" marT="76200" marB="76200"/>
                </a:tc>
                <a:tc>
                  <a:txBody>
                    <a:bodyPr/>
                    <a:lstStyle/>
                    <a:p>
                      <a:pPr fontAlgn="t"/>
                      <a:r>
                        <a:rPr lang="it-IT">
                          <a:effectLst/>
                        </a:rPr>
                        <a:t>x = 5 &gt;&gt; 1</a:t>
                      </a:r>
                    </a:p>
                  </a:txBody>
                  <a:tcPr marL="76200" marR="76200" marT="76200" marB="76200"/>
                </a:tc>
                <a:tc>
                  <a:txBody>
                    <a:bodyPr/>
                    <a:lstStyle/>
                    <a:p>
                      <a:pPr fontAlgn="t"/>
                      <a:r>
                        <a:rPr lang="it-IT">
                          <a:effectLst/>
                        </a:rPr>
                        <a:t>0101 &gt;&gt; 1</a:t>
                      </a:r>
                    </a:p>
                  </a:txBody>
                  <a:tcPr marL="76200" marR="76200" marT="76200" marB="76200"/>
                </a:tc>
                <a:tc>
                  <a:txBody>
                    <a:bodyPr/>
                    <a:lstStyle/>
                    <a:p>
                      <a:pPr fontAlgn="t"/>
                      <a:r>
                        <a:rPr lang="it-IT">
                          <a:effectLst/>
                        </a:rPr>
                        <a:t>0010</a:t>
                      </a:r>
                    </a:p>
                  </a:txBody>
                  <a:tcPr marL="76200" marR="76200" marT="76200" marB="76200"/>
                </a:tc>
                <a:tc>
                  <a:txBody>
                    <a:bodyPr/>
                    <a:lstStyle/>
                    <a:p>
                      <a:pPr algn="r" fontAlgn="t"/>
                      <a:r>
                        <a:rPr lang="it-IT" dirty="0">
                          <a:effectLst/>
                        </a:rPr>
                        <a:t>  2</a:t>
                      </a:r>
                    </a:p>
                  </a:txBody>
                  <a:tcPr marL="76200" marR="76200" marT="76200" marB="76200"/>
                </a:tc>
              </a:tr>
            </a:tbl>
          </a:graphicData>
        </a:graphic>
      </p:graphicFrame>
    </p:spTree>
    <p:extLst>
      <p:ext uri="{BB962C8B-B14F-4D97-AF65-F5344CB8AC3E}">
        <p14:creationId xmlns:p14="http://schemas.microsoft.com/office/powerpoint/2010/main" val="2970128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Proprietà degli operatori</a:t>
            </a:r>
          </a:p>
        </p:txBody>
      </p:sp>
      <p:sp>
        <p:nvSpPr>
          <p:cNvPr id="13315"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2800" b="1" u="none" dirty="0">
                <a:solidFill>
                  <a:srgbClr val="006699"/>
                </a:solidFill>
              </a:rPr>
              <a:t>Precedenza (o Priorità)</a:t>
            </a:r>
            <a:r>
              <a:rPr lang="it-IT" sz="2800" u="none" dirty="0"/>
              <a:t/>
            </a:r>
            <a:br>
              <a:rPr lang="it-IT" sz="2800" u="none" dirty="0"/>
            </a:br>
            <a:r>
              <a:rPr lang="it-IT" sz="2800" u="none" dirty="0"/>
              <a:t>Indica l'ordine con il quale verranno eseguite le operazioni. Ad esempio in </a:t>
            </a:r>
            <a:r>
              <a:rPr lang="it-IT" sz="2800" b="1" u="none" dirty="0"/>
              <a:t>4+7*5</a:t>
            </a:r>
            <a:r>
              <a:rPr lang="it-IT" sz="2800" u="none" dirty="0"/>
              <a:t> verrà prima eseguita la moltiplicazione poi l’addizione.</a:t>
            </a:r>
          </a:p>
          <a:p>
            <a:pPr marL="342900" indent="-342900">
              <a:spcBef>
                <a:spcPct val="20000"/>
              </a:spcBef>
              <a:buFontTx/>
              <a:buChar char="•"/>
            </a:pPr>
            <a:r>
              <a:rPr lang="it-IT" sz="2800" b="1" u="none" dirty="0" err="1">
                <a:solidFill>
                  <a:srgbClr val="006699"/>
                </a:solidFill>
              </a:rPr>
              <a:t>Associtività</a:t>
            </a:r>
            <a:r>
              <a:rPr lang="it-IT" sz="2800" u="none" dirty="0"/>
              <a:t/>
            </a:r>
            <a:br>
              <a:rPr lang="it-IT" sz="2800" u="none" dirty="0"/>
            </a:br>
            <a:r>
              <a:rPr lang="it-IT" sz="2800" u="none" dirty="0"/>
              <a:t>Un operatore può essere associativo a </a:t>
            </a:r>
            <a:r>
              <a:rPr lang="it-IT" sz="2800" b="1" u="none" dirty="0">
                <a:solidFill>
                  <a:srgbClr val="006699"/>
                </a:solidFill>
              </a:rPr>
              <a:t>sinistra</a:t>
            </a:r>
            <a:r>
              <a:rPr lang="it-IT" sz="2800" u="none" dirty="0"/>
              <a:t> oppure associativo a </a:t>
            </a:r>
            <a:r>
              <a:rPr lang="it-IT" sz="2800" b="1" u="none" dirty="0"/>
              <a:t>destra</a:t>
            </a:r>
            <a:r>
              <a:rPr lang="it-IT" sz="2800" u="none" dirty="0"/>
              <a:t>. Indica quale operazione viene fatta prima a parità di priorità.</a:t>
            </a:r>
          </a:p>
        </p:txBody>
      </p:sp>
    </p:spTree>
    <p:extLst>
      <p:ext uri="{BB962C8B-B14F-4D97-AF65-F5344CB8AC3E}">
        <p14:creationId xmlns:p14="http://schemas.microsoft.com/office/powerpoint/2010/main" val="91944358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Separatori</a:t>
            </a:r>
          </a:p>
        </p:txBody>
      </p:sp>
      <p:sp>
        <p:nvSpPr>
          <p:cNvPr id="14339"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2800" u="none" dirty="0"/>
              <a:t>I separatori sono simboli di interpunzione che permettono di chiudere un'istruzione o di raggruppare degli elementi. </a:t>
            </a:r>
          </a:p>
          <a:p>
            <a:pPr marL="342900" indent="-342900">
              <a:spcBef>
                <a:spcPct val="20000"/>
              </a:spcBef>
              <a:buFontTx/>
              <a:buChar char="•"/>
            </a:pPr>
            <a:r>
              <a:rPr lang="it-IT" sz="2800" u="none" dirty="0"/>
              <a:t>Il separatore principale è lo </a:t>
            </a:r>
            <a:r>
              <a:rPr lang="it-IT" sz="2800" i="1" u="none" dirty="0"/>
              <a:t>spazio</a:t>
            </a:r>
            <a:r>
              <a:rPr lang="it-IT" sz="2800" u="none" dirty="0"/>
              <a:t> che separa i </a:t>
            </a:r>
            <a:r>
              <a:rPr lang="it-IT" sz="2800" i="1" u="none" dirty="0"/>
              <a:t>termini</a:t>
            </a:r>
            <a:r>
              <a:rPr lang="it-IT" sz="2800" u="none" dirty="0"/>
              <a:t> tra di loro quando non ci sono altri separatori. Gli altri separatori sono:</a:t>
            </a:r>
          </a:p>
          <a:p>
            <a:pPr marL="342900" indent="-342900">
              <a:spcBef>
                <a:spcPct val="20000"/>
              </a:spcBef>
            </a:pPr>
            <a:r>
              <a:rPr lang="it-IT" sz="2800" u="none" dirty="0">
                <a:solidFill>
                  <a:srgbClr val="006699"/>
                </a:solidFill>
                <a:latin typeface="Courier New" pitchFamily="49" charset="0"/>
              </a:rPr>
              <a:t>	( ) { } , </a:t>
            </a:r>
            <a:r>
              <a:rPr lang="it-IT" sz="2800" dirty="0" smtClean="0">
                <a:solidFill>
                  <a:srgbClr val="006699"/>
                </a:solidFill>
                <a:latin typeface="Courier New" pitchFamily="49" charset="0"/>
              </a:rPr>
              <a:t>; .</a:t>
            </a:r>
            <a:r>
              <a:rPr lang="it-IT" sz="2800" u="none" dirty="0" smtClean="0"/>
              <a:t> </a:t>
            </a:r>
            <a:endParaRPr lang="it-IT" sz="2800" u="none" dirty="0"/>
          </a:p>
        </p:txBody>
      </p:sp>
    </p:spTree>
    <p:extLst>
      <p:ext uri="{BB962C8B-B14F-4D97-AF65-F5344CB8AC3E}">
        <p14:creationId xmlns:p14="http://schemas.microsoft.com/office/powerpoint/2010/main" val="35652840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Letterali (o costanti)</a:t>
            </a:r>
          </a:p>
        </p:txBody>
      </p:sp>
      <p:sp>
        <p:nvSpPr>
          <p:cNvPr id="15363" name="Rectangle 3"/>
          <p:cNvSpPr>
            <a:spLocks noChangeArrowheads="1"/>
          </p:cNvSpPr>
          <p:nvPr/>
        </p:nvSpPr>
        <p:spPr bwMode="auto">
          <a:xfrm>
            <a:off x="457200" y="1275159"/>
            <a:ext cx="8229600" cy="3509963"/>
          </a:xfrm>
          <a:prstGeom prst="rect">
            <a:avLst/>
          </a:prstGeom>
          <a:noFill/>
          <a:ln w="9525">
            <a:noFill/>
            <a:miter lim="800000"/>
            <a:headEnd/>
            <a:tailEnd/>
          </a:ln>
        </p:spPr>
        <p:txBody>
          <a:bodyPr/>
          <a:lstStyle/>
          <a:p>
            <a:pPr marL="342900" indent="-342900">
              <a:spcBef>
                <a:spcPct val="20000"/>
              </a:spcBef>
              <a:buFontTx/>
              <a:buChar char="•"/>
            </a:pPr>
            <a:r>
              <a:rPr lang="it-IT" sz="2000" u="none" dirty="0"/>
              <a:t>Le </a:t>
            </a:r>
            <a:r>
              <a:rPr lang="it-IT" sz="2000" i="1" u="none" dirty="0"/>
              <a:t>costanti</a:t>
            </a:r>
            <a:r>
              <a:rPr lang="it-IT" sz="2000" u="none" dirty="0"/>
              <a:t> (o letterali) sono quantità note a priori il cui valore non dipende dai dati d’ingresso e non cambia durante l’ esecuzione del programma. </a:t>
            </a:r>
          </a:p>
          <a:p>
            <a:pPr marL="342900" indent="-342900">
              <a:spcBef>
                <a:spcPct val="20000"/>
              </a:spcBef>
              <a:buFontTx/>
              <a:buChar char="•"/>
            </a:pPr>
            <a:r>
              <a:rPr lang="it-IT" sz="2000" u="none" dirty="0"/>
              <a:t>La sintassi con cui le costanti sono descritte dipende dal tipo di dati che rappresentano</a:t>
            </a:r>
            <a:r>
              <a:rPr lang="it-IT" sz="2000" u="none" dirty="0" smtClean="0"/>
              <a:t>.</a:t>
            </a:r>
          </a:p>
          <a:p>
            <a:pPr marL="342900" indent="-342900">
              <a:spcBef>
                <a:spcPct val="20000"/>
              </a:spcBef>
              <a:buFontTx/>
              <a:buChar char="•"/>
            </a:pPr>
            <a:r>
              <a:rPr lang="it-IT" sz="2000" u="none" dirty="0" smtClean="0"/>
              <a:t>Le costanti servono:</a:t>
            </a:r>
          </a:p>
          <a:p>
            <a:pPr marL="800100" lvl="1" indent="-342900">
              <a:spcBef>
                <a:spcPct val="20000"/>
              </a:spcBef>
              <a:buFontTx/>
              <a:buChar char="•"/>
            </a:pPr>
            <a:r>
              <a:rPr lang="it-IT" sz="2000" dirty="0" smtClean="0"/>
              <a:t>A dare un valore iniziale ad una variabile</a:t>
            </a:r>
          </a:p>
          <a:p>
            <a:pPr marL="800100" lvl="1" indent="-342900">
              <a:spcBef>
                <a:spcPct val="20000"/>
              </a:spcBef>
              <a:buFontTx/>
              <a:buChar char="•"/>
            </a:pPr>
            <a:r>
              <a:rPr lang="it-IT" sz="2000" u="none" dirty="0" smtClean="0"/>
              <a:t>A confrontare un valore </a:t>
            </a:r>
            <a:r>
              <a:rPr lang="it-IT" sz="2000" u="none" dirty="0" err="1" smtClean="0"/>
              <a:t>variable</a:t>
            </a:r>
            <a:r>
              <a:rPr lang="it-IT" sz="2000" u="none" dirty="0" smtClean="0"/>
              <a:t> con un valore di riferimento</a:t>
            </a:r>
            <a:endParaRPr lang="it-IT" sz="2000" u="none" dirty="0"/>
          </a:p>
        </p:txBody>
      </p:sp>
    </p:spTree>
    <p:extLst>
      <p:ext uri="{BB962C8B-B14F-4D97-AF65-F5344CB8AC3E}">
        <p14:creationId xmlns:p14="http://schemas.microsoft.com/office/powerpoint/2010/main" val="38500584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dirty="0">
                <a:solidFill>
                  <a:srgbClr val="006699"/>
                </a:solidFill>
              </a:rPr>
              <a:t>Costanti numeriche</a:t>
            </a:r>
          </a:p>
        </p:txBody>
      </p:sp>
      <p:sp>
        <p:nvSpPr>
          <p:cNvPr id="16387"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u="none" dirty="0"/>
              <a:t>Le </a:t>
            </a:r>
            <a:r>
              <a:rPr lang="it-IT" u="none" dirty="0">
                <a:solidFill>
                  <a:schemeClr val="accent2">
                    <a:lumMod val="50000"/>
                  </a:schemeClr>
                </a:solidFill>
                <a:latin typeface="+mj-lt"/>
              </a:rPr>
              <a:t>costanti numeriche </a:t>
            </a:r>
            <a:r>
              <a:rPr lang="it-IT" u="none" dirty="0"/>
              <a:t>iniziano sempre con un carattere numerico: il fatto che un </a:t>
            </a:r>
            <a:r>
              <a:rPr lang="it-IT" i="1" u="none" dirty="0" err="1"/>
              <a:t>token</a:t>
            </a:r>
            <a:r>
              <a:rPr lang="it-IT" u="none" dirty="0"/>
              <a:t> inizi con un numero basterà ad indicare al compilatore che si tratta di una costante numerica. Se il compilatore non potrà valutare quel </a:t>
            </a:r>
            <a:r>
              <a:rPr lang="it-IT" i="1" u="none" dirty="0" err="1"/>
              <a:t>token</a:t>
            </a:r>
            <a:r>
              <a:rPr lang="it-IT" u="none" dirty="0"/>
              <a:t> come numero segnalerà un errore.</a:t>
            </a:r>
          </a:p>
          <a:p>
            <a:pPr marL="342900" indent="-342900">
              <a:spcBef>
                <a:spcPct val="20000"/>
              </a:spcBef>
              <a:buFontTx/>
              <a:buChar char="•"/>
            </a:pPr>
            <a:r>
              <a:rPr lang="it-IT" u="none" dirty="0"/>
              <a:t>Il segno che separa la parte intera di un numero dalla parte decimale è il punto.</a:t>
            </a:r>
          </a:p>
          <a:p>
            <a:pPr marL="342900" indent="-342900">
              <a:spcBef>
                <a:spcPct val="20000"/>
              </a:spcBef>
              <a:buFontTx/>
              <a:buChar char="•"/>
            </a:pPr>
            <a:r>
              <a:rPr lang="it-IT" u="none" dirty="0"/>
              <a:t>È possibile inserire numeri in formato decimale, binario, ottale o esadecimale. </a:t>
            </a:r>
          </a:p>
          <a:p>
            <a:pPr marL="342900" indent="-342900">
              <a:spcBef>
                <a:spcPct val="20000"/>
              </a:spcBef>
              <a:buFontTx/>
              <a:buChar char="•"/>
            </a:pPr>
            <a:r>
              <a:rPr lang="it-IT" u="none" dirty="0"/>
              <a:t>Per segnalare al compilatore che un numero non è decimale si fa precedere il numero da un prefisso. Per i numeri </a:t>
            </a:r>
            <a:r>
              <a:rPr lang="it-IT" u="none" dirty="0" err="1"/>
              <a:t>esadecimali</a:t>
            </a:r>
            <a:r>
              <a:rPr lang="it-IT" u="none" dirty="0"/>
              <a:t> questo prefisso è </a:t>
            </a:r>
            <a:r>
              <a:rPr lang="it-IT" u="none" dirty="0">
                <a:solidFill>
                  <a:srgbClr val="006699"/>
                </a:solidFill>
              </a:rPr>
              <a:t>0x</a:t>
            </a:r>
            <a:r>
              <a:rPr lang="it-IT" u="none" dirty="0"/>
              <a:t>.</a:t>
            </a:r>
          </a:p>
          <a:p>
            <a:pPr marL="342900" indent="-342900">
              <a:spcBef>
                <a:spcPct val="20000"/>
              </a:spcBef>
              <a:buFontTx/>
              <a:buChar char="•"/>
            </a:pPr>
            <a:r>
              <a:rPr lang="it-IT" sz="1600" u="none" dirty="0"/>
              <a:t>Gli</a:t>
            </a:r>
            <a:r>
              <a:rPr lang="it-IT" u="none" dirty="0"/>
              <a:t> altri </a:t>
            </a:r>
            <a:r>
              <a:rPr lang="it-IT" i="1" u="none" dirty="0"/>
              <a:t>termini</a:t>
            </a:r>
            <a:r>
              <a:rPr lang="it-IT" u="none" dirty="0"/>
              <a:t> (</a:t>
            </a:r>
            <a:r>
              <a:rPr lang="it-IT" i="1" u="none" dirty="0"/>
              <a:t>parole chiave</a:t>
            </a:r>
            <a:r>
              <a:rPr lang="it-IT" u="none" dirty="0"/>
              <a:t> e </a:t>
            </a:r>
            <a:r>
              <a:rPr lang="it-IT" i="1" u="none" dirty="0"/>
              <a:t>nomi</a:t>
            </a:r>
            <a:r>
              <a:rPr lang="it-IT" u="none" dirty="0"/>
              <a:t>) NON possono iniziare con un numero.</a:t>
            </a:r>
          </a:p>
        </p:txBody>
      </p:sp>
    </p:spTree>
    <p:extLst>
      <p:ext uri="{BB962C8B-B14F-4D97-AF65-F5344CB8AC3E}">
        <p14:creationId xmlns:p14="http://schemas.microsoft.com/office/powerpoint/2010/main" val="223186390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Esempi di costanti numeriche</a:t>
            </a:r>
          </a:p>
        </p:txBody>
      </p:sp>
      <p:sp>
        <p:nvSpPr>
          <p:cNvPr id="17411" name="Rectangle 3"/>
          <p:cNvSpPr>
            <a:spLocks noChangeArrowheads="1"/>
          </p:cNvSpPr>
          <p:nvPr/>
        </p:nvSpPr>
        <p:spPr bwMode="auto">
          <a:xfrm>
            <a:off x="457200" y="1329929"/>
            <a:ext cx="8229600" cy="3401615"/>
          </a:xfrm>
          <a:prstGeom prst="rect">
            <a:avLst/>
          </a:prstGeom>
          <a:solidFill>
            <a:schemeClr val="bg1">
              <a:lumMod val="85000"/>
            </a:schemeClr>
          </a:solidFill>
          <a:ln w="9525">
            <a:solidFill>
              <a:schemeClr val="tx1"/>
            </a:solidFill>
            <a:miter lim="800000"/>
            <a:headEnd/>
            <a:tailEnd/>
          </a:ln>
        </p:spPr>
        <p:txBody>
          <a:bodyPr/>
          <a:lstStyle/>
          <a:p>
            <a:pPr marL="342900" indent="-342900">
              <a:spcBef>
                <a:spcPct val="20000"/>
              </a:spcBef>
            </a:pPr>
            <a:r>
              <a:rPr lang="it-IT" u="none" dirty="0">
                <a:latin typeface="Source Code Pro" panose="020B0509030403020204" pitchFamily="49" charset="0"/>
              </a:rPr>
              <a:t>1</a:t>
            </a:r>
          </a:p>
          <a:p>
            <a:pPr marL="342900" indent="-342900">
              <a:spcBef>
                <a:spcPct val="20000"/>
              </a:spcBef>
            </a:pPr>
            <a:r>
              <a:rPr lang="it-IT" u="none" dirty="0">
                <a:latin typeface="Source Code Pro" panose="020B0509030403020204" pitchFamily="49" charset="0"/>
              </a:rPr>
              <a:t>2433</a:t>
            </a:r>
          </a:p>
          <a:p>
            <a:pPr marL="342900" indent="-342900">
              <a:spcBef>
                <a:spcPct val="20000"/>
              </a:spcBef>
            </a:pPr>
            <a:r>
              <a:rPr lang="it-IT" u="none" dirty="0">
                <a:latin typeface="Source Code Pro" panose="020B0509030403020204" pitchFamily="49" charset="0"/>
              </a:rPr>
              <a:t>1000000000</a:t>
            </a:r>
          </a:p>
          <a:p>
            <a:pPr marL="342900" indent="-342900">
              <a:spcBef>
                <a:spcPct val="20000"/>
              </a:spcBef>
            </a:pPr>
            <a:r>
              <a:rPr lang="it-IT" u="none" dirty="0">
                <a:latin typeface="Source Code Pro" panose="020B0509030403020204" pitchFamily="49" charset="0"/>
              </a:rPr>
              <a:t>3.14</a:t>
            </a:r>
          </a:p>
          <a:p>
            <a:pPr marL="342900" indent="-342900">
              <a:spcBef>
                <a:spcPct val="20000"/>
              </a:spcBef>
            </a:pPr>
            <a:r>
              <a:rPr lang="it-IT" u="none" dirty="0">
                <a:latin typeface="Source Code Pro" panose="020B0509030403020204" pitchFamily="49" charset="0"/>
              </a:rPr>
              <a:t>.33333333333</a:t>
            </a:r>
          </a:p>
          <a:p>
            <a:pPr marL="342900" indent="-342900">
              <a:spcBef>
                <a:spcPct val="20000"/>
              </a:spcBef>
            </a:pPr>
            <a:r>
              <a:rPr lang="it-IT" u="none" dirty="0">
                <a:latin typeface="Source Code Pro" panose="020B0509030403020204" pitchFamily="49" charset="0"/>
              </a:rPr>
              <a:t>0.5</a:t>
            </a:r>
          </a:p>
          <a:p>
            <a:pPr marL="342900" indent="-342900">
              <a:spcBef>
                <a:spcPct val="20000"/>
              </a:spcBef>
            </a:pPr>
            <a:r>
              <a:rPr lang="it-IT" u="none" dirty="0">
                <a:latin typeface="Source Code Pro" panose="020B0509030403020204" pitchFamily="49" charset="0"/>
              </a:rPr>
              <a:t>2345.675</a:t>
            </a:r>
          </a:p>
          <a:p>
            <a:pPr marL="342900" indent="-342900">
              <a:spcBef>
                <a:spcPct val="20000"/>
              </a:spcBef>
            </a:pPr>
            <a:r>
              <a:rPr lang="it-IT" u="none" dirty="0">
                <a:latin typeface="Source Code Pro" panose="020B0509030403020204" pitchFamily="49" charset="0"/>
              </a:rPr>
              <a:t>0xFF0088</a:t>
            </a:r>
          </a:p>
          <a:p>
            <a:pPr marL="342900" indent="-342900">
              <a:spcBef>
                <a:spcPct val="20000"/>
              </a:spcBef>
            </a:pPr>
            <a:r>
              <a:rPr lang="it-IT" u="none" dirty="0">
                <a:latin typeface="Source Code Pro" panose="020B0509030403020204" pitchFamily="49" charset="0"/>
              </a:rPr>
              <a:t>0x5500ff</a:t>
            </a:r>
          </a:p>
          <a:p>
            <a:pPr marL="342900" indent="-342900">
              <a:spcBef>
                <a:spcPct val="20000"/>
              </a:spcBef>
            </a:pPr>
            <a:r>
              <a:rPr lang="it-IT" u="none" dirty="0">
                <a:latin typeface="Source Code Pro" panose="020B0509030403020204" pitchFamily="49" charset="0"/>
              </a:rPr>
              <a:t>0xff.00aa</a:t>
            </a:r>
          </a:p>
        </p:txBody>
      </p:sp>
    </p:spTree>
    <p:extLst>
      <p:ext uri="{BB962C8B-B14F-4D97-AF65-F5344CB8AC3E}">
        <p14:creationId xmlns:p14="http://schemas.microsoft.com/office/powerpoint/2010/main" val="1850475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600" dirty="0" smtClean="0">
                <a:solidFill>
                  <a:schemeClr val="accent2">
                    <a:lumMod val="50000"/>
                  </a:schemeClr>
                </a:solidFill>
              </a:rPr>
              <a:t>PROGRAMMA È</a:t>
            </a:r>
            <a:endParaRPr lang="it-IT" sz="3600" dirty="0">
              <a:solidFill>
                <a:schemeClr val="accent2">
                  <a:lumMod val="50000"/>
                </a:schemeClr>
              </a:solidFill>
            </a:endParaRPr>
          </a:p>
        </p:txBody>
      </p:sp>
      <p:sp>
        <p:nvSpPr>
          <p:cNvPr id="3" name="Segnaposto contenuto 2"/>
          <p:cNvSpPr>
            <a:spLocks noGrp="1"/>
          </p:cNvSpPr>
          <p:nvPr>
            <p:ph idx="1"/>
          </p:nvPr>
        </p:nvSpPr>
        <p:spPr/>
        <p:txBody>
          <a:bodyPr/>
          <a:lstStyle/>
          <a:p>
            <a:r>
              <a:rPr lang="it-IT" sz="2800" dirty="0" smtClean="0"/>
              <a:t>Una serie di istruzioni che il computer è in grado di eseguire</a:t>
            </a:r>
          </a:p>
          <a:p>
            <a:r>
              <a:rPr lang="it-IT" sz="2800" dirty="0" smtClean="0"/>
              <a:t>Che elaborano DATI (</a:t>
            </a:r>
            <a:r>
              <a:rPr lang="it-IT" sz="2800" dirty="0" smtClean="0">
                <a:solidFill>
                  <a:schemeClr val="accent2">
                    <a:lumMod val="75000"/>
                  </a:schemeClr>
                </a:solidFill>
                <a:latin typeface="+mj-lt"/>
              </a:rPr>
              <a:t>INPUT</a:t>
            </a:r>
            <a:r>
              <a:rPr lang="it-IT" sz="2800" dirty="0" smtClean="0"/>
              <a:t>)</a:t>
            </a:r>
          </a:p>
          <a:p>
            <a:r>
              <a:rPr lang="it-IT" sz="2800" dirty="0" smtClean="0"/>
              <a:t>Per risolvere un problema implementando un algoritmo</a:t>
            </a:r>
          </a:p>
          <a:p>
            <a:r>
              <a:rPr lang="it-IT" sz="2800" dirty="0" smtClean="0"/>
              <a:t>E ottenere un risultato (</a:t>
            </a:r>
            <a:r>
              <a:rPr lang="it-IT" sz="2800" dirty="0" smtClean="0">
                <a:solidFill>
                  <a:schemeClr val="accent2">
                    <a:lumMod val="75000"/>
                  </a:schemeClr>
                </a:solidFill>
                <a:latin typeface="+mj-lt"/>
              </a:rPr>
              <a:t>OUTPUT</a:t>
            </a:r>
            <a:r>
              <a:rPr lang="it-IT" sz="2800" dirty="0" smtClean="0"/>
              <a:t>)</a:t>
            </a:r>
            <a:endParaRPr lang="it-IT" sz="2800" dirty="0"/>
          </a:p>
        </p:txBody>
      </p:sp>
    </p:spTree>
    <p:extLst>
      <p:ext uri="{BB962C8B-B14F-4D97-AF65-F5344CB8AC3E}">
        <p14:creationId xmlns:p14="http://schemas.microsoft.com/office/powerpoint/2010/main" val="216114122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Costanti stringa</a:t>
            </a:r>
          </a:p>
        </p:txBody>
      </p:sp>
      <p:sp>
        <p:nvSpPr>
          <p:cNvPr id="18435"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2000" u="none" dirty="0"/>
              <a:t>Una stringa è una sequenza di caratteri </a:t>
            </a:r>
            <a:r>
              <a:rPr lang="it-IT" sz="2000" u="none" dirty="0" smtClean="0"/>
              <a:t>che</a:t>
            </a:r>
            <a:r>
              <a:rPr lang="it-IT" sz="2000" b="1" u="none" dirty="0" smtClean="0"/>
              <a:t> </a:t>
            </a:r>
            <a:r>
              <a:rPr lang="it-IT" sz="2000" u="none" dirty="0" smtClean="0"/>
              <a:t>permette </a:t>
            </a:r>
            <a:r>
              <a:rPr lang="it-IT" sz="2000" u="none" dirty="0"/>
              <a:t>di rappresentare testi. Un </a:t>
            </a:r>
            <a:r>
              <a:rPr lang="it-IT" sz="2000" i="1" u="none" dirty="0"/>
              <a:t>costante</a:t>
            </a:r>
            <a:r>
              <a:rPr lang="it-IT" sz="2000" u="none" dirty="0"/>
              <a:t> stringa è una sequenza (anche vuota) di caratteri racchiusi tra apici singoli o apici doppi.</a:t>
            </a:r>
          </a:p>
          <a:p>
            <a:pPr marL="342900" indent="-342900">
              <a:spcBef>
                <a:spcPct val="20000"/>
              </a:spcBef>
              <a:buFontTx/>
              <a:buChar char="•"/>
            </a:pPr>
            <a:r>
              <a:rPr lang="it-IT" sz="2000" u="none" dirty="0"/>
              <a:t>Per inserire ritorni a capo, tabulazioni, particolari caratteri o informazioni di formattazione si utilizzano speciali sequenze di caratteri dette </a:t>
            </a:r>
            <a:r>
              <a:rPr lang="it-IT" sz="2000" i="1" u="none" dirty="0"/>
              <a:t>sequenze di </a:t>
            </a:r>
            <a:r>
              <a:rPr lang="it-IT" sz="2000" i="1" u="none" dirty="0" err="1"/>
              <a:t>escape</a:t>
            </a:r>
            <a:r>
              <a:rPr lang="it-IT" sz="2000" u="none" dirty="0"/>
              <a:t>. Una sequenza di </a:t>
            </a:r>
            <a:r>
              <a:rPr lang="it-IT" sz="2000" u="none" dirty="0" err="1"/>
              <a:t>escape</a:t>
            </a:r>
            <a:r>
              <a:rPr lang="it-IT" sz="2000" u="none" dirty="0"/>
              <a:t> è formata da un carattere preceduto dal simbolo “\” (</a:t>
            </a:r>
            <a:r>
              <a:rPr lang="it-IT" sz="2000" i="1" u="none" dirty="0"/>
              <a:t>backslash</a:t>
            </a:r>
            <a:r>
              <a:rPr lang="it-IT" sz="2000" u="none" dirty="0"/>
              <a:t>). La sequenza di </a:t>
            </a:r>
            <a:r>
              <a:rPr lang="it-IT" sz="2000" u="none" dirty="0" err="1"/>
              <a:t>escape</a:t>
            </a:r>
            <a:r>
              <a:rPr lang="it-IT" sz="2000" u="none" dirty="0"/>
              <a:t> inserisce un carattere che non sarebbe altrimenti rappresentabile in un letterale stringa. </a:t>
            </a:r>
          </a:p>
        </p:txBody>
      </p:sp>
    </p:spTree>
    <p:extLst>
      <p:ext uri="{BB962C8B-B14F-4D97-AF65-F5344CB8AC3E}">
        <p14:creationId xmlns:p14="http://schemas.microsoft.com/office/powerpoint/2010/main" val="96093690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Principali sequenze di escape </a:t>
            </a:r>
          </a:p>
        </p:txBody>
      </p:sp>
      <p:sp>
        <p:nvSpPr>
          <p:cNvPr id="19459"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pPr>
            <a:r>
              <a:rPr lang="it-IT" sz="2400" b="1" u="none" dirty="0" err="1">
                <a:solidFill>
                  <a:srgbClr val="006699"/>
                </a:solidFill>
              </a:rPr>
              <a:t>\n</a:t>
            </a:r>
            <a:r>
              <a:rPr lang="it-IT" sz="2400" u="none" dirty="0"/>
              <a:t> 	nuova riga;</a:t>
            </a:r>
          </a:p>
          <a:p>
            <a:pPr marL="342900" indent="-342900">
              <a:spcBef>
                <a:spcPct val="20000"/>
              </a:spcBef>
            </a:pPr>
            <a:r>
              <a:rPr lang="it-IT" sz="2400" b="1" u="none" dirty="0" err="1">
                <a:solidFill>
                  <a:srgbClr val="006699"/>
                </a:solidFill>
              </a:rPr>
              <a:t>\r</a:t>
            </a:r>
            <a:r>
              <a:rPr lang="it-IT" sz="2400" u="none" dirty="0"/>
              <a:t> 	ritorno a capo;</a:t>
            </a:r>
          </a:p>
          <a:p>
            <a:pPr marL="342900" indent="-342900">
              <a:spcBef>
                <a:spcPct val="20000"/>
              </a:spcBef>
            </a:pPr>
            <a:r>
              <a:rPr lang="it-IT" sz="2400" b="1" u="none" dirty="0" err="1">
                <a:solidFill>
                  <a:srgbClr val="006699"/>
                </a:solidFill>
              </a:rPr>
              <a:t>\t</a:t>
            </a:r>
            <a:r>
              <a:rPr lang="it-IT" sz="2400" u="none" dirty="0"/>
              <a:t> 	tabulazione orizzontale;</a:t>
            </a:r>
          </a:p>
          <a:p>
            <a:pPr marL="342900" indent="-342900">
              <a:spcBef>
                <a:spcPct val="20000"/>
              </a:spcBef>
            </a:pPr>
            <a:r>
              <a:rPr lang="it-IT" sz="2400" b="1" u="none" dirty="0">
                <a:solidFill>
                  <a:srgbClr val="006699"/>
                </a:solidFill>
              </a:rPr>
              <a:t>\‘</a:t>
            </a:r>
            <a:r>
              <a:rPr lang="it-IT" sz="2400" u="none" dirty="0"/>
              <a:t>	 	apostrofo (o apice singolo);</a:t>
            </a:r>
          </a:p>
          <a:p>
            <a:pPr marL="342900" indent="-342900">
              <a:spcBef>
                <a:spcPct val="20000"/>
              </a:spcBef>
            </a:pPr>
            <a:r>
              <a:rPr lang="it-IT" sz="2400" b="1" u="none" dirty="0">
                <a:solidFill>
                  <a:srgbClr val="006699"/>
                </a:solidFill>
              </a:rPr>
              <a:t>\"</a:t>
            </a:r>
            <a:r>
              <a:rPr lang="it-IT" sz="2400" u="none" dirty="0"/>
              <a:t> 	</a:t>
            </a:r>
            <a:r>
              <a:rPr lang="it-IT" sz="2400" u="none" dirty="0" smtClean="0"/>
              <a:t>	doppio </a:t>
            </a:r>
            <a:r>
              <a:rPr lang="it-IT" sz="2400" u="none" dirty="0"/>
              <a:t>apice;</a:t>
            </a:r>
          </a:p>
          <a:p>
            <a:pPr marL="342900" indent="-342900">
              <a:spcBef>
                <a:spcPct val="20000"/>
              </a:spcBef>
            </a:pPr>
            <a:r>
              <a:rPr lang="it-IT" sz="2400" b="1" u="none" dirty="0">
                <a:solidFill>
                  <a:srgbClr val="006699"/>
                </a:solidFill>
              </a:rPr>
              <a:t>\\</a:t>
            </a:r>
            <a:r>
              <a:rPr lang="it-IT" sz="2400" u="none" dirty="0"/>
              <a:t>	 	backslash(essendo un carattere 	speciale deve </a:t>
            </a:r>
            <a:r>
              <a:rPr lang="it-IT" sz="2400" u="none" dirty="0" smtClean="0"/>
              <a:t>	essere </a:t>
            </a:r>
            <a:r>
              <a:rPr lang="it-IT" sz="2400" u="none" dirty="0"/>
              <a:t>inserito con una 	sequenza di </a:t>
            </a:r>
            <a:r>
              <a:rPr lang="it-IT" sz="2400" u="none" dirty="0" err="1"/>
              <a:t>escape</a:t>
            </a:r>
            <a:r>
              <a:rPr lang="it-IT" sz="2400" u="none" dirty="0"/>
              <a:t>).</a:t>
            </a:r>
          </a:p>
        </p:txBody>
      </p:sp>
    </p:spTree>
    <p:extLst>
      <p:ext uri="{BB962C8B-B14F-4D97-AF65-F5344CB8AC3E}">
        <p14:creationId xmlns:p14="http://schemas.microsoft.com/office/powerpoint/2010/main" val="239879548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Esempi di costanti stringa</a:t>
            </a:r>
          </a:p>
        </p:txBody>
      </p:sp>
      <p:sp>
        <p:nvSpPr>
          <p:cNvPr id="20483" name="Rectangle 3"/>
          <p:cNvSpPr>
            <a:spLocks noChangeArrowheads="1"/>
          </p:cNvSpPr>
          <p:nvPr/>
        </p:nvSpPr>
        <p:spPr bwMode="auto">
          <a:xfrm>
            <a:off x="179388" y="1275606"/>
            <a:ext cx="8713092" cy="3600400"/>
          </a:xfrm>
          <a:prstGeom prst="rect">
            <a:avLst/>
          </a:prstGeom>
          <a:solidFill>
            <a:schemeClr val="bg1">
              <a:lumMod val="85000"/>
            </a:schemeClr>
          </a:solidFill>
          <a:ln w="9525">
            <a:solidFill>
              <a:schemeClr val="tx1"/>
            </a:solidFill>
            <a:miter lim="800000"/>
            <a:headEnd/>
            <a:tailEnd/>
          </a:ln>
        </p:spPr>
        <p:txBody>
          <a:bodyPr/>
          <a:lstStyle/>
          <a:p>
            <a:pPr marL="342900" indent="-342900">
              <a:spcBef>
                <a:spcPct val="20000"/>
              </a:spcBef>
            </a:pPr>
            <a:r>
              <a:rPr lang="it-IT" sz="1400" u="none" dirty="0">
                <a:latin typeface="Source Code Pro" panose="020B0509030403020204" pitchFamily="49" charset="0"/>
              </a:rPr>
              <a:t>	// Stringa racchiusa da apici singoli</a:t>
            </a:r>
          </a:p>
          <a:p>
            <a:pPr marL="342900" indent="-342900">
              <a:spcBef>
                <a:spcPct val="20000"/>
              </a:spcBef>
            </a:pPr>
            <a:r>
              <a:rPr lang="it-IT" sz="1400" u="none" dirty="0">
                <a:latin typeface="Source Code Pro" panose="020B0509030403020204" pitchFamily="49" charset="0"/>
              </a:rPr>
              <a:t>	'Ciao a tutti'</a:t>
            </a:r>
          </a:p>
          <a:p>
            <a:pPr marL="342900" indent="-342900">
              <a:spcBef>
                <a:spcPct val="20000"/>
              </a:spcBef>
            </a:pPr>
            <a:r>
              <a:rPr lang="it-IT" sz="1400" u="none" dirty="0">
                <a:latin typeface="Source Code Pro" panose="020B0509030403020204" pitchFamily="49" charset="0"/>
              </a:rPr>
              <a:t>	// Stringa racchiusa tra apici doppi</a:t>
            </a:r>
          </a:p>
          <a:p>
            <a:pPr marL="342900" indent="-342900">
              <a:spcBef>
                <a:spcPct val="20000"/>
              </a:spcBef>
            </a:pPr>
            <a:r>
              <a:rPr lang="it-IT" sz="1400" u="none" dirty="0">
                <a:latin typeface="Source Code Pro" panose="020B0509030403020204" pitchFamily="49" charset="0"/>
              </a:rPr>
              <a:t>	"Ciao"</a:t>
            </a:r>
          </a:p>
          <a:p>
            <a:pPr marL="342900" indent="-342900">
              <a:spcBef>
                <a:spcPct val="20000"/>
              </a:spcBef>
            </a:pPr>
            <a:r>
              <a:rPr lang="it-IT" sz="1400" u="none" dirty="0">
                <a:latin typeface="Source Code Pro" panose="020B0509030403020204" pitchFamily="49" charset="0"/>
              </a:rPr>
              <a:t>	/* La sequenza di </a:t>
            </a:r>
            <a:r>
              <a:rPr lang="it-IT" sz="1400" u="none" dirty="0" err="1">
                <a:latin typeface="Source Code Pro" panose="020B0509030403020204" pitchFamily="49" charset="0"/>
              </a:rPr>
              <a:t>escape</a:t>
            </a:r>
            <a:r>
              <a:rPr lang="it-IT" sz="1400" u="none" dirty="0">
                <a:latin typeface="Source Code Pro" panose="020B0509030403020204" pitchFamily="49" charset="0"/>
              </a:rPr>
              <a:t> risolve l’ambiguità tra </a:t>
            </a:r>
            <a:r>
              <a:rPr lang="it-IT" sz="1400" u="none" dirty="0" smtClean="0">
                <a:latin typeface="Source Code Pro" panose="020B0509030403020204" pitchFamily="49" charset="0"/>
              </a:rPr>
              <a:t>l’apostrofo inserito </a:t>
            </a:r>
            <a:r>
              <a:rPr lang="it-IT" sz="1400" u="none" dirty="0">
                <a:latin typeface="Source Code Pro" panose="020B0509030403020204" pitchFamily="49" charset="0"/>
              </a:rPr>
              <a:t>nella stringa e gli apici singoli che </a:t>
            </a:r>
            <a:r>
              <a:rPr lang="it-IT" sz="1400" u="none" dirty="0" smtClean="0">
                <a:latin typeface="Source Code Pro" panose="020B0509030403020204" pitchFamily="49" charset="0"/>
              </a:rPr>
              <a:t>la racchiudono </a:t>
            </a:r>
            <a:r>
              <a:rPr lang="it-IT" sz="1400" u="none" dirty="0">
                <a:latin typeface="Source Code Pro" panose="020B0509030403020204" pitchFamily="49" charset="0"/>
              </a:rPr>
              <a:t>*/</a:t>
            </a:r>
          </a:p>
          <a:p>
            <a:pPr marL="342900" indent="-342900">
              <a:spcBef>
                <a:spcPct val="20000"/>
              </a:spcBef>
            </a:pPr>
            <a:r>
              <a:rPr lang="it-IT" sz="1400" u="none" dirty="0">
                <a:latin typeface="Source Code Pro" panose="020B0509030403020204" pitchFamily="49" charset="0"/>
              </a:rPr>
              <a:t>	'Questo è l\'esempio corretto'</a:t>
            </a:r>
          </a:p>
          <a:p>
            <a:pPr marL="342900" indent="-342900">
              <a:spcBef>
                <a:spcPct val="20000"/>
              </a:spcBef>
            </a:pPr>
            <a:r>
              <a:rPr lang="it-IT" sz="1400" u="none" dirty="0">
                <a:latin typeface="Source Code Pro" panose="020B0509030403020204" pitchFamily="49" charset="0"/>
              </a:rPr>
              <a:t>	/* In questo caso non c’è ambiguità perché la stringa è</a:t>
            </a:r>
          </a:p>
          <a:p>
            <a:pPr marL="342900" indent="-342900">
              <a:spcBef>
                <a:spcPct val="20000"/>
              </a:spcBef>
            </a:pPr>
            <a:r>
              <a:rPr lang="it-IT" sz="1400" u="none" dirty="0">
                <a:latin typeface="Source Code Pro" panose="020B0509030403020204" pitchFamily="49" charset="0"/>
              </a:rPr>
              <a:t>	racchiusa tra doppi apici */</a:t>
            </a:r>
          </a:p>
          <a:p>
            <a:pPr marL="342900" indent="-342900">
              <a:spcBef>
                <a:spcPct val="20000"/>
              </a:spcBef>
            </a:pPr>
            <a:r>
              <a:rPr lang="it-IT" sz="1400" u="none" dirty="0">
                <a:latin typeface="Source Code Pro" panose="020B0509030403020204" pitchFamily="49" charset="0"/>
              </a:rPr>
              <a:t>	"Anche questo è l'esempio corretto"</a:t>
            </a:r>
          </a:p>
          <a:p>
            <a:pPr marL="342900" indent="-342900">
              <a:spcBef>
                <a:spcPct val="20000"/>
              </a:spcBef>
            </a:pPr>
            <a:r>
              <a:rPr lang="it-IT" sz="1400" u="none" dirty="0">
                <a:latin typeface="Source Code Pro" panose="020B0509030403020204" pitchFamily="49" charset="0"/>
              </a:rPr>
              <a:t>	/* Per inserire un ritorno a capo si usano le sequenze</a:t>
            </a:r>
          </a:p>
          <a:p>
            <a:pPr marL="342900" indent="-342900">
              <a:spcBef>
                <a:spcPct val="20000"/>
              </a:spcBef>
            </a:pPr>
            <a:r>
              <a:rPr lang="it-IT" sz="1400" u="none" dirty="0">
                <a:latin typeface="Source Code Pro" panose="020B0509030403020204" pitchFamily="49" charset="0"/>
              </a:rPr>
              <a:t>	di </a:t>
            </a:r>
            <a:r>
              <a:rPr lang="it-IT" sz="1400" u="none" dirty="0" err="1">
                <a:latin typeface="Source Code Pro" panose="020B0509030403020204" pitchFamily="49" charset="0"/>
              </a:rPr>
              <a:t>escape</a:t>
            </a:r>
            <a:r>
              <a:rPr lang="it-IT" sz="1400" u="none" dirty="0">
                <a:latin typeface="Source Code Pro" panose="020B0509030403020204" pitchFamily="49" charset="0"/>
              </a:rPr>
              <a:t> */</a:t>
            </a:r>
          </a:p>
          <a:p>
            <a:pPr marL="342900" indent="-342900">
              <a:spcBef>
                <a:spcPct val="20000"/>
              </a:spcBef>
            </a:pPr>
            <a:r>
              <a:rPr lang="it-IT" sz="1400" u="none" dirty="0">
                <a:latin typeface="Source Code Pro" panose="020B0509030403020204" pitchFamily="49" charset="0"/>
              </a:rPr>
              <a:t>	"Questa è una stringa </a:t>
            </a:r>
            <a:r>
              <a:rPr lang="it-IT" sz="1400" u="none" dirty="0" err="1">
                <a:latin typeface="Source Code Pro" panose="020B0509030403020204" pitchFamily="49" charset="0"/>
              </a:rPr>
              <a:t>valida</a:t>
            </a:r>
            <a:r>
              <a:rPr lang="it-IT" sz="1400" b="1" u="none" dirty="0" err="1">
                <a:solidFill>
                  <a:srgbClr val="FF0000"/>
                </a:solidFill>
                <a:latin typeface="Source Code Pro" panose="020B0509030403020204" pitchFamily="49" charset="0"/>
              </a:rPr>
              <a:t>\r</a:t>
            </a:r>
            <a:r>
              <a:rPr lang="it-IT" sz="1400" u="none" dirty="0" err="1">
                <a:latin typeface="Source Code Pro" panose="020B0509030403020204" pitchFamily="49" charset="0"/>
              </a:rPr>
              <a:t>di</a:t>
            </a:r>
            <a:r>
              <a:rPr lang="it-IT" sz="1400" u="none" dirty="0">
                <a:latin typeface="Source Code Pro" panose="020B0509030403020204" pitchFamily="49" charset="0"/>
              </a:rPr>
              <a:t> due righe"</a:t>
            </a:r>
          </a:p>
        </p:txBody>
      </p:sp>
    </p:spTree>
    <p:extLst>
      <p:ext uri="{BB962C8B-B14F-4D97-AF65-F5344CB8AC3E}">
        <p14:creationId xmlns:p14="http://schemas.microsoft.com/office/powerpoint/2010/main" val="353724458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Costanti booleane</a:t>
            </a:r>
          </a:p>
        </p:txBody>
      </p:sp>
      <p:sp>
        <p:nvSpPr>
          <p:cNvPr id="21507" name="Rectangle 3"/>
          <p:cNvSpPr>
            <a:spLocks noChangeArrowheads="1"/>
          </p:cNvSpPr>
          <p:nvPr/>
        </p:nvSpPr>
        <p:spPr bwMode="auto">
          <a:xfrm>
            <a:off x="457200" y="1221581"/>
            <a:ext cx="8229600" cy="3509963"/>
          </a:xfrm>
          <a:prstGeom prst="rect">
            <a:avLst/>
          </a:prstGeom>
          <a:noFill/>
          <a:ln w="9525">
            <a:noFill/>
            <a:miter lim="800000"/>
            <a:headEnd/>
            <a:tailEnd/>
          </a:ln>
        </p:spPr>
        <p:txBody>
          <a:bodyPr/>
          <a:lstStyle/>
          <a:p>
            <a:pPr marL="342900" indent="-342900">
              <a:spcBef>
                <a:spcPct val="20000"/>
              </a:spcBef>
              <a:buFontTx/>
              <a:buChar char="•"/>
            </a:pPr>
            <a:r>
              <a:rPr lang="it-IT" sz="3600" u="none" dirty="0"/>
              <a:t>Le costanti booleane, poiché rappresentano valori logici, possono avere solo due valori: vero (rappresentato dal letterale </a:t>
            </a:r>
            <a:r>
              <a:rPr lang="it-IT" sz="3600" b="1" i="1" u="none" dirty="0" err="1">
                <a:solidFill>
                  <a:srgbClr val="006699"/>
                </a:solidFill>
              </a:rPr>
              <a:t>true</a:t>
            </a:r>
            <a:r>
              <a:rPr lang="it-IT" sz="3600" u="none" dirty="0"/>
              <a:t>) e falso (rappresentato dal letterale </a:t>
            </a:r>
            <a:r>
              <a:rPr lang="it-IT" sz="3600" b="1" i="1" u="none" dirty="0">
                <a:solidFill>
                  <a:srgbClr val="006699"/>
                </a:solidFill>
              </a:rPr>
              <a:t>false</a:t>
            </a:r>
            <a:r>
              <a:rPr lang="it-IT" sz="3600" u="none" dirty="0"/>
              <a:t>).</a:t>
            </a:r>
          </a:p>
        </p:txBody>
      </p:sp>
    </p:spTree>
    <p:extLst>
      <p:ext uri="{BB962C8B-B14F-4D97-AF65-F5344CB8AC3E}">
        <p14:creationId xmlns:p14="http://schemas.microsoft.com/office/powerpoint/2010/main" val="104379838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Costanti di tipo Array</a:t>
            </a:r>
          </a:p>
        </p:txBody>
      </p:sp>
      <p:sp>
        <p:nvSpPr>
          <p:cNvPr id="22531" name="Rectangle 3"/>
          <p:cNvSpPr>
            <a:spLocks noChangeArrowheads="1"/>
          </p:cNvSpPr>
          <p:nvPr/>
        </p:nvSpPr>
        <p:spPr bwMode="auto">
          <a:xfrm>
            <a:off x="457200" y="1221581"/>
            <a:ext cx="8229600" cy="1782217"/>
          </a:xfrm>
          <a:prstGeom prst="rect">
            <a:avLst/>
          </a:prstGeom>
          <a:noFill/>
          <a:ln w="9525">
            <a:noFill/>
            <a:miter lim="800000"/>
            <a:headEnd/>
            <a:tailEnd/>
          </a:ln>
        </p:spPr>
        <p:txBody>
          <a:bodyPr/>
          <a:lstStyle/>
          <a:p>
            <a:pPr marL="342900" indent="-342900">
              <a:spcBef>
                <a:spcPct val="20000"/>
              </a:spcBef>
              <a:buFontTx/>
              <a:buChar char="•"/>
            </a:pPr>
            <a:r>
              <a:rPr lang="it-IT" sz="3600" u="none" dirty="0"/>
              <a:t>Il letterale </a:t>
            </a:r>
            <a:r>
              <a:rPr lang="it-IT" sz="3600" b="1" i="1" u="none" dirty="0">
                <a:solidFill>
                  <a:srgbClr val="006699"/>
                </a:solidFill>
              </a:rPr>
              <a:t>Array</a:t>
            </a:r>
            <a:r>
              <a:rPr lang="it-IT" sz="3600" u="none" dirty="0"/>
              <a:t> è costituito da una serie di elementi separati da virgole compresa tra due parentesi quadre:</a:t>
            </a:r>
            <a:endParaRPr lang="it-IT" sz="3600" b="1" u="none" dirty="0"/>
          </a:p>
          <a:p>
            <a:pPr marL="342900" indent="-342900">
              <a:spcBef>
                <a:spcPct val="20000"/>
              </a:spcBef>
            </a:pPr>
            <a:r>
              <a:rPr lang="it-IT" sz="3200" b="1" u="none" dirty="0"/>
              <a:t>	</a:t>
            </a:r>
            <a:r>
              <a:rPr lang="it-IT" sz="2400" u="none" dirty="0">
                <a:latin typeface="Courier New" pitchFamily="49" charset="0"/>
              </a:rPr>
              <a:t>// array che contiene i mesi dell’anno</a:t>
            </a:r>
            <a:endParaRPr lang="en-GB" sz="2400" u="none" dirty="0">
              <a:latin typeface="Courier New" pitchFamily="49" charset="0"/>
            </a:endParaRPr>
          </a:p>
          <a:p>
            <a:pPr marL="342900" indent="-342900">
              <a:spcBef>
                <a:spcPct val="20000"/>
              </a:spcBef>
            </a:pPr>
            <a:r>
              <a:rPr lang="en-GB" sz="2400" u="none" dirty="0">
                <a:latin typeface="Courier New" pitchFamily="49" charset="0"/>
              </a:rPr>
              <a:t>	["January", "February", "March", "April"];</a:t>
            </a:r>
            <a:endParaRPr lang="it-IT" sz="2400" u="none" dirty="0">
              <a:latin typeface="Courier New" pitchFamily="49" charset="0"/>
            </a:endParaRPr>
          </a:p>
        </p:txBody>
      </p:sp>
    </p:spTree>
    <p:extLst>
      <p:ext uri="{BB962C8B-B14F-4D97-AF65-F5344CB8AC3E}">
        <p14:creationId xmlns:p14="http://schemas.microsoft.com/office/powerpoint/2010/main" val="17801158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Costanti di tipo Object</a:t>
            </a:r>
          </a:p>
        </p:txBody>
      </p:sp>
      <p:sp>
        <p:nvSpPr>
          <p:cNvPr id="23555" name="Rectangle 3"/>
          <p:cNvSpPr>
            <a:spLocks noChangeArrowheads="1"/>
          </p:cNvSpPr>
          <p:nvPr/>
        </p:nvSpPr>
        <p:spPr bwMode="auto">
          <a:xfrm>
            <a:off x="457200" y="1221581"/>
            <a:ext cx="8686800" cy="3509963"/>
          </a:xfrm>
          <a:prstGeom prst="rect">
            <a:avLst/>
          </a:prstGeom>
          <a:noFill/>
          <a:ln w="9525">
            <a:noFill/>
            <a:miter lim="800000"/>
            <a:headEnd/>
            <a:tailEnd/>
          </a:ln>
        </p:spPr>
        <p:txBody>
          <a:bodyPr/>
          <a:lstStyle/>
          <a:p>
            <a:pPr marL="342900" indent="-342900">
              <a:spcBef>
                <a:spcPct val="20000"/>
              </a:spcBef>
              <a:buFontTx/>
              <a:buChar char="•"/>
            </a:pPr>
            <a:r>
              <a:rPr lang="it-IT" sz="3600" u="none"/>
              <a:t>Il letterale </a:t>
            </a:r>
            <a:r>
              <a:rPr lang="it-IT" sz="3600" b="1" i="1" u="none">
                <a:solidFill>
                  <a:srgbClr val="006699"/>
                </a:solidFill>
              </a:rPr>
              <a:t>Object</a:t>
            </a:r>
            <a:r>
              <a:rPr lang="it-IT" sz="3600" u="none"/>
              <a:t> è invece compreso tra parentesi graffe ed è costituito da una serie di coppie “</a:t>
            </a:r>
            <a:r>
              <a:rPr lang="it-IT" sz="3600" b="1" u="none">
                <a:solidFill>
                  <a:srgbClr val="006699"/>
                </a:solidFill>
              </a:rPr>
              <a:t>chiave:valore</a:t>
            </a:r>
            <a:r>
              <a:rPr lang="it-IT" sz="3600" u="none"/>
              <a:t>” separate da virgole:</a:t>
            </a:r>
          </a:p>
          <a:p>
            <a:pPr marL="342900" indent="-342900">
              <a:spcBef>
                <a:spcPct val="20000"/>
              </a:spcBef>
            </a:pPr>
            <a:r>
              <a:rPr lang="it-IT" sz="1800" u="none">
                <a:latin typeface="Courier New" pitchFamily="49" charset="0"/>
              </a:rPr>
              <a:t>	</a:t>
            </a:r>
            <a:r>
              <a:rPr lang="it-IT" sz="2000" u="none">
                <a:latin typeface="Courier New" pitchFamily="49" charset="0"/>
              </a:rPr>
              <a:t>//record di una rubrica telefonica in formato Object</a:t>
            </a:r>
            <a:endParaRPr lang="en-GB" sz="2000" u="none">
              <a:latin typeface="Courier New" pitchFamily="49" charset="0"/>
            </a:endParaRPr>
          </a:p>
          <a:p>
            <a:pPr marL="342900" indent="-342900">
              <a:spcBef>
                <a:spcPct val="20000"/>
              </a:spcBef>
            </a:pPr>
            <a:r>
              <a:rPr lang="en-GB" sz="2000" u="none">
                <a:latin typeface="Courier New" pitchFamily="49" charset="0"/>
              </a:rPr>
              <a:t>	{name:”Irving”,age:32,phone:”555-1234”};</a:t>
            </a:r>
            <a:endParaRPr lang="it-IT" sz="2000" u="none">
              <a:latin typeface="Courier New" pitchFamily="49" charset="0"/>
            </a:endParaRPr>
          </a:p>
        </p:txBody>
      </p:sp>
    </p:spTree>
    <p:extLst>
      <p:ext uri="{BB962C8B-B14F-4D97-AF65-F5344CB8AC3E}">
        <p14:creationId xmlns:p14="http://schemas.microsoft.com/office/powerpoint/2010/main" val="154300166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Identificatori (o Nomi)</a:t>
            </a:r>
          </a:p>
        </p:txBody>
      </p:sp>
      <p:sp>
        <p:nvSpPr>
          <p:cNvPr id="25603" name="Rectangle 3"/>
          <p:cNvSpPr>
            <a:spLocks noChangeArrowheads="1"/>
          </p:cNvSpPr>
          <p:nvPr/>
        </p:nvSpPr>
        <p:spPr bwMode="auto">
          <a:xfrm>
            <a:off x="457200" y="1221581"/>
            <a:ext cx="8362950" cy="3509963"/>
          </a:xfrm>
          <a:prstGeom prst="rect">
            <a:avLst/>
          </a:prstGeom>
          <a:noFill/>
          <a:ln w="9525">
            <a:noFill/>
            <a:miter lim="800000"/>
            <a:headEnd/>
            <a:tailEnd/>
          </a:ln>
        </p:spPr>
        <p:txBody>
          <a:bodyPr/>
          <a:lstStyle/>
          <a:p>
            <a:pPr marL="342900" indent="-342900">
              <a:spcBef>
                <a:spcPct val="20000"/>
              </a:spcBef>
              <a:buFontTx/>
              <a:buChar char="•"/>
            </a:pPr>
            <a:r>
              <a:rPr lang="it-IT" sz="3600" u="none" dirty="0"/>
              <a:t>Un identificatore è un nome definito dal programmatore. Gli identificatori si usano per dare nomi alle </a:t>
            </a:r>
            <a:r>
              <a:rPr lang="it-IT" sz="3600" u="none" dirty="0" smtClean="0"/>
              <a:t>variabili e </a:t>
            </a:r>
            <a:r>
              <a:rPr lang="it-IT" sz="3600" u="none" dirty="0"/>
              <a:t>alle </a:t>
            </a:r>
            <a:r>
              <a:rPr lang="it-IT" sz="3600" u="none" dirty="0" smtClean="0"/>
              <a:t>funzioni. </a:t>
            </a:r>
            <a:endParaRPr lang="it-IT" sz="3600" u="none" dirty="0"/>
          </a:p>
        </p:txBody>
      </p:sp>
    </p:spTree>
    <p:extLst>
      <p:ext uri="{BB962C8B-B14F-4D97-AF65-F5344CB8AC3E}">
        <p14:creationId xmlns:p14="http://schemas.microsoft.com/office/powerpoint/2010/main" val="277233591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r>
              <a:rPr lang="it-IT" sz="4400" u="none">
                <a:solidFill>
                  <a:srgbClr val="006699"/>
                </a:solidFill>
              </a:rPr>
              <a:t>Regole per gli Identificatori</a:t>
            </a:r>
          </a:p>
        </p:txBody>
      </p:sp>
      <p:sp>
        <p:nvSpPr>
          <p:cNvPr id="26627" name="Rectangle 3"/>
          <p:cNvSpPr>
            <a:spLocks noChangeArrowheads="1"/>
          </p:cNvSpPr>
          <p:nvPr/>
        </p:nvSpPr>
        <p:spPr bwMode="auto">
          <a:xfrm>
            <a:off x="457200" y="1366043"/>
            <a:ext cx="8686800" cy="3509963"/>
          </a:xfrm>
          <a:prstGeom prst="rect">
            <a:avLst/>
          </a:prstGeom>
          <a:noFill/>
          <a:ln w="9525">
            <a:noFill/>
            <a:miter lim="800000"/>
            <a:headEnd/>
            <a:tailEnd/>
          </a:ln>
        </p:spPr>
        <p:txBody>
          <a:bodyPr/>
          <a:lstStyle/>
          <a:p>
            <a:pPr marL="342900" indent="-342900">
              <a:spcBef>
                <a:spcPct val="20000"/>
              </a:spcBef>
              <a:buFontTx/>
              <a:buChar char="•"/>
            </a:pPr>
            <a:r>
              <a:rPr lang="it-IT" sz="2400" u="none" dirty="0"/>
              <a:t>il primo carattere deve essere una lettera o il simbolo “_”  (ricordiamo che nel caso la prima lettera fosse un numero il compilatore tenterebbe di interpretare il nome come costante numerica);</a:t>
            </a:r>
          </a:p>
          <a:p>
            <a:pPr marL="342900" indent="-342900">
              <a:spcBef>
                <a:spcPct val="20000"/>
              </a:spcBef>
              <a:buFontTx/>
              <a:buChar char="•"/>
            </a:pPr>
            <a:r>
              <a:rPr lang="it-IT" sz="2400" u="none" dirty="0"/>
              <a:t>i caratteri successivi possono essere lettere, numeri o “_”.</a:t>
            </a:r>
          </a:p>
          <a:p>
            <a:pPr marL="342900" indent="-342900">
              <a:spcBef>
                <a:spcPct val="20000"/>
              </a:spcBef>
              <a:buFontTx/>
              <a:buChar char="•"/>
            </a:pPr>
            <a:r>
              <a:rPr lang="it-IT" sz="2400" u="none" dirty="0"/>
              <a:t>Gli identificatori non possono inoltre coincidere con le parole riservate del linguaggio.</a:t>
            </a:r>
          </a:p>
        </p:txBody>
      </p:sp>
    </p:spTree>
    <p:extLst>
      <p:ext uri="{BB962C8B-B14F-4D97-AF65-F5344CB8AC3E}">
        <p14:creationId xmlns:p14="http://schemas.microsoft.com/office/powerpoint/2010/main" val="310811296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cellulare"/>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rot="1383811">
            <a:off x="4126652" y="1731833"/>
            <a:ext cx="5142339" cy="2451772"/>
          </a:xfrm>
          <a:prstGeom prst="rect">
            <a:avLst/>
          </a:prstGeom>
          <a:noFill/>
          <a:ln w="9525">
            <a:noFill/>
            <a:miter lim="800000"/>
            <a:headEnd/>
            <a:tailEnd/>
          </a:ln>
        </p:spPr>
      </p:pic>
      <p:sp>
        <p:nvSpPr>
          <p:cNvPr id="34819" name="Rectangle 3"/>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pPr algn="ctr"/>
            <a:r>
              <a:rPr lang="it-IT" sz="4400" u="none" spc="300" dirty="0" smtClean="0">
                <a:solidFill>
                  <a:srgbClr val="006699"/>
                </a:solidFill>
              </a:rPr>
              <a:t>VARIABILI</a:t>
            </a:r>
            <a:endParaRPr lang="it-IT" sz="4400" u="none" spc="300" dirty="0">
              <a:solidFill>
                <a:srgbClr val="006699"/>
              </a:solidFill>
            </a:endParaRPr>
          </a:p>
        </p:txBody>
      </p:sp>
      <p:sp>
        <p:nvSpPr>
          <p:cNvPr id="34820" name="Rectangle 4"/>
          <p:cNvSpPr>
            <a:spLocks noChangeArrowheads="1"/>
          </p:cNvSpPr>
          <p:nvPr/>
        </p:nvSpPr>
        <p:spPr bwMode="auto">
          <a:xfrm>
            <a:off x="250953" y="1563638"/>
            <a:ext cx="4969119" cy="3509963"/>
          </a:xfrm>
          <a:prstGeom prst="rect">
            <a:avLst/>
          </a:prstGeom>
          <a:noFill/>
          <a:ln w="9525">
            <a:noFill/>
            <a:miter lim="800000"/>
            <a:headEnd/>
            <a:tailEnd/>
          </a:ln>
        </p:spPr>
        <p:txBody>
          <a:bodyPr/>
          <a:lstStyle/>
          <a:p>
            <a:pPr marL="342900" indent="-342900">
              <a:spcBef>
                <a:spcPct val="20000"/>
              </a:spcBef>
            </a:pPr>
            <a:r>
              <a:rPr lang="it-IT" sz="1600" u="none" dirty="0"/>
              <a:t>	Pensiamo a quando salviamo un numero di telefono del nostro amico Mario sul cellulare; se vogliamo chiamare il nostro amico, basterà inserire il suo nome (Mario, nome della </a:t>
            </a:r>
            <a:r>
              <a:rPr lang="it-IT" sz="1600" b="1" u="none" dirty="0">
                <a:solidFill>
                  <a:srgbClr val="006699"/>
                </a:solidFill>
              </a:rPr>
              <a:t>variabile</a:t>
            </a:r>
            <a:r>
              <a:rPr lang="it-IT" sz="1600" u="none" dirty="0"/>
              <a:t>) ed il cellulare comporrà automaticamente il numero di telefono (</a:t>
            </a:r>
            <a:r>
              <a:rPr lang="it-IT" sz="1600" b="1" u="none" dirty="0">
                <a:solidFill>
                  <a:srgbClr val="006699"/>
                </a:solidFill>
              </a:rPr>
              <a:t>valore</a:t>
            </a:r>
            <a:r>
              <a:rPr lang="it-IT" sz="1600" u="none" dirty="0"/>
              <a:t> della variabile). Se per qualche ragione Mario cambierà numero di telefono, modificherò il contenuto della mia rubrica (cambierò il valore della variabile). In questa maniera senza modificare le mie abitudini (inserirò sempre Mario) il mio cellulare comporrà il nuovo numero.</a:t>
            </a:r>
          </a:p>
        </p:txBody>
      </p:sp>
    </p:spTree>
    <p:extLst>
      <p:ext uri="{BB962C8B-B14F-4D97-AF65-F5344CB8AC3E}">
        <p14:creationId xmlns:p14="http://schemas.microsoft.com/office/powerpoint/2010/main" val="418618227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457200" y="472679"/>
            <a:ext cx="8229600" cy="857250"/>
          </a:xfrm>
          <a:prstGeom prst="rect">
            <a:avLst/>
          </a:prstGeom>
          <a:noFill/>
          <a:ln w="9525">
            <a:noFill/>
            <a:miter lim="800000"/>
            <a:headEnd/>
            <a:tailEnd/>
          </a:ln>
        </p:spPr>
        <p:txBody>
          <a:bodyPr anchor="ctr"/>
          <a:lstStyle/>
          <a:p>
            <a:pPr algn="ctr"/>
            <a:r>
              <a:rPr lang="it-IT" sz="4400" u="none" spc="600" dirty="0" smtClean="0">
                <a:solidFill>
                  <a:srgbClr val="006699"/>
                </a:solidFill>
              </a:rPr>
              <a:t>VARIABILI</a:t>
            </a:r>
            <a:endParaRPr lang="it-IT" sz="4400" u="none" spc="600" dirty="0">
              <a:solidFill>
                <a:srgbClr val="006699"/>
              </a:solidFill>
            </a:endParaRPr>
          </a:p>
        </p:txBody>
      </p:sp>
      <p:sp>
        <p:nvSpPr>
          <p:cNvPr id="35843" name="Rectangle 3"/>
          <p:cNvSpPr>
            <a:spLocks noChangeArrowheads="1"/>
          </p:cNvSpPr>
          <p:nvPr/>
        </p:nvSpPr>
        <p:spPr bwMode="auto">
          <a:xfrm>
            <a:off x="457200" y="1221582"/>
            <a:ext cx="8362950" cy="3509963"/>
          </a:xfrm>
          <a:prstGeom prst="rect">
            <a:avLst/>
          </a:prstGeom>
          <a:noFill/>
          <a:ln w="9525">
            <a:noFill/>
            <a:miter lim="800000"/>
            <a:headEnd/>
            <a:tailEnd/>
          </a:ln>
        </p:spPr>
        <p:txBody>
          <a:bodyPr/>
          <a:lstStyle/>
          <a:p>
            <a:pPr marL="342900" indent="-342900">
              <a:spcBef>
                <a:spcPct val="20000"/>
              </a:spcBef>
              <a:buFontTx/>
              <a:buChar char="•"/>
            </a:pPr>
            <a:r>
              <a:rPr lang="it-IT" sz="2400" u="none" dirty="0"/>
              <a:t>Una variabile è composta da due elementi: il suo </a:t>
            </a:r>
            <a:r>
              <a:rPr lang="it-IT" sz="2400" b="1" u="none" dirty="0">
                <a:solidFill>
                  <a:srgbClr val="006699"/>
                </a:solidFill>
              </a:rPr>
              <a:t>nome</a:t>
            </a:r>
            <a:r>
              <a:rPr lang="it-IT" sz="2400" u="none" dirty="0"/>
              <a:t> e il suo </a:t>
            </a:r>
            <a:r>
              <a:rPr lang="it-IT" sz="2400" b="1" u="none" dirty="0">
                <a:solidFill>
                  <a:srgbClr val="006699"/>
                </a:solidFill>
              </a:rPr>
              <a:t>valore</a:t>
            </a:r>
            <a:r>
              <a:rPr lang="it-IT" sz="2400" u="none" dirty="0"/>
              <a:t>; come ho visto nell’esempio del cellulare in un programma posso usare i nomi delle variabili al posto dei valori che rappresentano. </a:t>
            </a:r>
          </a:p>
          <a:p>
            <a:pPr marL="342900" indent="-342900">
              <a:spcBef>
                <a:spcPct val="20000"/>
              </a:spcBef>
              <a:buFontTx/>
              <a:buChar char="•"/>
            </a:pPr>
            <a:r>
              <a:rPr lang="it-IT" sz="2400" u="none" dirty="0"/>
              <a:t>Ho la possibilità di usare simboli mnemonici al posto di numeri e stringhe di grande entità o difficili da ricordare. </a:t>
            </a:r>
          </a:p>
          <a:p>
            <a:pPr marL="342900" indent="-342900">
              <a:spcBef>
                <a:spcPct val="20000"/>
              </a:spcBef>
              <a:buFontTx/>
              <a:buChar char="•"/>
            </a:pPr>
            <a:r>
              <a:rPr lang="it-IT" sz="2400" u="none" dirty="0"/>
              <a:t>Ho la possibilità di usare il nome della variabile al posto del suo valore per eseguirvi sopra delle operazioni, e generalizzare l’elaborazione.</a:t>
            </a:r>
          </a:p>
        </p:txBody>
      </p:sp>
    </p:spTree>
    <p:extLst>
      <p:ext uri="{BB962C8B-B14F-4D97-AF65-F5344CB8AC3E}">
        <p14:creationId xmlns:p14="http://schemas.microsoft.com/office/powerpoint/2010/main" val="10830957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34380"/>
            <a:ext cx="8229600" cy="857250"/>
          </a:xfrm>
        </p:spPr>
        <p:txBody>
          <a:bodyPr/>
          <a:lstStyle/>
          <a:p>
            <a:r>
              <a:rPr lang="it-IT" sz="3600" dirty="0" smtClean="0">
                <a:solidFill>
                  <a:schemeClr val="accent2">
                    <a:lumMod val="50000"/>
                  </a:schemeClr>
                </a:solidFill>
              </a:rPr>
              <a:t>COSA È UN LINGUAGGIO DI PROGRAMMAZIONE</a:t>
            </a:r>
            <a:endParaRPr lang="it-IT" sz="3600" dirty="0">
              <a:solidFill>
                <a:schemeClr val="accent2">
                  <a:lumMod val="50000"/>
                </a:schemeClr>
              </a:solidFill>
            </a:endParaRPr>
          </a:p>
        </p:txBody>
      </p:sp>
      <p:sp>
        <p:nvSpPr>
          <p:cNvPr id="9" name="Segnaposto contenuto 8"/>
          <p:cNvSpPr>
            <a:spLocks noGrp="1"/>
          </p:cNvSpPr>
          <p:nvPr>
            <p:ph idx="1"/>
          </p:nvPr>
        </p:nvSpPr>
        <p:spPr>
          <a:xfrm>
            <a:off x="457200" y="1913582"/>
            <a:ext cx="8229600" cy="2890416"/>
          </a:xfrm>
        </p:spPr>
        <p:txBody>
          <a:bodyPr/>
          <a:lstStyle/>
          <a:p>
            <a:r>
              <a:rPr lang="it-IT" sz="3600" dirty="0"/>
              <a:t>E' un linguaggio formale dotato di una sintassi ben definita che viene utilizzato per scrivere </a:t>
            </a:r>
            <a:r>
              <a:rPr lang="it-IT" sz="3600" dirty="0" smtClean="0"/>
              <a:t>programmi</a:t>
            </a:r>
            <a:r>
              <a:rPr lang="it-IT" sz="3600" dirty="0"/>
              <a:t> che realizzano algoritmi. </a:t>
            </a:r>
            <a:endParaRPr lang="it-IT" sz="3600" dirty="0" smtClean="0"/>
          </a:p>
        </p:txBody>
      </p:sp>
    </p:spTree>
    <p:extLst>
      <p:ext uri="{BB962C8B-B14F-4D97-AF65-F5344CB8AC3E}">
        <p14:creationId xmlns:p14="http://schemas.microsoft.com/office/powerpoint/2010/main" val="111039615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73529"/>
            <a:ext cx="8229600" cy="489701"/>
          </a:xfrm>
        </p:spPr>
        <p:txBody>
          <a:bodyPr/>
          <a:lstStyle/>
          <a:p>
            <a:r>
              <a:rPr lang="it-IT" dirty="0" smtClean="0">
                <a:solidFill>
                  <a:srgbClr val="006699"/>
                </a:solidFill>
              </a:rPr>
              <a:t>VARIABILI</a:t>
            </a:r>
            <a:endParaRPr lang="it-IT" dirty="0">
              <a:solidFill>
                <a:srgbClr val="006699"/>
              </a:solidFill>
            </a:endParaRPr>
          </a:p>
        </p:txBody>
      </p:sp>
      <p:sp>
        <p:nvSpPr>
          <p:cNvPr id="3" name="Segnaposto contenuto 2"/>
          <p:cNvSpPr>
            <a:spLocks noGrp="1"/>
          </p:cNvSpPr>
          <p:nvPr>
            <p:ph idx="1"/>
          </p:nvPr>
        </p:nvSpPr>
        <p:spPr>
          <a:xfrm>
            <a:off x="457200" y="1200152"/>
            <a:ext cx="8229600" cy="1695635"/>
          </a:xfrm>
        </p:spPr>
        <p:txBody>
          <a:bodyPr/>
          <a:lstStyle/>
          <a:p>
            <a:r>
              <a:rPr lang="it-IT" sz="2400" dirty="0" smtClean="0"/>
              <a:t>Prima di usare una variabile la dichiaro usando l’istruzione </a:t>
            </a:r>
            <a:r>
              <a:rPr lang="it-IT" sz="2400" b="1" dirty="0" smtClean="0">
                <a:solidFill>
                  <a:srgbClr val="006699"/>
                </a:solidFill>
              </a:rPr>
              <a:t>var.</a:t>
            </a:r>
          </a:p>
          <a:p>
            <a:r>
              <a:rPr lang="it-IT" sz="2400" dirty="0" smtClean="0"/>
              <a:t>Per assegnare alla variabile un valore utilizzo l’operatore di assegnazione (“</a:t>
            </a:r>
            <a:r>
              <a:rPr lang="it-IT" sz="2400" b="1" dirty="0" smtClean="0">
                <a:solidFill>
                  <a:srgbClr val="FF0000"/>
                </a:solidFill>
              </a:rPr>
              <a:t>=</a:t>
            </a:r>
            <a:r>
              <a:rPr lang="it-IT" sz="2400" dirty="0" smtClean="0"/>
              <a:t>“).</a:t>
            </a:r>
          </a:p>
        </p:txBody>
      </p:sp>
      <p:sp>
        <p:nvSpPr>
          <p:cNvPr id="4" name="Rettangolo 3"/>
          <p:cNvSpPr/>
          <p:nvPr/>
        </p:nvSpPr>
        <p:spPr>
          <a:xfrm>
            <a:off x="755576" y="2859782"/>
            <a:ext cx="7632848" cy="1938992"/>
          </a:xfrm>
          <a:prstGeom prst="rect">
            <a:avLst/>
          </a:prstGeom>
          <a:solidFill>
            <a:srgbClr val="FFFF99"/>
          </a:solidFill>
          <a:ln>
            <a:solidFill>
              <a:schemeClr val="tx1"/>
            </a:solidFill>
            <a:prstDash val="dash"/>
          </a:ln>
        </p:spPr>
        <p:txBody>
          <a:bodyPr wrap="square">
            <a:spAutoFit/>
          </a:bodyPr>
          <a:lstStyle/>
          <a:p>
            <a:r>
              <a:rPr lang="it-IT" sz="2000" b="1" dirty="0" smtClean="0">
                <a:latin typeface="Courier New" pitchFamily="49" charset="0"/>
                <a:cs typeface="Courier New" pitchFamily="49" charset="0"/>
              </a:rPr>
              <a:t>// creo una variabile che si chiama "</a:t>
            </a:r>
            <a:r>
              <a:rPr lang="it-IT" sz="2000" b="1" dirty="0" err="1" smtClean="0">
                <a:latin typeface="Courier New" pitchFamily="49" charset="0"/>
                <a:cs typeface="Courier New" pitchFamily="49" charset="0"/>
              </a:rPr>
              <a:t>mioNome</a:t>
            </a:r>
            <a:r>
              <a:rPr lang="it-IT" sz="2000" b="1" dirty="0" smtClean="0">
                <a:latin typeface="Courier New" pitchFamily="49" charset="0"/>
                <a:cs typeface="Courier New" pitchFamily="49" charset="0"/>
              </a:rPr>
              <a:t>"</a:t>
            </a:r>
            <a:br>
              <a:rPr lang="it-IT" sz="2000" b="1" dirty="0" smtClean="0">
                <a:latin typeface="Courier New" pitchFamily="49" charset="0"/>
                <a:cs typeface="Courier New" pitchFamily="49" charset="0"/>
              </a:rPr>
            </a:br>
            <a:r>
              <a:rPr lang="it-IT" sz="2000" b="1" dirty="0" err="1" smtClean="0">
                <a:latin typeface="Courier New" pitchFamily="49" charset="0"/>
                <a:cs typeface="Courier New" pitchFamily="49" charset="0"/>
              </a:rPr>
              <a:t>var</a:t>
            </a:r>
            <a:r>
              <a:rPr lang="it-IT" sz="2000" b="1" dirty="0" smtClean="0">
                <a:latin typeface="Courier New" pitchFamily="49" charset="0"/>
                <a:cs typeface="Courier New" pitchFamily="49" charset="0"/>
              </a:rPr>
              <a:t> </a:t>
            </a:r>
            <a:r>
              <a:rPr lang="it-IT" sz="2000" b="1" dirty="0" err="1" smtClean="0">
                <a:latin typeface="Courier New" pitchFamily="49" charset="0"/>
                <a:cs typeface="Courier New" pitchFamily="49" charset="0"/>
              </a:rPr>
              <a:t>mioNome</a:t>
            </a:r>
            <a:r>
              <a:rPr lang="it-IT" sz="2000" b="1" dirty="0" smtClean="0">
                <a:latin typeface="Courier New" pitchFamily="49" charset="0"/>
                <a:cs typeface="Courier New" pitchFamily="49" charset="0"/>
              </a:rPr>
              <a:t>; </a:t>
            </a:r>
            <a:br>
              <a:rPr lang="it-IT" sz="2000" b="1" dirty="0" smtClean="0">
                <a:latin typeface="Courier New" pitchFamily="49" charset="0"/>
                <a:cs typeface="Courier New" pitchFamily="49" charset="0"/>
              </a:rPr>
            </a:br>
            <a:r>
              <a:rPr lang="it-IT" sz="2000" b="1" dirty="0" smtClean="0">
                <a:latin typeface="Courier New" pitchFamily="49" charset="0"/>
                <a:cs typeface="Courier New" pitchFamily="49" charset="0"/>
              </a:rPr>
              <a:t/>
            </a:r>
            <a:br>
              <a:rPr lang="it-IT" sz="2000" b="1" dirty="0" smtClean="0">
                <a:latin typeface="Courier New" pitchFamily="49" charset="0"/>
                <a:cs typeface="Courier New" pitchFamily="49" charset="0"/>
              </a:rPr>
            </a:br>
            <a:r>
              <a:rPr lang="it-IT" sz="2000" b="1" dirty="0" smtClean="0">
                <a:latin typeface="Courier New" pitchFamily="49" charset="0"/>
                <a:cs typeface="Courier New" pitchFamily="49" charset="0"/>
              </a:rPr>
              <a:t>//assegno a </a:t>
            </a:r>
            <a:r>
              <a:rPr lang="it-IT" sz="2000" b="1" dirty="0" err="1" smtClean="0">
                <a:latin typeface="Courier New" pitchFamily="49" charset="0"/>
                <a:cs typeface="Courier New" pitchFamily="49" charset="0"/>
              </a:rPr>
              <a:t>mioNome</a:t>
            </a:r>
            <a:r>
              <a:rPr lang="it-IT" sz="2000" b="1" dirty="0" smtClean="0">
                <a:latin typeface="Courier New" pitchFamily="49" charset="0"/>
                <a:cs typeface="Courier New" pitchFamily="49" charset="0"/>
              </a:rPr>
              <a:t> il contenuto “Pippo"</a:t>
            </a:r>
            <a:br>
              <a:rPr lang="it-IT" sz="2000" b="1" dirty="0" smtClean="0">
                <a:latin typeface="Courier New" pitchFamily="49" charset="0"/>
                <a:cs typeface="Courier New" pitchFamily="49" charset="0"/>
              </a:rPr>
            </a:br>
            <a:r>
              <a:rPr lang="it-IT" sz="2000" b="1" dirty="0" err="1" smtClean="0">
                <a:latin typeface="Courier New" pitchFamily="49" charset="0"/>
                <a:cs typeface="Courier New" pitchFamily="49" charset="0"/>
              </a:rPr>
              <a:t>mioNome=</a:t>
            </a:r>
            <a:r>
              <a:rPr lang="it-IT" sz="2000" b="1" dirty="0" smtClean="0">
                <a:latin typeface="Courier New" pitchFamily="49" charset="0"/>
                <a:cs typeface="Courier New" pitchFamily="49" charset="0"/>
              </a:rPr>
              <a:t>"Pippo"; </a:t>
            </a:r>
            <a:br>
              <a:rPr lang="it-IT" sz="2000" b="1" dirty="0" smtClean="0">
                <a:latin typeface="Courier New" pitchFamily="49" charset="0"/>
                <a:cs typeface="Courier New" pitchFamily="49" charset="0"/>
              </a:rPr>
            </a:br>
            <a:endParaRPr lang="it-IT" sz="2000" b="1" dirty="0">
              <a:latin typeface="Courier New" pitchFamily="49" charset="0"/>
              <a:cs typeface="Courier New" pitchFamily="49" charset="0"/>
            </a:endParaRPr>
          </a:p>
        </p:txBody>
      </p:sp>
    </p:spTree>
    <p:extLst>
      <p:ext uri="{BB962C8B-B14F-4D97-AF65-F5344CB8AC3E}">
        <p14:creationId xmlns:p14="http://schemas.microsoft.com/office/powerpoint/2010/main" val="134349514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51879"/>
            <a:ext cx="8229600" cy="435695"/>
          </a:xfrm>
        </p:spPr>
        <p:txBody>
          <a:bodyPr/>
          <a:lstStyle/>
          <a:p>
            <a:r>
              <a:rPr lang="it-IT" dirty="0" smtClean="0">
                <a:solidFill>
                  <a:srgbClr val="006699"/>
                </a:solidFill>
              </a:rPr>
              <a:t>TIPI IN JAVASCRIPT</a:t>
            </a:r>
            <a:endParaRPr lang="it-IT" dirty="0">
              <a:solidFill>
                <a:srgbClr val="006699"/>
              </a:solidFill>
            </a:endParaRP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134973645"/>
              </p:ext>
            </p:extLst>
          </p:nvPr>
        </p:nvGraphicFramePr>
        <p:xfrm>
          <a:off x="539555" y="1080335"/>
          <a:ext cx="8136903" cy="3715589"/>
        </p:xfrm>
        <a:graphic>
          <a:graphicData uri="http://schemas.openxmlformats.org/drawingml/2006/table">
            <a:tbl>
              <a:tblPr bandRow="1">
                <a:tableStyleId>{3C2FFA5D-87B4-456A-9821-1D502468CF0F}</a:tableStyleId>
              </a:tblPr>
              <a:tblGrid>
                <a:gridCol w="1008109"/>
                <a:gridCol w="4416493"/>
                <a:gridCol w="2712301"/>
              </a:tblGrid>
              <a:tr h="240259">
                <a:tc>
                  <a:txBody>
                    <a:bodyPr/>
                    <a:lstStyle/>
                    <a:p>
                      <a:pPr algn="l"/>
                      <a:r>
                        <a:rPr lang="it-IT" sz="1200" dirty="0">
                          <a:solidFill>
                            <a:schemeClr val="bg1"/>
                          </a:solidFill>
                        </a:rPr>
                        <a:t>Tipo di dati</a:t>
                      </a:r>
                    </a:p>
                  </a:txBody>
                  <a:tcPr anchor="ctr">
                    <a:solidFill>
                      <a:srgbClr val="006699"/>
                    </a:solidFill>
                  </a:tcPr>
                </a:tc>
                <a:tc>
                  <a:txBody>
                    <a:bodyPr/>
                    <a:lstStyle/>
                    <a:p>
                      <a:pPr algn="l"/>
                      <a:r>
                        <a:rPr lang="it-IT" sz="1200" dirty="0">
                          <a:solidFill>
                            <a:schemeClr val="bg1"/>
                          </a:solidFill>
                        </a:rPr>
                        <a:t>Spiegazione</a:t>
                      </a:r>
                    </a:p>
                  </a:txBody>
                  <a:tcPr anchor="ctr">
                    <a:solidFill>
                      <a:srgbClr val="006699"/>
                    </a:solidFill>
                  </a:tcPr>
                </a:tc>
                <a:tc>
                  <a:txBody>
                    <a:bodyPr/>
                    <a:lstStyle/>
                    <a:p>
                      <a:pPr algn="l"/>
                      <a:r>
                        <a:rPr lang="it-IT" sz="1200" dirty="0">
                          <a:solidFill>
                            <a:schemeClr val="bg1"/>
                          </a:solidFill>
                        </a:rPr>
                        <a:t>Esempio</a:t>
                      </a:r>
                    </a:p>
                  </a:txBody>
                  <a:tcPr anchor="ctr">
                    <a:solidFill>
                      <a:srgbClr val="006699"/>
                    </a:solidFill>
                  </a:tcPr>
                </a:tc>
              </a:tr>
              <a:tr h="240259">
                <a:tc>
                  <a:txBody>
                    <a:bodyPr/>
                    <a:lstStyle/>
                    <a:p>
                      <a:pPr algn="l"/>
                      <a:r>
                        <a:rPr lang="it-IT" sz="1200" dirty="0" err="1" smtClean="0"/>
                        <a:t>Number</a:t>
                      </a:r>
                      <a:endParaRPr lang="it-IT" sz="1200" dirty="0"/>
                    </a:p>
                  </a:txBody>
                  <a:tcPr/>
                </a:tc>
                <a:tc>
                  <a:txBody>
                    <a:bodyPr/>
                    <a:lstStyle/>
                    <a:p>
                      <a:pPr algn="l"/>
                      <a:r>
                        <a:rPr lang="it-IT" sz="1200"/>
                        <a:t>Qualsiasi valore numerico</a:t>
                      </a:r>
                    </a:p>
                  </a:txBody>
                  <a:tcPr/>
                </a:tc>
                <a:tc>
                  <a:txBody>
                    <a:bodyPr/>
                    <a:lstStyle/>
                    <a:p>
                      <a:pPr algn="l"/>
                      <a:r>
                        <a:rPr lang="it-IT" sz="1200"/>
                        <a:t>miaVariabile=300;</a:t>
                      </a:r>
                    </a:p>
                  </a:txBody>
                  <a:tcPr/>
                </a:tc>
              </a:tr>
              <a:tr h="240259">
                <a:tc>
                  <a:txBody>
                    <a:bodyPr/>
                    <a:lstStyle/>
                    <a:p>
                      <a:pPr algn="l"/>
                      <a:r>
                        <a:rPr lang="it-IT" sz="1200" dirty="0" err="1" smtClean="0"/>
                        <a:t>Number</a:t>
                      </a:r>
                      <a:endParaRPr lang="it-IT" sz="1200" dirty="0"/>
                    </a:p>
                  </a:txBody>
                  <a:tcPr/>
                </a:tc>
                <a:tc>
                  <a:txBody>
                    <a:bodyPr/>
                    <a:lstStyle/>
                    <a:p>
                      <a:pPr algn="l"/>
                      <a:r>
                        <a:rPr lang="it-IT" sz="1200"/>
                        <a:t>Numeri con virgola</a:t>
                      </a:r>
                    </a:p>
                  </a:txBody>
                  <a:tcPr/>
                </a:tc>
                <a:tc>
                  <a:txBody>
                    <a:bodyPr/>
                    <a:lstStyle/>
                    <a:p>
                      <a:pPr algn="l"/>
                      <a:r>
                        <a:rPr lang="it-IT" sz="1200"/>
                        <a:t>miaVariabile=12.5;</a:t>
                      </a:r>
                    </a:p>
                  </a:txBody>
                  <a:tcPr/>
                </a:tc>
              </a:tr>
              <a:tr h="400431">
                <a:tc>
                  <a:txBody>
                    <a:bodyPr/>
                    <a:lstStyle/>
                    <a:p>
                      <a:pPr algn="l"/>
                      <a:r>
                        <a:rPr lang="it-IT" sz="1200" dirty="0" err="1" smtClean="0"/>
                        <a:t>String</a:t>
                      </a:r>
                      <a:endParaRPr lang="it-IT" sz="1200" dirty="0"/>
                    </a:p>
                  </a:txBody>
                  <a:tcPr/>
                </a:tc>
                <a:tc>
                  <a:txBody>
                    <a:bodyPr/>
                    <a:lstStyle/>
                    <a:p>
                      <a:pPr algn="l"/>
                      <a:r>
                        <a:rPr lang="it-IT" sz="1200"/>
                        <a:t>Qualsiasi valore letterale. È una sequenza di caratteri, racchiusa tra virgolette.</a:t>
                      </a:r>
                    </a:p>
                  </a:txBody>
                  <a:tcPr/>
                </a:tc>
                <a:tc>
                  <a:txBody>
                    <a:bodyPr/>
                    <a:lstStyle/>
                    <a:p>
                      <a:pPr algn="l"/>
                      <a:r>
                        <a:rPr lang="it-IT" sz="1200" dirty="0" err="1"/>
                        <a:t>miaVariabile</a:t>
                      </a:r>
                      <a:r>
                        <a:rPr lang="it-IT" sz="1200" dirty="0"/>
                        <a:t>="Wolfgang</a:t>
                      </a:r>
                      <a:r>
                        <a:rPr lang="it-IT" sz="120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err="1" smtClean="0"/>
                        <a:t>miaVariabile</a:t>
                      </a:r>
                      <a:r>
                        <a:rPr lang="it-IT" sz="1200" dirty="0" smtClean="0"/>
                        <a:t>=‘Wolfgang’;</a:t>
                      </a:r>
                    </a:p>
                  </a:txBody>
                  <a:tcPr/>
                </a:tc>
              </a:tr>
              <a:tr h="400431">
                <a:tc>
                  <a:txBody>
                    <a:bodyPr/>
                    <a:lstStyle/>
                    <a:p>
                      <a:pPr algn="l"/>
                      <a:r>
                        <a:rPr lang="it-IT" sz="1200" dirty="0" err="1" smtClean="0"/>
                        <a:t>Null</a:t>
                      </a:r>
                      <a:endParaRPr lang="it-IT" sz="1200" dirty="0"/>
                    </a:p>
                  </a:txBody>
                  <a:tcPr/>
                </a:tc>
                <a:tc>
                  <a:txBody>
                    <a:bodyPr/>
                    <a:lstStyle/>
                    <a:p>
                      <a:pPr algn="l"/>
                      <a:r>
                        <a:rPr lang="it-IT" sz="1200"/>
                        <a:t>È uno speciale tipo di dato che indica l’assenza di alcun valore (“è il nulla”). Non è lo zero.</a:t>
                      </a:r>
                    </a:p>
                  </a:txBody>
                  <a:tcPr/>
                </a:tc>
                <a:tc>
                  <a:txBody>
                    <a:bodyPr/>
                    <a:lstStyle/>
                    <a:p>
                      <a:pPr algn="l"/>
                      <a:r>
                        <a:rPr lang="it-IT" sz="1200"/>
                        <a:t>miaVariabile=null;</a:t>
                      </a:r>
                    </a:p>
                  </a:txBody>
                  <a:tcPr/>
                </a:tc>
              </a:tr>
              <a:tr h="880949">
                <a:tc>
                  <a:txBody>
                    <a:bodyPr/>
                    <a:lstStyle/>
                    <a:p>
                      <a:pPr algn="l"/>
                      <a:r>
                        <a:rPr lang="it-IT" sz="1200" dirty="0" err="1" smtClean="0"/>
                        <a:t>Boolean</a:t>
                      </a:r>
                      <a:endParaRPr lang="it-IT" sz="1200" dirty="0"/>
                    </a:p>
                  </a:txBody>
                  <a:tcPr/>
                </a:tc>
                <a:tc>
                  <a:txBody>
                    <a:bodyPr/>
                    <a:lstStyle/>
                    <a:p>
                      <a:pPr algn="l"/>
                      <a:r>
                        <a:rPr lang="it-IT" sz="1200" dirty="0"/>
                        <a:t>È uno tipo di dato che indica uno stato. Di fatto un valore booleano può assumere solo due valori: acceso (vero), spento (falso). È il classico “interruttore della luce”.</a:t>
                      </a:r>
                    </a:p>
                  </a:txBody>
                  <a:tcPr/>
                </a:tc>
                <a:tc>
                  <a:txBody>
                    <a:bodyPr/>
                    <a:lstStyle/>
                    <a:p>
                      <a:pPr algn="l"/>
                      <a:r>
                        <a:rPr lang="it-IT" sz="1200" dirty="0"/>
                        <a:t>//Vero:</a:t>
                      </a:r>
                      <a:br>
                        <a:rPr lang="it-IT" sz="1200" dirty="0"/>
                      </a:br>
                      <a:r>
                        <a:rPr lang="it-IT" sz="1200" dirty="0" err="1"/>
                        <a:t>miaVariabile=true</a:t>
                      </a:r>
                      <a:r>
                        <a:rPr lang="it-IT" sz="1200" dirty="0" smtClean="0"/>
                        <a:t>;</a:t>
                      </a:r>
                      <a:r>
                        <a:rPr lang="it-IT" sz="1200" dirty="0"/>
                        <a:t/>
                      </a:r>
                      <a:br>
                        <a:rPr lang="it-IT" sz="1200" dirty="0"/>
                      </a:br>
                      <a:r>
                        <a:rPr lang="it-IT" sz="1200" dirty="0"/>
                        <a:t>//Falso:</a:t>
                      </a:r>
                      <a:br>
                        <a:rPr lang="it-IT" sz="1200" dirty="0"/>
                      </a:br>
                      <a:r>
                        <a:rPr lang="it-IT" sz="1200" dirty="0" err="1"/>
                        <a:t>miaVariabile=false</a:t>
                      </a:r>
                      <a:r>
                        <a:rPr lang="it-IT" sz="1200" dirty="0" smtClean="0"/>
                        <a:t>;</a:t>
                      </a:r>
                      <a:endParaRPr lang="it-IT" sz="1200" dirty="0"/>
                    </a:p>
                  </a:txBody>
                  <a:tcPr/>
                </a:tc>
              </a:tr>
              <a:tr h="560604">
                <a:tc>
                  <a:txBody>
                    <a:bodyPr/>
                    <a:lstStyle/>
                    <a:p>
                      <a:pPr algn="l"/>
                      <a:r>
                        <a:rPr lang="it-IT" sz="1200" dirty="0" err="1" smtClean="0"/>
                        <a:t>Object</a:t>
                      </a:r>
                      <a:endParaRPr lang="it-IT" sz="1200" dirty="0"/>
                    </a:p>
                  </a:txBody>
                  <a:tcPr/>
                </a:tc>
                <a:tc>
                  <a:txBody>
                    <a:bodyPr/>
                    <a:lstStyle/>
                    <a:p>
                      <a:pPr algn="l"/>
                      <a:r>
                        <a:rPr lang="it-IT" sz="1200" dirty="0" err="1" smtClean="0"/>
                        <a:t>Array</a:t>
                      </a:r>
                      <a:r>
                        <a:rPr lang="it-IT" sz="1200" dirty="0" smtClean="0"/>
                        <a:t> (Elenco di valor)i</a:t>
                      </a:r>
                      <a:endParaRPr lang="it-IT" sz="1200" dirty="0"/>
                    </a:p>
                  </a:txBody>
                  <a:tcPr/>
                </a:tc>
                <a:tc>
                  <a:txBody>
                    <a:bodyPr/>
                    <a:lstStyle/>
                    <a:p>
                      <a:pPr algn="l"/>
                      <a:r>
                        <a:rPr lang="it-IT" sz="1200" dirty="0" err="1" smtClean="0"/>
                        <a:t>miaVariabile=</a:t>
                      </a:r>
                      <a:r>
                        <a:rPr lang="it-IT" sz="1200" dirty="0" smtClean="0"/>
                        <a:t>[‘lunedì’, ’martedì’, ‘mercoledì’, ‘giovedì’, ‘venerdì’,</a:t>
                      </a:r>
                      <a:r>
                        <a:rPr lang="it-IT" sz="1200" baseline="0" dirty="0" smtClean="0"/>
                        <a:t> ‘sabato’, ‘domenica’] </a:t>
                      </a:r>
                      <a:endParaRPr lang="it-IT" sz="1200" dirty="0"/>
                    </a:p>
                  </a:txBody>
                  <a:tcPr/>
                </a:tc>
              </a:tr>
              <a:tr h="400431">
                <a:tc>
                  <a:txBody>
                    <a:bodyPr/>
                    <a:lstStyle/>
                    <a:p>
                      <a:pPr algn="l"/>
                      <a:r>
                        <a:rPr lang="it-IT" sz="1200" dirty="0" err="1" smtClean="0"/>
                        <a:t>Object</a:t>
                      </a:r>
                      <a:endParaRPr lang="it-IT" sz="1200" dirty="0"/>
                    </a:p>
                  </a:txBody>
                  <a:tcPr/>
                </a:tc>
                <a:tc>
                  <a:txBody>
                    <a:bodyPr/>
                    <a:lstStyle/>
                    <a:p>
                      <a:pPr algn="l"/>
                      <a:r>
                        <a:rPr lang="it-IT" sz="1200" dirty="0" smtClean="0"/>
                        <a:t>Informazione complessa</a:t>
                      </a:r>
                      <a:endParaRPr lang="it-IT" sz="1200" dirty="0"/>
                    </a:p>
                  </a:txBody>
                  <a:tcPr/>
                </a:tc>
                <a:tc>
                  <a:txBody>
                    <a:bodyPr/>
                    <a:lstStyle/>
                    <a:p>
                      <a:pPr algn="l"/>
                      <a:r>
                        <a:rPr lang="it-IT" sz="1200" dirty="0" err="1" smtClean="0"/>
                        <a:t>miaVariabile</a:t>
                      </a:r>
                      <a:r>
                        <a:rPr lang="it-IT" sz="1200" dirty="0" smtClean="0"/>
                        <a:t> = {nome:”Mario”, cognome:”Rossi”, </a:t>
                      </a:r>
                      <a:r>
                        <a:rPr lang="it-IT" sz="1200" dirty="0" err="1" smtClean="0"/>
                        <a:t>eta</a:t>
                      </a:r>
                      <a:r>
                        <a:rPr lang="it-IT" sz="1200" dirty="0" smtClean="0"/>
                        <a:t>:25}</a:t>
                      </a:r>
                      <a:endParaRPr lang="it-IT" sz="1200" dirty="0"/>
                    </a:p>
                  </a:txBody>
                  <a:tcPr/>
                </a:tc>
              </a:tr>
            </a:tbl>
          </a:graphicData>
        </a:graphic>
      </p:graphicFrame>
    </p:spTree>
    <p:extLst>
      <p:ext uri="{BB962C8B-B14F-4D97-AF65-F5344CB8AC3E}">
        <p14:creationId xmlns:p14="http://schemas.microsoft.com/office/powerpoint/2010/main" val="178433620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465535"/>
            <a:ext cx="8229600" cy="857250"/>
          </a:xfrm>
        </p:spPr>
        <p:txBody>
          <a:bodyPr/>
          <a:lstStyle/>
          <a:p>
            <a:pPr eaLnBrk="1" hangingPunct="1"/>
            <a:r>
              <a:rPr lang="it-IT" dirty="0" smtClean="0">
                <a:solidFill>
                  <a:srgbClr val="006699"/>
                </a:solidFill>
              </a:rPr>
              <a:t>DEFINIRE UNA VARIABILE</a:t>
            </a:r>
          </a:p>
        </p:txBody>
      </p:sp>
      <p:sp>
        <p:nvSpPr>
          <p:cNvPr id="14339" name="Rectangle 3"/>
          <p:cNvSpPr>
            <a:spLocks noGrp="1" noChangeArrowheads="1"/>
          </p:cNvSpPr>
          <p:nvPr>
            <p:ph idx="1"/>
          </p:nvPr>
        </p:nvSpPr>
        <p:spPr>
          <a:xfrm>
            <a:off x="457200" y="2463403"/>
            <a:ext cx="8229600" cy="1404938"/>
          </a:xfrm>
        </p:spPr>
        <p:txBody>
          <a:bodyPr/>
          <a:lstStyle/>
          <a:p>
            <a:pPr algn="ctr" eaLnBrk="1" hangingPunct="1">
              <a:buFontTx/>
              <a:buNone/>
            </a:pPr>
            <a:r>
              <a:rPr lang="it-IT" sz="8800" b="1" dirty="0" err="1" smtClean="0">
                <a:solidFill>
                  <a:srgbClr val="006699"/>
                </a:solidFill>
                <a:latin typeface="Courier New" pitchFamily="49" charset="0"/>
              </a:rPr>
              <a:t>var</a:t>
            </a:r>
            <a:r>
              <a:rPr lang="it-IT" sz="8800" dirty="0" smtClean="0">
                <a:latin typeface="Courier New" pitchFamily="49" charset="0"/>
              </a:rPr>
              <a:t> </a:t>
            </a:r>
            <a:r>
              <a:rPr lang="it-IT" sz="8800" b="1" dirty="0" smtClean="0">
                <a:solidFill>
                  <a:srgbClr val="996600"/>
                </a:solidFill>
                <a:latin typeface="Courier New" pitchFamily="49" charset="0"/>
              </a:rPr>
              <a:t>adesso</a:t>
            </a:r>
            <a:r>
              <a:rPr lang="it-IT" sz="8800" dirty="0" smtClean="0">
                <a:solidFill>
                  <a:srgbClr val="00B050"/>
                </a:solidFill>
                <a:latin typeface="Courier New" pitchFamily="49" charset="0"/>
              </a:rPr>
              <a:t>;</a:t>
            </a:r>
          </a:p>
        </p:txBody>
      </p:sp>
      <p:grpSp>
        <p:nvGrpSpPr>
          <p:cNvPr id="2" name="Gruppo 10"/>
          <p:cNvGrpSpPr>
            <a:grpSpLocks/>
          </p:cNvGrpSpPr>
          <p:nvPr/>
        </p:nvGrpSpPr>
        <p:grpSpPr bwMode="auto">
          <a:xfrm>
            <a:off x="971500" y="1600200"/>
            <a:ext cx="7920980" cy="3131790"/>
            <a:chOff x="972164" y="2132856"/>
            <a:chExt cx="7920636" cy="4177001"/>
          </a:xfrm>
        </p:grpSpPr>
        <p:sp>
          <p:nvSpPr>
            <p:cNvPr id="4" name="Fumetto 1 3"/>
            <p:cNvSpPr/>
            <p:nvPr/>
          </p:nvSpPr>
          <p:spPr>
            <a:xfrm>
              <a:off x="972164" y="2132856"/>
              <a:ext cx="2592275" cy="1079831"/>
            </a:xfrm>
            <a:prstGeom prst="wedgeRectCallout">
              <a:avLst>
                <a:gd name="adj1" fmla="val -6472"/>
                <a:gd name="adj2" fmla="val 107373"/>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800" b="1" dirty="0">
                  <a:solidFill>
                    <a:schemeClr val="accent1"/>
                  </a:solidFill>
                </a:rPr>
                <a:t>parola chiave </a:t>
              </a:r>
            </a:p>
            <a:p>
              <a:pPr algn="ctr">
                <a:defRPr/>
              </a:pPr>
              <a:r>
                <a:rPr lang="it-IT" sz="2800" b="1" dirty="0">
                  <a:solidFill>
                    <a:schemeClr val="accent1"/>
                  </a:solidFill>
                </a:rPr>
                <a:t>(direttiva)</a:t>
              </a:r>
            </a:p>
          </p:txBody>
        </p:sp>
        <p:sp>
          <p:nvSpPr>
            <p:cNvPr id="5" name="Fumetto 1 4"/>
            <p:cNvSpPr/>
            <p:nvPr/>
          </p:nvSpPr>
          <p:spPr>
            <a:xfrm>
              <a:off x="4500401" y="5301485"/>
              <a:ext cx="2592274" cy="1008372"/>
            </a:xfrm>
            <a:prstGeom prst="wedgeRectCallout">
              <a:avLst>
                <a:gd name="adj1" fmla="val 9066"/>
                <a:gd name="adj2" fmla="val -101031"/>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800" b="1" dirty="0">
                  <a:solidFill>
                    <a:srgbClr val="996600"/>
                  </a:solidFill>
                </a:rPr>
                <a:t>Identificatore</a:t>
              </a:r>
            </a:p>
            <a:p>
              <a:pPr algn="ctr">
                <a:defRPr/>
              </a:pPr>
              <a:r>
                <a:rPr lang="it-IT" sz="2800" b="1" dirty="0">
                  <a:solidFill>
                    <a:srgbClr val="996600"/>
                  </a:solidFill>
                </a:rPr>
                <a:t>(variabile)</a:t>
              </a:r>
            </a:p>
          </p:txBody>
        </p:sp>
        <p:sp>
          <p:nvSpPr>
            <p:cNvPr id="10" name="Fumetto 1 9"/>
            <p:cNvSpPr/>
            <p:nvPr/>
          </p:nvSpPr>
          <p:spPr>
            <a:xfrm>
              <a:off x="6805329" y="2517214"/>
              <a:ext cx="2087471" cy="719359"/>
            </a:xfrm>
            <a:prstGeom prst="wedgeRectCallout">
              <a:avLst>
                <a:gd name="adj1" fmla="val -3532"/>
                <a:gd name="adj2" fmla="val 138256"/>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800" b="1" dirty="0">
                  <a:solidFill>
                    <a:srgbClr val="00B050"/>
                  </a:solidFill>
                </a:rPr>
                <a:t>separatore</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465535"/>
            <a:ext cx="8229600" cy="857250"/>
          </a:xfrm>
        </p:spPr>
        <p:txBody>
          <a:bodyPr/>
          <a:lstStyle/>
          <a:p>
            <a:pPr eaLnBrk="1" hangingPunct="1"/>
            <a:r>
              <a:rPr lang="it-IT" dirty="0" smtClean="0">
                <a:solidFill>
                  <a:srgbClr val="006699"/>
                </a:solidFill>
              </a:rPr>
              <a:t>Assegnare un valore</a:t>
            </a:r>
          </a:p>
        </p:txBody>
      </p:sp>
      <p:sp>
        <p:nvSpPr>
          <p:cNvPr id="15363" name="Rectangle 3"/>
          <p:cNvSpPr>
            <a:spLocks noGrp="1" noChangeArrowheads="1"/>
          </p:cNvSpPr>
          <p:nvPr>
            <p:ph idx="1"/>
          </p:nvPr>
        </p:nvSpPr>
        <p:spPr>
          <a:xfrm>
            <a:off x="457201" y="2895600"/>
            <a:ext cx="8507413" cy="540544"/>
          </a:xfrm>
        </p:spPr>
        <p:txBody>
          <a:bodyPr/>
          <a:lstStyle/>
          <a:p>
            <a:pPr eaLnBrk="1" hangingPunct="1">
              <a:buFontTx/>
              <a:buNone/>
            </a:pPr>
            <a:r>
              <a:rPr lang="it-IT" sz="3600" b="1" dirty="0" smtClean="0">
                <a:solidFill>
                  <a:srgbClr val="996600"/>
                </a:solidFill>
                <a:latin typeface="Courier New" pitchFamily="49" charset="0"/>
              </a:rPr>
              <a:t>adesso</a:t>
            </a:r>
            <a:r>
              <a:rPr lang="it-IT" sz="3600" dirty="0" smtClean="0">
                <a:latin typeface="Courier New" pitchFamily="49" charset="0"/>
              </a:rPr>
              <a:t> </a:t>
            </a:r>
            <a:r>
              <a:rPr lang="it-IT" sz="3600" dirty="0" smtClean="0">
                <a:solidFill>
                  <a:srgbClr val="FF0000"/>
                </a:solidFill>
                <a:latin typeface="Courier New" pitchFamily="49" charset="0"/>
              </a:rPr>
              <a:t>= </a:t>
            </a:r>
            <a:r>
              <a:rPr lang="it-IT" sz="3600" b="1" dirty="0" err="1" smtClean="0">
                <a:solidFill>
                  <a:srgbClr val="7030A0"/>
                </a:solidFill>
                <a:latin typeface="Courier New" pitchFamily="49" charset="0"/>
              </a:rPr>
              <a:t>new</a:t>
            </a:r>
            <a:r>
              <a:rPr lang="it-IT" sz="3600" b="1" dirty="0" smtClean="0">
                <a:solidFill>
                  <a:srgbClr val="7030A0"/>
                </a:solidFill>
                <a:latin typeface="Courier New" pitchFamily="49" charset="0"/>
              </a:rPr>
              <a:t> </a:t>
            </a:r>
            <a:r>
              <a:rPr lang="it-IT" sz="3600" b="1" dirty="0" smtClean="0">
                <a:solidFill>
                  <a:srgbClr val="FF0000"/>
                </a:solidFill>
                <a:latin typeface="Courier New" pitchFamily="49" charset="0"/>
              </a:rPr>
              <a:t>Date</a:t>
            </a:r>
            <a:r>
              <a:rPr lang="it-IT" sz="3600" dirty="0" smtClean="0">
                <a:latin typeface="Courier New" pitchFamily="49" charset="0"/>
              </a:rPr>
              <a:t>()</a:t>
            </a:r>
            <a:r>
              <a:rPr lang="it-IT" sz="3600" dirty="0" smtClean="0">
                <a:solidFill>
                  <a:srgbClr val="00B050"/>
                </a:solidFill>
                <a:latin typeface="Courier New" pitchFamily="49" charset="0"/>
              </a:rPr>
              <a:t>;</a:t>
            </a:r>
          </a:p>
        </p:txBody>
      </p:sp>
      <p:grpSp>
        <p:nvGrpSpPr>
          <p:cNvPr id="2" name="Gruppo 13"/>
          <p:cNvGrpSpPr>
            <a:grpSpLocks/>
          </p:cNvGrpSpPr>
          <p:nvPr/>
        </p:nvGrpSpPr>
        <p:grpSpPr bwMode="auto">
          <a:xfrm>
            <a:off x="323851" y="1599158"/>
            <a:ext cx="7992565" cy="3060824"/>
            <a:chOff x="323528" y="2132118"/>
            <a:chExt cx="7992745" cy="4081679"/>
          </a:xfrm>
        </p:grpSpPr>
        <p:sp>
          <p:nvSpPr>
            <p:cNvPr id="4" name="Fumetto 1 3"/>
            <p:cNvSpPr/>
            <p:nvPr/>
          </p:nvSpPr>
          <p:spPr>
            <a:xfrm>
              <a:off x="323528" y="2204958"/>
              <a:ext cx="2592447" cy="1079653"/>
            </a:xfrm>
            <a:prstGeom prst="wedgeRectCallout">
              <a:avLst>
                <a:gd name="adj1" fmla="val -33767"/>
                <a:gd name="adj2" fmla="val 112412"/>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800" b="1" dirty="0">
                  <a:solidFill>
                    <a:srgbClr val="996600"/>
                  </a:solidFill>
                </a:rPr>
                <a:t>identificatore</a:t>
              </a:r>
            </a:p>
            <a:p>
              <a:pPr algn="ctr">
                <a:defRPr/>
              </a:pPr>
              <a:r>
                <a:rPr lang="it-IT" sz="2800" b="1" dirty="0">
                  <a:solidFill>
                    <a:srgbClr val="996600"/>
                  </a:solidFill>
                </a:rPr>
                <a:t>(variabile)</a:t>
              </a:r>
            </a:p>
          </p:txBody>
        </p:sp>
        <p:sp>
          <p:nvSpPr>
            <p:cNvPr id="5" name="Fumetto 1 4"/>
            <p:cNvSpPr/>
            <p:nvPr/>
          </p:nvSpPr>
          <p:spPr>
            <a:xfrm>
              <a:off x="3060440" y="2204957"/>
              <a:ext cx="2592447" cy="1008205"/>
            </a:xfrm>
            <a:prstGeom prst="wedgeRectCallout">
              <a:avLst>
                <a:gd name="adj1" fmla="val 18038"/>
                <a:gd name="adj2" fmla="val 124453"/>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800" b="1" dirty="0" smtClean="0">
                  <a:solidFill>
                    <a:srgbClr val="FF0000"/>
                  </a:solidFill>
                </a:rPr>
                <a:t>prototipo</a:t>
              </a:r>
              <a:endParaRPr lang="it-IT" sz="2800" b="1" dirty="0">
                <a:solidFill>
                  <a:srgbClr val="FF0000"/>
                </a:solidFill>
              </a:endParaRPr>
            </a:p>
          </p:txBody>
        </p:sp>
        <p:sp>
          <p:nvSpPr>
            <p:cNvPr id="6" name="Fumetto 1 5"/>
            <p:cNvSpPr/>
            <p:nvPr/>
          </p:nvSpPr>
          <p:spPr>
            <a:xfrm>
              <a:off x="539433" y="4869161"/>
              <a:ext cx="2663886" cy="1152689"/>
            </a:xfrm>
            <a:prstGeom prst="wedgeRectCallout">
              <a:avLst>
                <a:gd name="adj1" fmla="val 25577"/>
                <a:gd name="adj2" fmla="val -84477"/>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800" b="1" dirty="0">
                  <a:solidFill>
                    <a:srgbClr val="FF0000"/>
                  </a:solidFill>
                </a:rPr>
                <a:t>operatore </a:t>
              </a:r>
            </a:p>
            <a:p>
              <a:pPr algn="ctr">
                <a:defRPr/>
              </a:pPr>
              <a:r>
                <a:rPr lang="it-IT" sz="2800" b="1" dirty="0">
                  <a:solidFill>
                    <a:srgbClr val="FF0000"/>
                  </a:solidFill>
                </a:rPr>
                <a:t>(assegnazione)</a:t>
              </a:r>
            </a:p>
          </p:txBody>
        </p:sp>
        <p:sp>
          <p:nvSpPr>
            <p:cNvPr id="9" name="Fumetto 1 8"/>
            <p:cNvSpPr/>
            <p:nvPr/>
          </p:nvSpPr>
          <p:spPr>
            <a:xfrm>
              <a:off x="3492249" y="5013642"/>
              <a:ext cx="4319958" cy="1200155"/>
            </a:xfrm>
            <a:prstGeom prst="wedgeRectCallout">
              <a:avLst>
                <a:gd name="adj1" fmla="val -40908"/>
                <a:gd name="adj2" fmla="val -85186"/>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800" b="1" dirty="0" smtClean="0">
                  <a:solidFill>
                    <a:srgbClr val="7030A0"/>
                  </a:solidFill>
                </a:rPr>
                <a:t>operatore</a:t>
              </a:r>
              <a:endParaRPr lang="it-IT" sz="2800" b="1" dirty="0">
                <a:solidFill>
                  <a:srgbClr val="7030A0"/>
                </a:solidFill>
              </a:endParaRPr>
            </a:p>
            <a:p>
              <a:pPr algn="ctr">
                <a:defRPr/>
              </a:pPr>
              <a:r>
                <a:rPr lang="it-IT" sz="2800" b="1" dirty="0" smtClean="0">
                  <a:solidFill>
                    <a:srgbClr val="7030A0"/>
                  </a:solidFill>
                </a:rPr>
                <a:t>(creazione di un oggetto)</a:t>
              </a:r>
              <a:endParaRPr lang="it-IT" sz="2800" b="1" dirty="0">
                <a:solidFill>
                  <a:srgbClr val="7030A0"/>
                </a:solidFill>
              </a:endParaRPr>
            </a:p>
          </p:txBody>
        </p:sp>
        <p:sp>
          <p:nvSpPr>
            <p:cNvPr id="10" name="Fumetto 1 9"/>
            <p:cNvSpPr/>
            <p:nvPr/>
          </p:nvSpPr>
          <p:spPr>
            <a:xfrm>
              <a:off x="6228663" y="2132118"/>
              <a:ext cx="2087610" cy="720828"/>
            </a:xfrm>
            <a:prstGeom prst="wedgeRectCallout">
              <a:avLst>
                <a:gd name="adj1" fmla="val -78495"/>
                <a:gd name="adj2" fmla="val 234823"/>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800" b="1" dirty="0" smtClean="0">
                  <a:solidFill>
                    <a:srgbClr val="00B050"/>
                  </a:solidFill>
                </a:rPr>
                <a:t>parentesi</a:t>
              </a:r>
              <a:endParaRPr lang="it-IT" sz="2800" b="1" dirty="0">
                <a:solidFill>
                  <a:srgbClr val="00B05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465535"/>
            <a:ext cx="8229600" cy="857250"/>
          </a:xfrm>
        </p:spPr>
        <p:txBody>
          <a:bodyPr/>
          <a:lstStyle/>
          <a:p>
            <a:pPr eaLnBrk="1" hangingPunct="1"/>
            <a:r>
              <a:rPr lang="it-IT" dirty="0" smtClean="0">
                <a:solidFill>
                  <a:srgbClr val="006699"/>
                </a:solidFill>
              </a:rPr>
              <a:t>richiamare un metodo</a:t>
            </a:r>
          </a:p>
        </p:txBody>
      </p:sp>
      <p:sp>
        <p:nvSpPr>
          <p:cNvPr id="15363" name="Rectangle 3"/>
          <p:cNvSpPr>
            <a:spLocks noGrp="1" noChangeArrowheads="1"/>
          </p:cNvSpPr>
          <p:nvPr>
            <p:ph idx="1"/>
          </p:nvPr>
        </p:nvSpPr>
        <p:spPr>
          <a:xfrm>
            <a:off x="457201" y="2895600"/>
            <a:ext cx="8507413" cy="540544"/>
          </a:xfrm>
        </p:spPr>
        <p:txBody>
          <a:bodyPr>
            <a:noAutofit/>
          </a:bodyPr>
          <a:lstStyle/>
          <a:p>
            <a:pPr eaLnBrk="1" hangingPunct="1">
              <a:buFontTx/>
              <a:buNone/>
            </a:pPr>
            <a:r>
              <a:rPr lang="it-IT" sz="1600" b="1" dirty="0" err="1" smtClean="0">
                <a:solidFill>
                  <a:srgbClr val="996600"/>
                </a:solidFill>
                <a:latin typeface="Courier New" pitchFamily="49" charset="0"/>
              </a:rPr>
              <a:t>document.</a:t>
            </a:r>
            <a:r>
              <a:rPr lang="it-IT" sz="1600" b="1" dirty="0" err="1" smtClean="0">
                <a:solidFill>
                  <a:srgbClr val="FF0000"/>
                </a:solidFill>
                <a:latin typeface="Courier New" pitchFamily="49" charset="0"/>
              </a:rPr>
              <a:t>getElementById</a:t>
            </a:r>
            <a:r>
              <a:rPr lang="it-IT" sz="1600" b="1" dirty="0" smtClean="0">
                <a:solidFill>
                  <a:srgbClr val="996600"/>
                </a:solidFill>
                <a:latin typeface="Courier New" pitchFamily="49" charset="0"/>
              </a:rPr>
              <a:t>(</a:t>
            </a:r>
            <a:r>
              <a:rPr lang="it-IT" sz="1600" b="1" dirty="0" smtClean="0">
                <a:solidFill>
                  <a:srgbClr val="00B050"/>
                </a:solidFill>
                <a:latin typeface="Courier New" pitchFamily="49" charset="0"/>
              </a:rPr>
              <a:t>“</a:t>
            </a:r>
            <a:r>
              <a:rPr lang="it-IT" sz="1600" b="1" dirty="0" err="1" smtClean="0">
                <a:solidFill>
                  <a:srgbClr val="00B050"/>
                </a:solidFill>
                <a:latin typeface="Courier New" pitchFamily="49" charset="0"/>
              </a:rPr>
              <a:t>oggi_data</a:t>
            </a:r>
            <a:r>
              <a:rPr lang="it-IT" sz="1600" b="1" dirty="0" smtClean="0">
                <a:solidFill>
                  <a:srgbClr val="00B050"/>
                </a:solidFill>
                <a:latin typeface="Courier New" pitchFamily="49" charset="0"/>
              </a:rPr>
              <a:t>”</a:t>
            </a:r>
            <a:r>
              <a:rPr lang="it-IT" sz="1600" b="1" dirty="0" smtClean="0">
                <a:solidFill>
                  <a:srgbClr val="996600"/>
                </a:solidFill>
                <a:latin typeface="Courier New" pitchFamily="49" charset="0"/>
              </a:rPr>
              <a:t>).</a:t>
            </a:r>
            <a:r>
              <a:rPr lang="it-IT" sz="1600" b="1" dirty="0" err="1" smtClean="0">
                <a:solidFill>
                  <a:srgbClr val="7030A0"/>
                </a:solidFill>
                <a:latin typeface="Courier New" pitchFamily="49" charset="0"/>
              </a:rPr>
              <a:t>innerHTML</a:t>
            </a:r>
            <a:r>
              <a:rPr lang="it-IT" sz="1600" dirty="0" smtClean="0">
                <a:latin typeface="Courier New" pitchFamily="49" charset="0"/>
              </a:rPr>
              <a:t> </a:t>
            </a:r>
            <a:r>
              <a:rPr lang="it-IT" sz="1600" dirty="0" smtClean="0">
                <a:solidFill>
                  <a:srgbClr val="FF0000"/>
                </a:solidFill>
                <a:latin typeface="Courier New" pitchFamily="49" charset="0"/>
              </a:rPr>
              <a:t>= </a:t>
            </a:r>
            <a:r>
              <a:rPr lang="it-IT" sz="1600" b="1" dirty="0" err="1" smtClean="0">
                <a:solidFill>
                  <a:srgbClr val="C00000"/>
                </a:solidFill>
                <a:latin typeface="Courier New" pitchFamily="49" charset="0"/>
              </a:rPr>
              <a:t>adesso</a:t>
            </a:r>
            <a:r>
              <a:rPr lang="it-IT" sz="1600" b="1" dirty="0" err="1" smtClean="0">
                <a:solidFill>
                  <a:srgbClr val="7030A0"/>
                </a:solidFill>
                <a:latin typeface="Courier New" pitchFamily="49" charset="0"/>
              </a:rPr>
              <a:t>.getDate</a:t>
            </a:r>
            <a:r>
              <a:rPr lang="it-IT" sz="1600" b="1" dirty="0" smtClean="0">
                <a:solidFill>
                  <a:srgbClr val="7030A0"/>
                </a:solidFill>
                <a:latin typeface="Courier New" pitchFamily="49" charset="0"/>
              </a:rPr>
              <a:t>();</a:t>
            </a:r>
            <a:endParaRPr lang="it-IT" sz="1600" dirty="0" smtClean="0">
              <a:solidFill>
                <a:srgbClr val="00B050"/>
              </a:solidFill>
              <a:latin typeface="Courier New" pitchFamily="49" charset="0"/>
            </a:endParaRPr>
          </a:p>
        </p:txBody>
      </p:sp>
      <p:grpSp>
        <p:nvGrpSpPr>
          <p:cNvPr id="2" name="Gruppo 13"/>
          <p:cNvGrpSpPr>
            <a:grpSpLocks/>
          </p:cNvGrpSpPr>
          <p:nvPr/>
        </p:nvGrpSpPr>
        <p:grpSpPr bwMode="auto">
          <a:xfrm>
            <a:off x="323851" y="1599158"/>
            <a:ext cx="8424864" cy="2916883"/>
            <a:chOff x="323528" y="2132118"/>
            <a:chExt cx="8425056" cy="3889731"/>
          </a:xfrm>
        </p:grpSpPr>
        <p:sp>
          <p:nvSpPr>
            <p:cNvPr id="4" name="Fumetto 1 3"/>
            <p:cNvSpPr/>
            <p:nvPr/>
          </p:nvSpPr>
          <p:spPr>
            <a:xfrm>
              <a:off x="323528" y="2204958"/>
              <a:ext cx="2592447" cy="1079653"/>
            </a:xfrm>
            <a:prstGeom prst="wedgeRectCallout">
              <a:avLst>
                <a:gd name="adj1" fmla="val -33767"/>
                <a:gd name="adj2" fmla="val 112412"/>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400" b="1" dirty="0" smtClean="0">
                  <a:solidFill>
                    <a:srgbClr val="996600"/>
                  </a:solidFill>
                </a:rPr>
                <a:t>oggetto predefinito</a:t>
              </a:r>
              <a:endParaRPr lang="it-IT" sz="2400" b="1" dirty="0">
                <a:solidFill>
                  <a:srgbClr val="996600"/>
                </a:solidFill>
              </a:endParaRPr>
            </a:p>
          </p:txBody>
        </p:sp>
        <p:sp>
          <p:nvSpPr>
            <p:cNvPr id="5" name="Fumetto 1 4"/>
            <p:cNvSpPr/>
            <p:nvPr/>
          </p:nvSpPr>
          <p:spPr>
            <a:xfrm>
              <a:off x="3060440" y="2204956"/>
              <a:ext cx="2592447" cy="1008205"/>
            </a:xfrm>
            <a:prstGeom prst="wedgeRectCallout">
              <a:avLst>
                <a:gd name="adj1" fmla="val -4729"/>
                <a:gd name="adj2" fmla="val 114557"/>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400" b="1" dirty="0" smtClean="0">
                  <a:solidFill>
                    <a:srgbClr val="00B050"/>
                  </a:solidFill>
                </a:rPr>
                <a:t>parametro</a:t>
              </a:r>
              <a:endParaRPr lang="it-IT" sz="2400" b="1" dirty="0">
                <a:solidFill>
                  <a:srgbClr val="00B050"/>
                </a:solidFill>
              </a:endParaRPr>
            </a:p>
          </p:txBody>
        </p:sp>
        <p:sp>
          <p:nvSpPr>
            <p:cNvPr id="6" name="Fumetto 1 5"/>
            <p:cNvSpPr/>
            <p:nvPr/>
          </p:nvSpPr>
          <p:spPr>
            <a:xfrm>
              <a:off x="539433" y="4869160"/>
              <a:ext cx="2663886" cy="1152689"/>
            </a:xfrm>
            <a:prstGeom prst="wedgeRectCallout">
              <a:avLst>
                <a:gd name="adj1" fmla="val 25265"/>
                <a:gd name="adj2" fmla="val -105634"/>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000" b="1" dirty="0" smtClean="0">
                  <a:solidFill>
                    <a:srgbClr val="FF0000"/>
                  </a:solidFill>
                </a:rPr>
                <a:t>metodo  che restituisce un oggetto</a:t>
              </a:r>
              <a:endParaRPr lang="it-IT" sz="2000" b="1" dirty="0">
                <a:solidFill>
                  <a:srgbClr val="FF0000"/>
                </a:solidFill>
              </a:endParaRPr>
            </a:p>
          </p:txBody>
        </p:sp>
        <p:sp>
          <p:nvSpPr>
            <p:cNvPr id="9" name="Fumetto 1 8"/>
            <p:cNvSpPr/>
            <p:nvPr/>
          </p:nvSpPr>
          <p:spPr>
            <a:xfrm>
              <a:off x="3492249" y="5013643"/>
              <a:ext cx="3023785" cy="912082"/>
            </a:xfrm>
            <a:prstGeom prst="wedgeRectCallout">
              <a:avLst>
                <a:gd name="adj1" fmla="val 18142"/>
                <a:gd name="adj2" fmla="val -130786"/>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000" b="1" dirty="0" smtClean="0">
                  <a:solidFill>
                    <a:srgbClr val="7030A0"/>
                  </a:solidFill>
                </a:rPr>
                <a:t>proprietà dell’oggetto restituito</a:t>
              </a:r>
              <a:endParaRPr lang="it-IT" sz="2000" b="1" dirty="0">
                <a:solidFill>
                  <a:srgbClr val="7030A0"/>
                </a:solidFill>
              </a:endParaRPr>
            </a:p>
          </p:txBody>
        </p:sp>
        <p:sp>
          <p:nvSpPr>
            <p:cNvPr id="10" name="Fumetto 1 9"/>
            <p:cNvSpPr/>
            <p:nvPr/>
          </p:nvSpPr>
          <p:spPr>
            <a:xfrm>
              <a:off x="6155987" y="2132118"/>
              <a:ext cx="2592597" cy="720828"/>
            </a:xfrm>
            <a:prstGeom prst="wedgeRectCallout">
              <a:avLst>
                <a:gd name="adj1" fmla="val -20021"/>
                <a:gd name="adj2" fmla="val 188687"/>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sz="2400" b="1" dirty="0" smtClean="0">
                  <a:solidFill>
                    <a:srgbClr val="C00000"/>
                  </a:solidFill>
                </a:rPr>
                <a:t>oggetto date</a:t>
              </a:r>
              <a:endParaRPr lang="it-IT" sz="2400" b="1" dirty="0">
                <a:solidFill>
                  <a:srgbClr val="C00000"/>
                </a:solidFill>
              </a:endParaRPr>
            </a:p>
          </p:txBody>
        </p:sp>
      </p:grpSp>
      <p:sp>
        <p:nvSpPr>
          <p:cNvPr id="11" name="Fumetto 1 10"/>
          <p:cNvSpPr/>
          <p:nvPr/>
        </p:nvSpPr>
        <p:spPr bwMode="auto">
          <a:xfrm>
            <a:off x="6588224" y="3723878"/>
            <a:ext cx="2447652" cy="792088"/>
          </a:xfrm>
          <a:prstGeom prst="wedgeRectCallout">
            <a:avLst>
              <a:gd name="adj1" fmla="val -3576"/>
              <a:gd name="adj2" fmla="val -110125"/>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it-IT" b="1" dirty="0" smtClean="0">
                <a:solidFill>
                  <a:srgbClr val="7030A0"/>
                </a:solidFill>
              </a:rPr>
              <a:t>metodo che restituisce un valore</a:t>
            </a:r>
            <a:endParaRPr lang="it-IT" b="1" dirty="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067694"/>
            <a:ext cx="7772400" cy="1102519"/>
          </a:xfrm>
        </p:spPr>
        <p:txBody>
          <a:bodyPr/>
          <a:lstStyle/>
          <a:p>
            <a:r>
              <a:rPr lang="it-IT" dirty="0" smtClean="0"/>
              <a:t>FUNZIONI GLOBALI</a:t>
            </a:r>
            <a:endParaRPr lang="it-IT" dirty="0"/>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PROPRIETÀ GLOBALI</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04113301"/>
              </p:ext>
            </p:extLst>
          </p:nvPr>
        </p:nvGraphicFramePr>
        <p:xfrm>
          <a:off x="395536" y="1959927"/>
          <a:ext cx="8352927" cy="2268008"/>
        </p:xfrm>
        <a:graphic>
          <a:graphicData uri="http://schemas.openxmlformats.org/drawingml/2006/table">
            <a:tbl>
              <a:tblPr firstRow="1">
                <a:tableStyleId>{3C2FFA5D-87B4-456A-9821-1D502468CF0F}</a:tableStyleId>
              </a:tblPr>
              <a:tblGrid>
                <a:gridCol w="1872208"/>
                <a:gridCol w="6480719"/>
              </a:tblGrid>
              <a:tr h="462994">
                <a:tc>
                  <a:txBody>
                    <a:bodyPr/>
                    <a:lstStyle/>
                    <a:p>
                      <a:pPr algn="l" fontAlgn="t"/>
                      <a:r>
                        <a:rPr lang="it-IT" dirty="0" err="1" smtClean="0"/>
                        <a:t>Propietà</a:t>
                      </a:r>
                      <a:endParaRPr lang="it-IT" dirty="0">
                        <a:latin typeface="verdana"/>
                      </a:endParaRPr>
                    </a:p>
                  </a:txBody>
                  <a:tcPr marL="28575" marR="28575" marT="28575" marB="28575"/>
                </a:tc>
                <a:tc>
                  <a:txBody>
                    <a:bodyPr/>
                    <a:lstStyle/>
                    <a:p>
                      <a:pPr algn="l" fontAlgn="t"/>
                      <a:r>
                        <a:rPr lang="it-IT" dirty="0" smtClean="0"/>
                        <a:t>Descrizione</a:t>
                      </a:r>
                      <a:endParaRPr lang="it-IT" dirty="0">
                        <a:latin typeface="verdana"/>
                      </a:endParaRPr>
                    </a:p>
                  </a:txBody>
                  <a:tcPr marL="28575" marR="28575" marT="28575" marB="28575"/>
                </a:tc>
              </a:tr>
              <a:tr h="708635">
                <a:tc>
                  <a:txBody>
                    <a:bodyPr/>
                    <a:lstStyle/>
                    <a:p>
                      <a:pPr fontAlgn="t"/>
                      <a:r>
                        <a:rPr lang="it-IT" dirty="0" err="1"/>
                        <a:t>Infinity</a:t>
                      </a:r>
                      <a:endParaRPr lang="it-IT" dirty="0">
                        <a:latin typeface="verdana"/>
                      </a:endParaRPr>
                    </a:p>
                  </a:txBody>
                  <a:tcPr marL="28575" marR="28575" marT="28575" marB="28575"/>
                </a:tc>
                <a:tc>
                  <a:txBody>
                    <a:bodyPr/>
                    <a:lstStyle/>
                    <a:p>
                      <a:pPr fontAlgn="t"/>
                      <a:r>
                        <a:rPr lang="en-US" dirty="0" smtClean="0"/>
                        <a:t>Un </a:t>
                      </a:r>
                      <a:r>
                        <a:rPr lang="en-US" dirty="0" err="1" smtClean="0"/>
                        <a:t>valore</a:t>
                      </a:r>
                      <a:r>
                        <a:rPr lang="en-US" dirty="0" smtClean="0"/>
                        <a:t> </a:t>
                      </a:r>
                      <a:r>
                        <a:rPr lang="en-US" dirty="0" err="1" smtClean="0"/>
                        <a:t>numerico</a:t>
                      </a:r>
                      <a:r>
                        <a:rPr lang="en-US" dirty="0" smtClean="0"/>
                        <a:t> </a:t>
                      </a:r>
                      <a:r>
                        <a:rPr lang="en-US" dirty="0" err="1" smtClean="0"/>
                        <a:t>che</a:t>
                      </a:r>
                      <a:r>
                        <a:rPr lang="en-US" dirty="0" smtClean="0"/>
                        <a:t> </a:t>
                      </a:r>
                      <a:r>
                        <a:rPr lang="en-US" dirty="0" err="1" smtClean="0"/>
                        <a:t>rappresenta</a:t>
                      </a:r>
                      <a:r>
                        <a:rPr lang="en-US" dirty="0" smtClean="0"/>
                        <a:t> </a:t>
                      </a:r>
                      <a:r>
                        <a:rPr lang="en-US" dirty="0" err="1" smtClean="0"/>
                        <a:t>l'infinito</a:t>
                      </a:r>
                      <a:r>
                        <a:rPr lang="en-US" dirty="0" smtClean="0"/>
                        <a:t> </a:t>
                      </a:r>
                      <a:r>
                        <a:rPr lang="en-US" dirty="0" err="1" smtClean="0"/>
                        <a:t>positivo</a:t>
                      </a:r>
                      <a:r>
                        <a:rPr lang="en-US" dirty="0" smtClean="0"/>
                        <a:t> e </a:t>
                      </a:r>
                      <a:r>
                        <a:rPr lang="en-US" dirty="0" err="1" smtClean="0"/>
                        <a:t>negativo</a:t>
                      </a:r>
                      <a:endParaRPr lang="en-US" dirty="0">
                        <a:latin typeface="verdana"/>
                      </a:endParaRPr>
                    </a:p>
                  </a:txBody>
                  <a:tcPr marL="28575" marR="28575" marT="28575" marB="28575"/>
                </a:tc>
              </a:tr>
              <a:tr h="387744">
                <a:tc>
                  <a:txBody>
                    <a:bodyPr/>
                    <a:lstStyle/>
                    <a:p>
                      <a:pPr fontAlgn="t"/>
                      <a:r>
                        <a:rPr lang="it-IT" dirty="0" err="1"/>
                        <a:t>NaN</a:t>
                      </a:r>
                      <a:endParaRPr lang="it-IT" dirty="0">
                        <a:latin typeface="verdana"/>
                      </a:endParaRPr>
                    </a:p>
                  </a:txBody>
                  <a:tcPr marL="28575" marR="28575" marT="28575" marB="28575"/>
                </a:tc>
                <a:tc>
                  <a:txBody>
                    <a:bodyPr/>
                    <a:lstStyle/>
                    <a:p>
                      <a:pPr fontAlgn="t"/>
                      <a:r>
                        <a:rPr lang="it-IT" dirty="0" smtClean="0"/>
                        <a:t>Il valore "</a:t>
                      </a:r>
                      <a:r>
                        <a:rPr lang="it-IT" dirty="0" err="1" smtClean="0"/>
                        <a:t>Not-a-Number</a:t>
                      </a:r>
                      <a:r>
                        <a:rPr lang="it-IT" dirty="0" smtClean="0"/>
                        <a:t>"</a:t>
                      </a:r>
                      <a:endParaRPr lang="it-IT" dirty="0">
                        <a:latin typeface="verdana"/>
                      </a:endParaRPr>
                    </a:p>
                  </a:txBody>
                  <a:tcPr marL="28575" marR="28575" marT="28575" marB="28575"/>
                </a:tc>
              </a:tr>
              <a:tr h="708635">
                <a:tc>
                  <a:txBody>
                    <a:bodyPr/>
                    <a:lstStyle/>
                    <a:p>
                      <a:pPr fontAlgn="t"/>
                      <a:r>
                        <a:rPr lang="it-IT" dirty="0" err="1"/>
                        <a:t>undefined</a:t>
                      </a:r>
                      <a:endParaRPr lang="it-IT" dirty="0">
                        <a:latin typeface="verdana"/>
                      </a:endParaRPr>
                    </a:p>
                  </a:txBody>
                  <a:tcPr marL="28575" marR="28575" marT="28575" marB="28575"/>
                </a:tc>
                <a:tc>
                  <a:txBody>
                    <a:bodyPr/>
                    <a:lstStyle/>
                    <a:p>
                      <a:pPr fontAlgn="t"/>
                      <a:r>
                        <a:rPr lang="en-US" dirty="0" err="1" smtClean="0"/>
                        <a:t>Indica</a:t>
                      </a:r>
                      <a:r>
                        <a:rPr lang="en-US" dirty="0" smtClean="0"/>
                        <a:t> </a:t>
                      </a:r>
                      <a:r>
                        <a:rPr lang="en-US" dirty="0" err="1" smtClean="0"/>
                        <a:t>che</a:t>
                      </a:r>
                      <a:r>
                        <a:rPr lang="en-US" dirty="0" smtClean="0"/>
                        <a:t> ha</a:t>
                      </a:r>
                      <a:r>
                        <a:rPr lang="en-US" baseline="0" dirty="0" smtClean="0"/>
                        <a:t> </a:t>
                      </a:r>
                      <a:r>
                        <a:rPr lang="en-US" baseline="0" dirty="0" err="1" smtClean="0"/>
                        <a:t>una</a:t>
                      </a:r>
                      <a:r>
                        <a:rPr lang="en-US" baseline="0" dirty="0" smtClean="0"/>
                        <a:t> </a:t>
                      </a:r>
                      <a:r>
                        <a:rPr lang="en-US" baseline="0" dirty="0" err="1" smtClean="0"/>
                        <a:t>variabile</a:t>
                      </a:r>
                      <a:r>
                        <a:rPr lang="en-US" baseline="0" dirty="0" smtClean="0"/>
                        <a:t> (o a </a:t>
                      </a:r>
                      <a:r>
                        <a:rPr lang="en-US" baseline="0" dirty="0" err="1" smtClean="0"/>
                        <a:t>una</a:t>
                      </a:r>
                      <a:r>
                        <a:rPr lang="en-US" baseline="0" dirty="0" smtClean="0"/>
                        <a:t> </a:t>
                      </a:r>
                      <a:r>
                        <a:rPr lang="en-US" baseline="0" dirty="0" err="1" smtClean="0"/>
                        <a:t>proprietà</a:t>
                      </a:r>
                      <a:r>
                        <a:rPr lang="en-US" baseline="0" dirty="0" smtClean="0"/>
                        <a:t>) non è </a:t>
                      </a:r>
                      <a:r>
                        <a:rPr lang="en-US" baseline="0" dirty="0" err="1" smtClean="0"/>
                        <a:t>stato</a:t>
                      </a:r>
                      <a:r>
                        <a:rPr lang="en-US" baseline="0" dirty="0" smtClean="0"/>
                        <a:t> </a:t>
                      </a:r>
                      <a:r>
                        <a:rPr lang="en-US" baseline="0" dirty="0" err="1" smtClean="0"/>
                        <a:t>assegnato</a:t>
                      </a:r>
                      <a:r>
                        <a:rPr lang="en-US" baseline="0" dirty="0" smtClean="0"/>
                        <a:t> </a:t>
                      </a:r>
                      <a:r>
                        <a:rPr lang="en-US" baseline="0" dirty="0" err="1" smtClean="0"/>
                        <a:t>alcun</a:t>
                      </a:r>
                      <a:r>
                        <a:rPr lang="en-US" baseline="0" dirty="0" smtClean="0"/>
                        <a:t> </a:t>
                      </a:r>
                      <a:r>
                        <a:rPr lang="en-US" baseline="0" dirty="0" err="1" smtClean="0"/>
                        <a:t>valore</a:t>
                      </a:r>
                      <a:r>
                        <a:rPr lang="en-US" baseline="0" dirty="0" smtClean="0"/>
                        <a:t>.</a:t>
                      </a:r>
                      <a:endParaRPr lang="en-US" dirty="0">
                        <a:latin typeface="verdana"/>
                      </a:endParaRPr>
                    </a:p>
                  </a:txBody>
                  <a:tcPr marL="28575" marR="28575" marT="28575" marB="28575"/>
                </a:tc>
              </a:tr>
            </a:tbl>
          </a:graphicData>
        </a:graphic>
      </p:graphicFrame>
      <p:sp>
        <p:nvSpPr>
          <p:cNvPr id="80897"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smtClean="0">
                <a:ln>
                  <a:noFill/>
                </a:ln>
                <a:solidFill>
                  <a:schemeClr val="tx1"/>
                </a:solidFill>
                <a:effectLst/>
                <a:latin typeface="Arial" pitchFamily="34" charset="0"/>
                <a:cs typeface="Arial" pitchFamily="34" charset="0"/>
              </a:rPr>
              <a:t/>
            </a:r>
            <a:br>
              <a:rPr kumimoji="0" lang="it-IT" sz="1800" b="0" i="0" u="none" strike="noStrike" cap="none" normalizeH="0" baseline="0" smtClean="0">
                <a:ln>
                  <a:noFill/>
                </a:ln>
                <a:solidFill>
                  <a:schemeClr val="tx1"/>
                </a:solidFill>
                <a:effectLst/>
                <a:latin typeface="Arial" pitchFamily="34" charset="0"/>
                <a:cs typeface="Arial" pitchFamily="34" charset="0"/>
              </a:rPr>
            </a:b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340"/>
            <a:ext cx="8229600" cy="857250"/>
          </a:xfrm>
        </p:spPr>
        <p:txBody>
          <a:bodyPr/>
          <a:lstStyle/>
          <a:p>
            <a:r>
              <a:rPr lang="it-IT" dirty="0" smtClean="0"/>
              <a:t>FUNZIONI GLOBALI</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498954477"/>
              </p:ext>
            </p:extLst>
          </p:nvPr>
        </p:nvGraphicFramePr>
        <p:xfrm>
          <a:off x="323528" y="1128860"/>
          <a:ext cx="8568952" cy="3729766"/>
        </p:xfrm>
        <a:graphic>
          <a:graphicData uri="http://schemas.openxmlformats.org/drawingml/2006/table">
            <a:tbl>
              <a:tblPr firstRow="1">
                <a:tableStyleId>{3C2FFA5D-87B4-456A-9821-1D502468CF0F}</a:tableStyleId>
              </a:tblPr>
              <a:tblGrid>
                <a:gridCol w="2304256"/>
                <a:gridCol w="6264696"/>
              </a:tblGrid>
              <a:tr h="290762">
                <a:tc>
                  <a:txBody>
                    <a:bodyPr/>
                    <a:lstStyle/>
                    <a:p>
                      <a:pPr algn="l" fontAlgn="t">
                        <a:lnSpc>
                          <a:spcPts val="1400"/>
                        </a:lnSpc>
                      </a:pPr>
                      <a:r>
                        <a:rPr lang="it-IT" sz="1400" dirty="0" smtClean="0"/>
                        <a:t>Funzione</a:t>
                      </a:r>
                      <a:endParaRPr lang="it-IT" sz="1400" dirty="0">
                        <a:latin typeface="+mj-lt"/>
                      </a:endParaRPr>
                    </a:p>
                  </a:txBody>
                  <a:tcPr marL="72000" marR="72000" marT="36000" marB="0"/>
                </a:tc>
                <a:tc>
                  <a:txBody>
                    <a:bodyPr/>
                    <a:lstStyle/>
                    <a:p>
                      <a:pPr algn="l" fontAlgn="t">
                        <a:lnSpc>
                          <a:spcPts val="1400"/>
                        </a:lnSpc>
                      </a:pPr>
                      <a:r>
                        <a:rPr lang="it-IT" sz="1400" dirty="0" smtClean="0"/>
                        <a:t>Descrizione</a:t>
                      </a:r>
                      <a:endParaRPr lang="it-IT" sz="1400" dirty="0">
                        <a:latin typeface="+mj-lt"/>
                      </a:endParaRPr>
                    </a:p>
                  </a:txBody>
                  <a:tcPr marL="72000" marR="72000" marT="36000" marB="0"/>
                </a:tc>
              </a:tr>
              <a:tr h="236139">
                <a:tc>
                  <a:txBody>
                    <a:bodyPr/>
                    <a:lstStyle/>
                    <a:p>
                      <a:pPr fontAlgn="t">
                        <a:lnSpc>
                          <a:spcPts val="1400"/>
                        </a:lnSpc>
                      </a:pPr>
                      <a:r>
                        <a:rPr lang="it-IT" sz="1400" dirty="0" err="1" smtClean="0"/>
                        <a:t>decodeURI</a:t>
                      </a:r>
                      <a:r>
                        <a:rPr lang="it-IT" sz="1400" dirty="0" smtClean="0"/>
                        <a:t>(uri)</a:t>
                      </a:r>
                      <a:endParaRPr lang="it-IT" sz="1400" dirty="0">
                        <a:latin typeface="+mn-lt"/>
                      </a:endParaRPr>
                    </a:p>
                  </a:txBody>
                  <a:tcPr marL="72000" marR="72000" marT="36000" marB="0"/>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lang="it-IT" sz="1400" dirty="0" smtClean="0"/>
                        <a:t>Decodifica</a:t>
                      </a:r>
                      <a:r>
                        <a:rPr lang="it-IT" sz="1400" baseline="0" dirty="0" smtClean="0"/>
                        <a:t> </a:t>
                      </a:r>
                      <a:r>
                        <a:rPr lang="it-IT" sz="1400" dirty="0" smtClean="0"/>
                        <a:t>un</a:t>
                      </a:r>
                      <a:r>
                        <a:rPr lang="it-IT" sz="1400" baseline="0" dirty="0" smtClean="0"/>
                        <a:t> </a:t>
                      </a:r>
                      <a:r>
                        <a:rPr lang="it-IT" sz="1400" dirty="0" smtClean="0"/>
                        <a:t>URI codificata con </a:t>
                      </a:r>
                      <a:r>
                        <a:rPr lang="it-IT" sz="1400" dirty="0" err="1" smtClean="0"/>
                        <a:t>encodeURI</a:t>
                      </a:r>
                      <a:endParaRPr lang="it-IT" sz="1400" dirty="0" smtClean="0">
                        <a:latin typeface="+mn-lt"/>
                      </a:endParaRPr>
                    </a:p>
                  </a:txBody>
                  <a:tcPr marL="72000" marR="72000" marT="36000" marB="0"/>
                </a:tc>
              </a:tr>
              <a:tr h="236139">
                <a:tc>
                  <a:txBody>
                    <a:bodyPr/>
                    <a:lstStyle/>
                    <a:p>
                      <a:pPr fontAlgn="t">
                        <a:lnSpc>
                          <a:spcPts val="1400"/>
                        </a:lnSpc>
                      </a:pPr>
                      <a:r>
                        <a:rPr lang="it-IT" sz="1400" dirty="0" err="1" smtClean="0"/>
                        <a:t>decodeURIComponent</a:t>
                      </a:r>
                      <a:r>
                        <a:rPr lang="it-IT" sz="1400" dirty="0" smtClean="0"/>
                        <a:t>(uri)</a:t>
                      </a:r>
                      <a:endParaRPr lang="it-IT" sz="1400" dirty="0">
                        <a:latin typeface="+mn-lt"/>
                      </a:endParaRPr>
                    </a:p>
                  </a:txBody>
                  <a:tcPr marL="72000" marR="72000" marT="36000" marB="0"/>
                </a:tc>
                <a:tc>
                  <a:txBody>
                    <a:bodyPr/>
                    <a:lstStyle/>
                    <a:p>
                      <a:pPr>
                        <a:lnSpc>
                          <a:spcPts val="1400"/>
                        </a:lnSpc>
                        <a:spcAft>
                          <a:spcPts val="0"/>
                        </a:spcAft>
                      </a:pPr>
                      <a:r>
                        <a:rPr lang="it-IT" sz="1400" dirty="0"/>
                        <a:t>Decodifica </a:t>
                      </a:r>
                      <a:r>
                        <a:rPr lang="it-IT" sz="1400" dirty="0" smtClean="0"/>
                        <a:t>un</a:t>
                      </a:r>
                      <a:r>
                        <a:rPr lang="it-IT" sz="1400" baseline="0" dirty="0" smtClean="0"/>
                        <a:t> </a:t>
                      </a:r>
                      <a:r>
                        <a:rPr lang="it-IT" sz="1400" dirty="0" smtClean="0"/>
                        <a:t>URI codificata con </a:t>
                      </a:r>
                      <a:r>
                        <a:rPr lang="it-IT" sz="1400" dirty="0" err="1" smtClean="0"/>
                        <a:t>decodeURIComponent</a:t>
                      </a:r>
                      <a:endParaRPr lang="it-IT" sz="1400" dirty="0">
                        <a:latin typeface="+mn-lt"/>
                        <a:ea typeface="Calibri"/>
                        <a:cs typeface="Times New Roman"/>
                      </a:endParaRPr>
                    </a:p>
                  </a:txBody>
                  <a:tcPr marL="72000" marR="72000" marT="36000" marB="0"/>
                </a:tc>
              </a:tr>
              <a:tr h="236139">
                <a:tc>
                  <a:txBody>
                    <a:bodyPr/>
                    <a:lstStyle/>
                    <a:p>
                      <a:pPr fontAlgn="t">
                        <a:lnSpc>
                          <a:spcPts val="1400"/>
                        </a:lnSpc>
                      </a:pPr>
                      <a:r>
                        <a:rPr lang="it-IT" sz="1400" dirty="0" err="1" smtClean="0"/>
                        <a:t>encodeURI</a:t>
                      </a:r>
                      <a:r>
                        <a:rPr lang="it-IT" sz="1400" dirty="0" smtClean="0"/>
                        <a:t>(uri)</a:t>
                      </a:r>
                      <a:endParaRPr lang="it-IT" sz="1400" dirty="0">
                        <a:latin typeface="+mn-lt"/>
                      </a:endParaRPr>
                    </a:p>
                  </a:txBody>
                  <a:tcPr marL="72000" marR="72000" marT="36000" marB="0"/>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lang="it-IT" sz="1400" dirty="0" smtClean="0"/>
                        <a:t>Codifica</a:t>
                      </a:r>
                      <a:r>
                        <a:rPr lang="it-IT" sz="1400" baseline="0" dirty="0" smtClean="0"/>
                        <a:t> </a:t>
                      </a:r>
                      <a:r>
                        <a:rPr lang="it-IT" sz="1400" dirty="0" smtClean="0"/>
                        <a:t>un</a:t>
                      </a:r>
                      <a:r>
                        <a:rPr lang="it-IT" sz="1400" baseline="0" dirty="0" smtClean="0"/>
                        <a:t> </a:t>
                      </a:r>
                      <a:r>
                        <a:rPr lang="it-IT" sz="1400" dirty="0" smtClean="0"/>
                        <a:t>URI (codifica</a:t>
                      </a:r>
                      <a:r>
                        <a:rPr lang="it-IT" sz="1400" baseline="0" dirty="0" smtClean="0"/>
                        <a:t> </a:t>
                      </a:r>
                      <a:r>
                        <a:rPr lang="it-IT" sz="1400" dirty="0" smtClean="0"/>
                        <a:t>i caratteri speciali eccetto / ? : @ &amp; = + $ # )</a:t>
                      </a:r>
                      <a:endParaRPr lang="it-IT" sz="1400" b="0" dirty="0">
                        <a:latin typeface="+mn-lt"/>
                        <a:ea typeface="Calibri"/>
                        <a:cs typeface="Times New Roman"/>
                      </a:endParaRPr>
                    </a:p>
                  </a:txBody>
                  <a:tcPr marL="72000" marR="72000" marT="36000" marB="0"/>
                </a:tc>
              </a:tr>
              <a:tr h="236139">
                <a:tc>
                  <a:txBody>
                    <a:bodyPr/>
                    <a:lstStyle/>
                    <a:p>
                      <a:pPr fontAlgn="t">
                        <a:lnSpc>
                          <a:spcPts val="1400"/>
                        </a:lnSpc>
                      </a:pPr>
                      <a:r>
                        <a:rPr lang="it-IT" sz="1400" dirty="0" err="1" smtClean="0"/>
                        <a:t>encodeURIComponent</a:t>
                      </a:r>
                      <a:r>
                        <a:rPr lang="it-IT" sz="1400" dirty="0" smtClean="0"/>
                        <a:t>(uri)</a:t>
                      </a:r>
                      <a:endParaRPr lang="it-IT" sz="1400" dirty="0">
                        <a:latin typeface="+mn-lt"/>
                      </a:endParaRPr>
                    </a:p>
                  </a:txBody>
                  <a:tcPr marL="72000" marR="72000" marT="36000" marB="0"/>
                </a:tc>
                <a:tc>
                  <a:txBody>
                    <a:bodyPr/>
                    <a:lstStyle/>
                    <a:p>
                      <a:pPr>
                        <a:lnSpc>
                          <a:spcPts val="1400"/>
                        </a:lnSpc>
                        <a:spcAft>
                          <a:spcPts val="0"/>
                        </a:spcAft>
                      </a:pPr>
                      <a:r>
                        <a:rPr lang="it-IT" sz="1400" dirty="0" smtClean="0"/>
                        <a:t>Codifica</a:t>
                      </a:r>
                      <a:r>
                        <a:rPr lang="it-IT" sz="1400" baseline="0" dirty="0" smtClean="0"/>
                        <a:t> </a:t>
                      </a:r>
                      <a:r>
                        <a:rPr lang="it-IT" sz="1400" dirty="0" smtClean="0"/>
                        <a:t>un URI (codifica</a:t>
                      </a:r>
                      <a:r>
                        <a:rPr lang="it-IT" sz="1400" baseline="0" dirty="0" smtClean="0"/>
                        <a:t> </a:t>
                      </a:r>
                      <a:r>
                        <a:rPr lang="it-IT" sz="1400" dirty="0" smtClean="0"/>
                        <a:t>i caratteri speciali compresi / ? : @ &amp; = + $ # )</a:t>
                      </a:r>
                      <a:endParaRPr lang="it-IT" sz="1400" b="0" dirty="0">
                        <a:latin typeface="+mn-lt"/>
                        <a:ea typeface="Calibri"/>
                        <a:cs typeface="Times New Roman"/>
                      </a:endParaRPr>
                    </a:p>
                  </a:txBody>
                  <a:tcPr marL="72000" marR="72000" marT="36000" marB="0"/>
                </a:tc>
              </a:tr>
              <a:tr h="605336">
                <a:tc>
                  <a:txBody>
                    <a:bodyPr/>
                    <a:lstStyle/>
                    <a:p>
                      <a:pPr fontAlgn="t">
                        <a:lnSpc>
                          <a:spcPts val="1400"/>
                        </a:lnSpc>
                      </a:pPr>
                      <a:r>
                        <a:rPr lang="it-IT" sz="1400" dirty="0" err="1" smtClean="0"/>
                        <a:t>escape</a:t>
                      </a:r>
                      <a:r>
                        <a:rPr lang="it-IT" sz="1400" dirty="0" smtClean="0"/>
                        <a:t>(str)</a:t>
                      </a:r>
                      <a:endParaRPr lang="it-IT" sz="1400" dirty="0">
                        <a:latin typeface="+mn-lt"/>
                      </a:endParaRPr>
                    </a:p>
                  </a:txBody>
                  <a:tcPr marL="72000" marR="72000" marT="36000" marB="0"/>
                </a:tc>
                <a:tc>
                  <a:txBody>
                    <a:bodyPr/>
                    <a:lstStyle/>
                    <a:p>
                      <a:pPr>
                        <a:lnSpc>
                          <a:spcPts val="1400"/>
                        </a:lnSpc>
                        <a:spcAft>
                          <a:spcPts val="0"/>
                        </a:spcAft>
                      </a:pPr>
                      <a:r>
                        <a:rPr lang="it-IT" sz="1400" dirty="0" smtClean="0"/>
                        <a:t>Questa funzione rende una stringa portatile, in modo che possa essere</a:t>
                      </a:r>
                      <a:r>
                        <a:rPr lang="it-IT" sz="1400" baseline="0" dirty="0" smtClean="0"/>
                        <a:t> </a:t>
                      </a:r>
                      <a:r>
                        <a:rPr lang="it-IT" sz="1400" dirty="0" smtClean="0"/>
                        <a:t>trasmessa attraverso</a:t>
                      </a:r>
                      <a:r>
                        <a:rPr lang="it-IT" sz="1400" baseline="0" dirty="0" smtClean="0"/>
                        <a:t> </a:t>
                      </a:r>
                      <a:r>
                        <a:rPr lang="it-IT" sz="1400" dirty="0" smtClean="0"/>
                        <a:t>qualsiasi rete</a:t>
                      </a:r>
                      <a:r>
                        <a:rPr lang="it-IT" sz="1400" baseline="0" dirty="0" smtClean="0"/>
                        <a:t> </a:t>
                      </a:r>
                      <a:r>
                        <a:rPr lang="it-IT" sz="1400" dirty="0" smtClean="0"/>
                        <a:t>a qualsiasi computer</a:t>
                      </a:r>
                      <a:r>
                        <a:rPr lang="it-IT" sz="1400" baseline="0" dirty="0" smtClean="0"/>
                        <a:t> </a:t>
                      </a:r>
                      <a:r>
                        <a:rPr lang="it-IT" sz="1400" dirty="0" smtClean="0"/>
                        <a:t>che supporti i caratteri ASCII.</a:t>
                      </a:r>
                      <a:endParaRPr lang="it-IT" sz="1400" dirty="0">
                        <a:latin typeface="+mn-lt"/>
                        <a:ea typeface="Calibri"/>
                        <a:cs typeface="Times New Roman"/>
                      </a:endParaRPr>
                    </a:p>
                  </a:txBody>
                  <a:tcPr marL="72000" marR="72000" marT="36000" marB="0"/>
                </a:tc>
              </a:tr>
              <a:tr h="236139">
                <a:tc>
                  <a:txBody>
                    <a:bodyPr/>
                    <a:lstStyle/>
                    <a:p>
                      <a:pPr fontAlgn="t">
                        <a:lnSpc>
                          <a:spcPts val="1400"/>
                        </a:lnSpc>
                      </a:pPr>
                      <a:r>
                        <a:rPr lang="it-IT" sz="1400" dirty="0" err="1" smtClean="0"/>
                        <a:t>eval</a:t>
                      </a:r>
                      <a:r>
                        <a:rPr lang="it-IT" sz="1400" dirty="0" smtClean="0"/>
                        <a:t>(str)</a:t>
                      </a:r>
                      <a:endParaRPr lang="it-IT" sz="1400" dirty="0">
                        <a:latin typeface="+mn-lt"/>
                      </a:endParaRPr>
                    </a:p>
                  </a:txBody>
                  <a:tcPr marL="72000" marR="72000" marT="36000" marB="0"/>
                </a:tc>
                <a:tc>
                  <a:txBody>
                    <a:bodyPr/>
                    <a:lstStyle/>
                    <a:p>
                      <a:pPr>
                        <a:lnSpc>
                          <a:spcPts val="1400"/>
                        </a:lnSpc>
                        <a:spcAft>
                          <a:spcPts val="0"/>
                        </a:spcAft>
                      </a:pPr>
                      <a:r>
                        <a:rPr lang="it-IT" sz="1400" dirty="0"/>
                        <a:t>Valuta una </a:t>
                      </a:r>
                      <a:r>
                        <a:rPr lang="it-IT" sz="1400" dirty="0" smtClean="0"/>
                        <a:t>stringa</a:t>
                      </a:r>
                      <a:r>
                        <a:rPr lang="it-IT" sz="1400" baseline="0" dirty="0" smtClean="0"/>
                        <a:t> </a:t>
                      </a:r>
                      <a:r>
                        <a:rPr lang="it-IT" sz="1400" dirty="0" smtClean="0"/>
                        <a:t>e la esegue</a:t>
                      </a:r>
                      <a:r>
                        <a:rPr lang="it-IT" sz="1400" baseline="0" dirty="0" smtClean="0"/>
                        <a:t> </a:t>
                      </a:r>
                      <a:r>
                        <a:rPr lang="it-IT" sz="1400" dirty="0" smtClean="0"/>
                        <a:t>come </a:t>
                      </a:r>
                      <a:r>
                        <a:rPr lang="it-IT" sz="1400" dirty="0"/>
                        <a:t>se </a:t>
                      </a:r>
                      <a:r>
                        <a:rPr lang="it-IT" sz="1400" dirty="0" smtClean="0"/>
                        <a:t>fosse</a:t>
                      </a:r>
                      <a:r>
                        <a:rPr lang="it-IT" sz="1400" baseline="0" dirty="0" smtClean="0"/>
                        <a:t> </a:t>
                      </a:r>
                      <a:r>
                        <a:rPr lang="it-IT" sz="1400" dirty="0" smtClean="0"/>
                        <a:t>il </a:t>
                      </a:r>
                      <a:r>
                        <a:rPr lang="it-IT" sz="1400" dirty="0"/>
                        <a:t>codice di script</a:t>
                      </a:r>
                      <a:endParaRPr lang="it-IT" sz="1400" dirty="0">
                        <a:latin typeface="+mn-lt"/>
                        <a:ea typeface="Calibri"/>
                        <a:cs typeface="Times New Roman"/>
                      </a:endParaRPr>
                    </a:p>
                  </a:txBody>
                  <a:tcPr marL="72000" marR="72000" marT="36000" marB="0"/>
                </a:tc>
              </a:tr>
              <a:tr h="236139">
                <a:tc>
                  <a:txBody>
                    <a:bodyPr/>
                    <a:lstStyle/>
                    <a:p>
                      <a:pPr fontAlgn="t">
                        <a:lnSpc>
                          <a:spcPts val="1400"/>
                        </a:lnSpc>
                      </a:pPr>
                      <a:r>
                        <a:rPr lang="it-IT" sz="1400" dirty="0" err="1"/>
                        <a:t>isFinite</a:t>
                      </a:r>
                      <a:r>
                        <a:rPr lang="it-IT" sz="1400" dirty="0"/>
                        <a:t>()</a:t>
                      </a:r>
                      <a:endParaRPr lang="it-IT" sz="1400" dirty="0">
                        <a:latin typeface="+mn-lt"/>
                      </a:endParaRPr>
                    </a:p>
                  </a:txBody>
                  <a:tcPr marL="72000" marR="72000" marT="36000" marB="0"/>
                </a:tc>
                <a:tc>
                  <a:txBody>
                    <a:bodyPr/>
                    <a:lstStyle/>
                    <a:p>
                      <a:pPr>
                        <a:lnSpc>
                          <a:spcPts val="1400"/>
                        </a:lnSpc>
                        <a:spcAft>
                          <a:spcPts val="0"/>
                        </a:spcAft>
                      </a:pPr>
                      <a:r>
                        <a:rPr lang="it-IT" sz="1400" dirty="0" smtClean="0"/>
                        <a:t>Determina</a:t>
                      </a:r>
                      <a:r>
                        <a:rPr lang="it-IT" sz="1400" baseline="0" dirty="0" smtClean="0"/>
                        <a:t> </a:t>
                      </a:r>
                      <a:r>
                        <a:rPr lang="it-IT" sz="1400" dirty="0" smtClean="0"/>
                        <a:t>se </a:t>
                      </a:r>
                      <a:r>
                        <a:rPr lang="it-IT" sz="1400" dirty="0"/>
                        <a:t>un valore </a:t>
                      </a:r>
                      <a:r>
                        <a:rPr lang="it-IT" sz="1400" dirty="0" smtClean="0"/>
                        <a:t>è</a:t>
                      </a:r>
                      <a:r>
                        <a:rPr lang="it-IT" sz="1400" baseline="0" dirty="0" smtClean="0"/>
                        <a:t> </a:t>
                      </a:r>
                      <a:r>
                        <a:rPr lang="it-IT" sz="1400" dirty="0" smtClean="0"/>
                        <a:t>un </a:t>
                      </a:r>
                      <a:r>
                        <a:rPr lang="it-IT" sz="1400" dirty="0"/>
                        <a:t>numero </a:t>
                      </a:r>
                      <a:r>
                        <a:rPr lang="it-IT" sz="1400" dirty="0" smtClean="0"/>
                        <a:t>finito (e</a:t>
                      </a:r>
                      <a:r>
                        <a:rPr lang="it-IT" sz="1400" baseline="0" dirty="0" smtClean="0"/>
                        <a:t> legale)</a:t>
                      </a:r>
                      <a:endParaRPr lang="it-IT" sz="1400" dirty="0">
                        <a:latin typeface="+mn-lt"/>
                        <a:ea typeface="Calibri"/>
                        <a:cs typeface="Times New Roman"/>
                      </a:endParaRPr>
                    </a:p>
                  </a:txBody>
                  <a:tcPr marL="72000" marR="72000" marT="36000" marB="0"/>
                </a:tc>
              </a:tr>
              <a:tr h="236139">
                <a:tc>
                  <a:txBody>
                    <a:bodyPr/>
                    <a:lstStyle/>
                    <a:p>
                      <a:pPr fontAlgn="t">
                        <a:lnSpc>
                          <a:spcPts val="1400"/>
                        </a:lnSpc>
                      </a:pPr>
                      <a:r>
                        <a:rPr lang="it-IT" sz="1400" dirty="0" err="1"/>
                        <a:t>isNaN</a:t>
                      </a:r>
                      <a:r>
                        <a:rPr lang="it-IT" sz="1400" dirty="0"/>
                        <a:t>()</a:t>
                      </a:r>
                      <a:endParaRPr lang="it-IT" sz="1400" dirty="0">
                        <a:latin typeface="+mn-lt"/>
                      </a:endParaRPr>
                    </a:p>
                  </a:txBody>
                  <a:tcPr marL="72000" marR="72000" marT="36000" marB="0"/>
                </a:tc>
                <a:tc>
                  <a:txBody>
                    <a:bodyPr/>
                    <a:lstStyle/>
                    <a:p>
                      <a:pPr>
                        <a:lnSpc>
                          <a:spcPts val="1400"/>
                        </a:lnSpc>
                        <a:spcAft>
                          <a:spcPts val="0"/>
                        </a:spcAft>
                      </a:pPr>
                      <a:r>
                        <a:rPr lang="it-IT" sz="1400" dirty="0" smtClean="0"/>
                        <a:t>Determina</a:t>
                      </a:r>
                      <a:r>
                        <a:rPr lang="it-IT" sz="1400" baseline="0" dirty="0" smtClean="0"/>
                        <a:t> </a:t>
                      </a:r>
                      <a:r>
                        <a:rPr lang="it-IT" sz="1400" dirty="0" smtClean="0"/>
                        <a:t>se </a:t>
                      </a:r>
                      <a:r>
                        <a:rPr lang="it-IT" sz="1400" dirty="0"/>
                        <a:t>un valore </a:t>
                      </a:r>
                      <a:r>
                        <a:rPr lang="it-IT" sz="1400" dirty="0" smtClean="0"/>
                        <a:t>è</a:t>
                      </a:r>
                      <a:r>
                        <a:rPr lang="it-IT" sz="1400" baseline="0" dirty="0" smtClean="0"/>
                        <a:t> non è lo speciale valore </a:t>
                      </a:r>
                      <a:r>
                        <a:rPr lang="it-IT" sz="1400" baseline="0" dirty="0" err="1" smtClean="0"/>
                        <a:t>NaN</a:t>
                      </a:r>
                      <a:endParaRPr lang="it-IT" sz="1400" dirty="0">
                        <a:latin typeface="+mn-lt"/>
                        <a:ea typeface="Calibri"/>
                        <a:cs typeface="Times New Roman"/>
                      </a:endParaRPr>
                    </a:p>
                  </a:txBody>
                  <a:tcPr marL="72000" marR="72000" marT="36000" marB="0"/>
                </a:tc>
              </a:tr>
              <a:tr h="236139">
                <a:tc>
                  <a:txBody>
                    <a:bodyPr/>
                    <a:lstStyle/>
                    <a:p>
                      <a:pPr fontAlgn="t">
                        <a:lnSpc>
                          <a:spcPts val="1400"/>
                        </a:lnSpc>
                      </a:pPr>
                      <a:r>
                        <a:rPr lang="it-IT" sz="1400" dirty="0" err="1"/>
                        <a:t>Number</a:t>
                      </a:r>
                      <a:r>
                        <a:rPr lang="it-IT" sz="1400" dirty="0"/>
                        <a:t>()</a:t>
                      </a:r>
                      <a:endParaRPr lang="it-IT" sz="1400" dirty="0">
                        <a:latin typeface="+mn-lt"/>
                      </a:endParaRPr>
                    </a:p>
                  </a:txBody>
                  <a:tcPr marL="72000" marR="72000" marT="36000" marB="0"/>
                </a:tc>
                <a:tc>
                  <a:txBody>
                    <a:bodyPr/>
                    <a:lstStyle/>
                    <a:p>
                      <a:pPr>
                        <a:lnSpc>
                          <a:spcPts val="1400"/>
                        </a:lnSpc>
                        <a:spcAft>
                          <a:spcPts val="0"/>
                        </a:spcAft>
                      </a:pPr>
                      <a:r>
                        <a:rPr lang="it-IT" sz="1400" dirty="0"/>
                        <a:t>Converte il valore di un oggetto </a:t>
                      </a:r>
                      <a:r>
                        <a:rPr lang="it-IT" sz="1400" dirty="0" smtClean="0"/>
                        <a:t>in </a:t>
                      </a:r>
                      <a:r>
                        <a:rPr lang="it-IT" sz="1400" dirty="0"/>
                        <a:t>un numero</a:t>
                      </a:r>
                      <a:endParaRPr lang="it-IT" sz="1400" dirty="0">
                        <a:latin typeface="+mn-lt"/>
                        <a:ea typeface="Calibri"/>
                        <a:cs typeface="Times New Roman"/>
                      </a:endParaRPr>
                    </a:p>
                  </a:txBody>
                  <a:tcPr marL="72000" marR="72000" marT="36000" marB="0"/>
                </a:tc>
              </a:tr>
              <a:tr h="236139">
                <a:tc>
                  <a:txBody>
                    <a:bodyPr/>
                    <a:lstStyle/>
                    <a:p>
                      <a:pPr fontAlgn="t">
                        <a:lnSpc>
                          <a:spcPts val="1400"/>
                        </a:lnSpc>
                      </a:pPr>
                      <a:r>
                        <a:rPr lang="it-IT" sz="1400" dirty="0" err="1"/>
                        <a:t>parseFloat</a:t>
                      </a:r>
                      <a:r>
                        <a:rPr lang="it-IT" sz="1400" dirty="0"/>
                        <a:t>()</a:t>
                      </a:r>
                      <a:endParaRPr lang="it-IT" sz="1400" dirty="0">
                        <a:latin typeface="+mn-lt"/>
                      </a:endParaRPr>
                    </a:p>
                  </a:txBody>
                  <a:tcPr marL="72000" marR="72000" marT="36000" marB="0"/>
                </a:tc>
                <a:tc>
                  <a:txBody>
                    <a:bodyPr/>
                    <a:lstStyle/>
                    <a:p>
                      <a:pPr>
                        <a:lnSpc>
                          <a:spcPts val="1400"/>
                        </a:lnSpc>
                        <a:spcAft>
                          <a:spcPts val="0"/>
                        </a:spcAft>
                      </a:pPr>
                      <a:r>
                        <a:rPr lang="it-IT" sz="1400" dirty="0"/>
                        <a:t>Analizza una stringa e restituisce </a:t>
                      </a:r>
                      <a:r>
                        <a:rPr lang="it-IT" sz="1400" dirty="0" smtClean="0"/>
                        <a:t>un</a:t>
                      </a:r>
                      <a:r>
                        <a:rPr lang="it-IT" sz="1400" baseline="0" dirty="0" smtClean="0"/>
                        <a:t> </a:t>
                      </a:r>
                      <a:r>
                        <a:rPr lang="it-IT" sz="1400" dirty="0" smtClean="0"/>
                        <a:t>numero </a:t>
                      </a:r>
                      <a:r>
                        <a:rPr lang="it-IT" sz="1400" dirty="0"/>
                        <a:t>in virgola </a:t>
                      </a:r>
                      <a:r>
                        <a:rPr lang="it-IT" sz="1400" dirty="0" smtClean="0"/>
                        <a:t>mobile o </a:t>
                      </a:r>
                      <a:r>
                        <a:rPr lang="it-IT" sz="1400" dirty="0" err="1" smtClean="0"/>
                        <a:t>NaN</a:t>
                      </a:r>
                      <a:endParaRPr lang="it-IT" sz="1400" dirty="0">
                        <a:latin typeface="+mn-lt"/>
                        <a:ea typeface="Calibri"/>
                        <a:cs typeface="Times New Roman"/>
                      </a:endParaRPr>
                    </a:p>
                  </a:txBody>
                  <a:tcPr marL="72000" marR="72000" marT="36000" marB="0"/>
                </a:tc>
              </a:tr>
              <a:tr h="236139">
                <a:tc>
                  <a:txBody>
                    <a:bodyPr/>
                    <a:lstStyle/>
                    <a:p>
                      <a:pPr fontAlgn="t">
                        <a:lnSpc>
                          <a:spcPts val="1400"/>
                        </a:lnSpc>
                      </a:pPr>
                      <a:r>
                        <a:rPr lang="it-IT" sz="1400" dirty="0" err="1"/>
                        <a:t>parseInt</a:t>
                      </a:r>
                      <a:r>
                        <a:rPr lang="it-IT" sz="1400" dirty="0"/>
                        <a:t>()</a:t>
                      </a:r>
                      <a:endParaRPr lang="it-IT" sz="1400" dirty="0">
                        <a:latin typeface="+mn-lt"/>
                      </a:endParaRPr>
                    </a:p>
                  </a:txBody>
                  <a:tcPr marL="72000" marR="72000" marT="36000" marB="0"/>
                </a:tc>
                <a:tc>
                  <a:txBody>
                    <a:bodyPr/>
                    <a:lstStyle/>
                    <a:p>
                      <a:pPr>
                        <a:lnSpc>
                          <a:spcPts val="1400"/>
                        </a:lnSpc>
                        <a:spcAft>
                          <a:spcPts val="0"/>
                        </a:spcAft>
                      </a:pPr>
                      <a:r>
                        <a:rPr lang="it-IT" sz="1400" dirty="0"/>
                        <a:t>Analizza una stringa </a:t>
                      </a:r>
                      <a:r>
                        <a:rPr lang="it-IT" sz="1400" dirty="0" smtClean="0"/>
                        <a:t>e</a:t>
                      </a:r>
                      <a:r>
                        <a:rPr lang="it-IT" sz="1400" baseline="0" dirty="0" smtClean="0"/>
                        <a:t> </a:t>
                      </a:r>
                      <a:r>
                        <a:rPr lang="it-IT" sz="1400" dirty="0" smtClean="0"/>
                        <a:t>restituisce </a:t>
                      </a:r>
                      <a:r>
                        <a:rPr lang="it-IT" sz="1400" dirty="0"/>
                        <a:t>un </a:t>
                      </a:r>
                      <a:r>
                        <a:rPr lang="it-IT" sz="1400" dirty="0" smtClean="0"/>
                        <a:t>intero o </a:t>
                      </a:r>
                      <a:r>
                        <a:rPr lang="it-IT" sz="1400" dirty="0" err="1" smtClean="0"/>
                        <a:t>NaN</a:t>
                      </a:r>
                      <a:endParaRPr lang="it-IT" sz="1400" dirty="0">
                        <a:latin typeface="+mn-lt"/>
                        <a:ea typeface="Calibri"/>
                        <a:cs typeface="Times New Roman"/>
                      </a:endParaRPr>
                    </a:p>
                  </a:txBody>
                  <a:tcPr marL="72000" marR="72000" marT="36000" marB="0"/>
                </a:tc>
              </a:tr>
              <a:tr h="236139">
                <a:tc>
                  <a:txBody>
                    <a:bodyPr/>
                    <a:lstStyle/>
                    <a:p>
                      <a:pPr fontAlgn="t">
                        <a:lnSpc>
                          <a:spcPts val="1400"/>
                        </a:lnSpc>
                      </a:pPr>
                      <a:r>
                        <a:rPr lang="it-IT" sz="1400" dirty="0" err="1"/>
                        <a:t>String</a:t>
                      </a:r>
                      <a:r>
                        <a:rPr lang="it-IT" sz="1400" dirty="0"/>
                        <a:t>()</a:t>
                      </a:r>
                      <a:endParaRPr lang="it-IT" sz="1400" dirty="0">
                        <a:latin typeface="+mn-lt"/>
                      </a:endParaRPr>
                    </a:p>
                  </a:txBody>
                  <a:tcPr marL="72000" marR="72000" marT="36000" marB="0"/>
                </a:tc>
                <a:tc>
                  <a:txBody>
                    <a:bodyPr/>
                    <a:lstStyle/>
                    <a:p>
                      <a:pPr>
                        <a:lnSpc>
                          <a:spcPts val="1400"/>
                        </a:lnSpc>
                        <a:spcAft>
                          <a:spcPts val="0"/>
                        </a:spcAft>
                      </a:pPr>
                      <a:r>
                        <a:rPr lang="it-IT" sz="1400"/>
                        <a:t>Converte il valore di un oggetto in una stringa</a:t>
                      </a:r>
                      <a:endParaRPr lang="it-IT" sz="1400">
                        <a:latin typeface="+mn-lt"/>
                        <a:ea typeface="Calibri"/>
                        <a:cs typeface="Times New Roman"/>
                      </a:endParaRPr>
                    </a:p>
                  </a:txBody>
                  <a:tcPr marL="72000" marR="72000" marT="36000" marB="0"/>
                </a:tc>
              </a:tr>
              <a:tr h="236139">
                <a:tc>
                  <a:txBody>
                    <a:bodyPr/>
                    <a:lstStyle/>
                    <a:p>
                      <a:pPr fontAlgn="t">
                        <a:lnSpc>
                          <a:spcPts val="1400"/>
                        </a:lnSpc>
                      </a:pPr>
                      <a:r>
                        <a:rPr lang="it-IT" sz="1400" dirty="0" err="1"/>
                        <a:t>unescape</a:t>
                      </a:r>
                      <a:r>
                        <a:rPr lang="it-IT" sz="1400" dirty="0"/>
                        <a:t>()</a:t>
                      </a:r>
                      <a:endParaRPr lang="it-IT" sz="1400" dirty="0">
                        <a:latin typeface="+mn-lt"/>
                      </a:endParaRPr>
                    </a:p>
                  </a:txBody>
                  <a:tcPr marL="72000" marR="72000" marT="36000" marB="0"/>
                </a:tc>
                <a:tc>
                  <a:txBody>
                    <a:bodyPr/>
                    <a:lstStyle/>
                    <a:p>
                      <a:pPr>
                        <a:lnSpc>
                          <a:spcPts val="1400"/>
                        </a:lnSpc>
                        <a:spcAft>
                          <a:spcPts val="0"/>
                        </a:spcAft>
                      </a:pPr>
                      <a:r>
                        <a:rPr lang="it-IT" sz="1400" dirty="0"/>
                        <a:t>Decodifica una stringa </a:t>
                      </a:r>
                      <a:r>
                        <a:rPr lang="it-IT" sz="1400" dirty="0" smtClean="0"/>
                        <a:t>codificata con </a:t>
                      </a:r>
                      <a:r>
                        <a:rPr lang="it-IT" sz="1400" dirty="0" err="1" smtClean="0"/>
                        <a:t>escape</a:t>
                      </a:r>
                      <a:r>
                        <a:rPr lang="it-IT" sz="1400" dirty="0" smtClean="0"/>
                        <a:t>.</a:t>
                      </a:r>
                      <a:endParaRPr lang="it-IT" sz="1400" dirty="0">
                        <a:latin typeface="+mn-lt"/>
                        <a:ea typeface="Calibri"/>
                        <a:cs typeface="Times New Roman"/>
                      </a:endParaRPr>
                    </a:p>
                  </a:txBody>
                  <a:tcPr marL="72000" marR="72000" marT="36000" marB="0"/>
                </a:tc>
              </a:tr>
            </a:tbl>
          </a:graphicData>
        </a:graphic>
      </p:graphicFrame>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685800" y="1901429"/>
            <a:ext cx="7772400" cy="1102519"/>
          </a:xfrm>
          <a:prstGeom prst="rect">
            <a:avLst/>
          </a:prstGeom>
          <a:noFill/>
          <a:ln w="9525">
            <a:noFill/>
            <a:miter lim="800000"/>
            <a:headEnd/>
            <a:tailEnd/>
          </a:ln>
        </p:spPr>
        <p:txBody>
          <a:bodyPr anchor="ctr"/>
          <a:lstStyle/>
          <a:p>
            <a:pPr algn="ctr"/>
            <a:r>
              <a:rPr lang="it-IT" sz="5400" dirty="0">
                <a:solidFill>
                  <a:srgbClr val="006699"/>
                </a:solidFill>
                <a:latin typeface="+mj-lt"/>
              </a:rPr>
              <a:t>FUNZIONI E METODI</a:t>
            </a:r>
          </a:p>
        </p:txBody>
      </p:sp>
    </p:spTree>
    <p:extLst>
      <p:ext uri="{BB962C8B-B14F-4D97-AF65-F5344CB8AC3E}">
        <p14:creationId xmlns:p14="http://schemas.microsoft.com/office/powerpoint/2010/main" val="32183940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627460"/>
            <a:ext cx="8229600" cy="857250"/>
          </a:xfrm>
        </p:spPr>
        <p:txBody>
          <a:bodyPr/>
          <a:lstStyle/>
          <a:p>
            <a:pPr eaLnBrk="1" hangingPunct="1"/>
            <a:r>
              <a:rPr lang="it-IT" sz="4800" dirty="0" smtClean="0">
                <a:solidFill>
                  <a:srgbClr val="006699"/>
                </a:solidFill>
              </a:rPr>
              <a:t>COSA È UNA FUNZIONE</a:t>
            </a:r>
          </a:p>
        </p:txBody>
      </p:sp>
      <p:sp>
        <p:nvSpPr>
          <p:cNvPr id="43011" name="Rectangle 3"/>
          <p:cNvSpPr>
            <a:spLocks noGrp="1" noChangeArrowheads="1"/>
          </p:cNvSpPr>
          <p:nvPr>
            <p:ph idx="1"/>
          </p:nvPr>
        </p:nvSpPr>
        <p:spPr>
          <a:xfrm>
            <a:off x="468313" y="1545431"/>
            <a:ext cx="8229600" cy="3186559"/>
          </a:xfrm>
        </p:spPr>
        <p:txBody>
          <a:bodyPr/>
          <a:lstStyle/>
          <a:p>
            <a:pPr eaLnBrk="1" hangingPunct="1"/>
            <a:r>
              <a:rPr lang="it-IT" sz="2800" dirty="0" smtClean="0"/>
              <a:t>Una funzione (o metodo) è una costrutto presente in tutti i linguaggi di programmazione che consente di associare un gruppo di comandi ad un identificatore.</a:t>
            </a:r>
          </a:p>
          <a:p>
            <a:pPr eaLnBrk="1" hangingPunct="1"/>
            <a:r>
              <a:rPr lang="it-IT" sz="2800" dirty="0" smtClean="0"/>
              <a:t>Quando nel programma scriverò l’identificatore saranno eseguiti tutti i comandi che </a:t>
            </a:r>
            <a:r>
              <a:rPr lang="it-IT" sz="2800" dirty="0" err="1" smtClean="0"/>
              <a:t>compongona</a:t>
            </a:r>
            <a:r>
              <a:rPr lang="it-IT" sz="2800" dirty="0" smtClean="0"/>
              <a:t> la funzione</a:t>
            </a:r>
          </a:p>
        </p:txBody>
      </p:sp>
    </p:spTree>
    <p:extLst>
      <p:ext uri="{BB962C8B-B14F-4D97-AF65-F5344CB8AC3E}">
        <p14:creationId xmlns:p14="http://schemas.microsoft.com/office/powerpoint/2010/main" val="6480939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7534"/>
            <a:ext cx="8229600" cy="857250"/>
          </a:xfrm>
        </p:spPr>
        <p:txBody>
          <a:bodyPr/>
          <a:lstStyle/>
          <a:p>
            <a:r>
              <a:rPr lang="it-IT" sz="3600" dirty="0">
                <a:solidFill>
                  <a:schemeClr val="accent2">
                    <a:lumMod val="50000"/>
                  </a:schemeClr>
                </a:solidFill>
              </a:rPr>
              <a:t>COSA È UN LINGUAGGIO DI PROGRAMMAZIONE</a:t>
            </a:r>
            <a:endParaRPr lang="it-IT" sz="3600" dirty="0"/>
          </a:p>
        </p:txBody>
      </p:sp>
      <p:sp>
        <p:nvSpPr>
          <p:cNvPr id="3" name="Segnaposto contenuto 2"/>
          <p:cNvSpPr>
            <a:spLocks noGrp="1"/>
          </p:cNvSpPr>
          <p:nvPr>
            <p:ph idx="1"/>
          </p:nvPr>
        </p:nvSpPr>
        <p:spPr>
          <a:xfrm>
            <a:off x="457200" y="1779662"/>
            <a:ext cx="8229600" cy="3096344"/>
          </a:xfrm>
        </p:spPr>
        <p:txBody>
          <a:bodyPr/>
          <a:lstStyle/>
          <a:p>
            <a:r>
              <a:rPr lang="it-IT" dirty="0" smtClean="0"/>
              <a:t>Serve a facilitare </a:t>
            </a:r>
            <a:r>
              <a:rPr lang="it-IT" dirty="0"/>
              <a:t>la programmazione dei calcolatori rendendo possibile descrivere gli algoritmi e le strutture dei dati in una forma più vicina a quella del linguaggio umano scritto. </a:t>
            </a:r>
          </a:p>
          <a:p>
            <a:endParaRPr lang="it-IT" dirty="0"/>
          </a:p>
        </p:txBody>
      </p:sp>
    </p:spTree>
    <p:extLst>
      <p:ext uri="{BB962C8B-B14F-4D97-AF65-F5344CB8AC3E}">
        <p14:creationId xmlns:p14="http://schemas.microsoft.com/office/powerpoint/2010/main" val="235639217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627460"/>
            <a:ext cx="8229600" cy="857250"/>
          </a:xfrm>
        </p:spPr>
        <p:txBody>
          <a:bodyPr/>
          <a:lstStyle/>
          <a:p>
            <a:pPr algn="l" eaLnBrk="1" hangingPunct="1"/>
            <a:r>
              <a:rPr lang="it-IT" smtClean="0">
                <a:solidFill>
                  <a:srgbClr val="006699"/>
                </a:solidFill>
              </a:rPr>
              <a:t>Utilità delle FUNZIONi</a:t>
            </a:r>
          </a:p>
        </p:txBody>
      </p:sp>
      <p:sp>
        <p:nvSpPr>
          <p:cNvPr id="44035" name="Rectangle 3"/>
          <p:cNvSpPr>
            <a:spLocks noGrp="1" noChangeArrowheads="1"/>
          </p:cNvSpPr>
          <p:nvPr>
            <p:ph idx="1"/>
          </p:nvPr>
        </p:nvSpPr>
        <p:spPr>
          <a:xfrm>
            <a:off x="468313" y="1545431"/>
            <a:ext cx="8229600" cy="3049191"/>
          </a:xfrm>
        </p:spPr>
        <p:txBody>
          <a:bodyPr/>
          <a:lstStyle/>
          <a:p>
            <a:pPr eaLnBrk="1" hangingPunct="1"/>
            <a:r>
              <a:rPr lang="it-IT" sz="4000" dirty="0" smtClean="0"/>
              <a:t>L’uso di funzioni ha due vantaggi:</a:t>
            </a:r>
          </a:p>
          <a:p>
            <a:pPr lvl="1" eaLnBrk="1" hangingPunct="1"/>
            <a:r>
              <a:rPr lang="it-IT" sz="3600" dirty="0" smtClean="0"/>
              <a:t>evitare di scrivere codice ripetitivo</a:t>
            </a:r>
          </a:p>
          <a:p>
            <a:pPr lvl="1" eaLnBrk="1" hangingPunct="1"/>
            <a:r>
              <a:rPr lang="it-IT" sz="3600" dirty="0" smtClean="0"/>
              <a:t>rendere il mio programma modulare facilitando così modifiche e correzioni. </a:t>
            </a:r>
          </a:p>
        </p:txBody>
      </p:sp>
    </p:spTree>
    <p:extLst>
      <p:ext uri="{BB962C8B-B14F-4D97-AF65-F5344CB8AC3E}">
        <p14:creationId xmlns:p14="http://schemas.microsoft.com/office/powerpoint/2010/main" val="374691491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627460"/>
            <a:ext cx="8229600" cy="857250"/>
          </a:xfrm>
        </p:spPr>
        <p:txBody>
          <a:bodyPr/>
          <a:lstStyle/>
          <a:p>
            <a:pPr eaLnBrk="1" hangingPunct="1"/>
            <a:r>
              <a:rPr lang="it-IT" dirty="0" smtClean="0">
                <a:solidFill>
                  <a:srgbClr val="006699"/>
                </a:solidFill>
              </a:rPr>
              <a:t>IN JAVASCRIPT</a:t>
            </a:r>
          </a:p>
        </p:txBody>
      </p:sp>
      <p:sp>
        <p:nvSpPr>
          <p:cNvPr id="45059" name="Rectangle 3"/>
          <p:cNvSpPr>
            <a:spLocks noGrp="1" noChangeArrowheads="1"/>
          </p:cNvSpPr>
          <p:nvPr>
            <p:ph idx="1"/>
          </p:nvPr>
        </p:nvSpPr>
        <p:spPr>
          <a:xfrm>
            <a:off x="468313" y="1545431"/>
            <a:ext cx="8229600" cy="3049191"/>
          </a:xfrm>
        </p:spPr>
        <p:txBody>
          <a:bodyPr/>
          <a:lstStyle/>
          <a:p>
            <a:pPr eaLnBrk="1" hangingPunct="1"/>
            <a:r>
              <a:rPr lang="it-IT" dirty="0" smtClean="0"/>
              <a:t>Le</a:t>
            </a:r>
            <a:r>
              <a:rPr lang="it-IT" i="1" dirty="0" smtClean="0"/>
              <a:t> </a:t>
            </a:r>
            <a:r>
              <a:rPr lang="it-IT" b="1" i="1" dirty="0" smtClean="0">
                <a:solidFill>
                  <a:srgbClr val="006699"/>
                </a:solidFill>
              </a:rPr>
              <a:t>funzioni</a:t>
            </a:r>
            <a:r>
              <a:rPr lang="it-IT" dirty="0" smtClean="0"/>
              <a:t> sono blocchi di codice </a:t>
            </a:r>
            <a:r>
              <a:rPr lang="it-IT" b="1" i="1" dirty="0" err="1" smtClean="0">
                <a:solidFill>
                  <a:srgbClr val="006699"/>
                </a:solidFill>
              </a:rPr>
              <a:t>JavaScript</a:t>
            </a:r>
            <a:r>
              <a:rPr lang="it-IT" dirty="0" smtClean="0"/>
              <a:t> riutilizzabili in qualsiasi punto della pagina in cui sono inserite.</a:t>
            </a:r>
            <a:endParaRPr lang="it-IT" sz="4000" dirty="0" smtClean="0"/>
          </a:p>
          <a:p>
            <a:pPr eaLnBrk="1" hangingPunct="1"/>
            <a:r>
              <a:rPr lang="it-IT" dirty="0" smtClean="0"/>
              <a:t>I </a:t>
            </a:r>
            <a:r>
              <a:rPr lang="it-IT" b="1" i="1" dirty="0" smtClean="0">
                <a:solidFill>
                  <a:srgbClr val="006699"/>
                </a:solidFill>
              </a:rPr>
              <a:t>metodi</a:t>
            </a:r>
            <a:r>
              <a:rPr lang="it-IT" dirty="0" smtClean="0"/>
              <a:t> sono semplicemente funzioni che sono associati a un oggetto. </a:t>
            </a:r>
          </a:p>
        </p:txBody>
      </p:sp>
    </p:spTree>
    <p:extLst>
      <p:ext uri="{BB962C8B-B14F-4D97-AF65-F5344CB8AC3E}">
        <p14:creationId xmlns:p14="http://schemas.microsoft.com/office/powerpoint/2010/main" val="174582922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627460"/>
            <a:ext cx="8229600" cy="857250"/>
          </a:xfrm>
        </p:spPr>
        <p:txBody>
          <a:bodyPr/>
          <a:lstStyle/>
          <a:p>
            <a:pPr eaLnBrk="1" hangingPunct="1"/>
            <a:r>
              <a:rPr lang="it-IT" sz="3600" dirty="0" smtClean="0">
                <a:solidFill>
                  <a:srgbClr val="006699"/>
                </a:solidFill>
              </a:rPr>
              <a:t>DEFINIZIONE</a:t>
            </a:r>
          </a:p>
        </p:txBody>
      </p:sp>
      <p:sp>
        <p:nvSpPr>
          <p:cNvPr id="46083" name="Rectangle 3"/>
          <p:cNvSpPr>
            <a:spLocks noGrp="1" noChangeArrowheads="1"/>
          </p:cNvSpPr>
          <p:nvPr>
            <p:ph idx="1"/>
          </p:nvPr>
        </p:nvSpPr>
        <p:spPr>
          <a:xfrm>
            <a:off x="468313" y="1413273"/>
            <a:ext cx="8229600" cy="3049190"/>
          </a:xfrm>
        </p:spPr>
        <p:txBody>
          <a:bodyPr/>
          <a:lstStyle/>
          <a:p>
            <a:pPr eaLnBrk="1" hangingPunct="1"/>
            <a:r>
              <a:rPr lang="it-IT" sz="2800" dirty="0" smtClean="0"/>
              <a:t>Una funzione deve essere </a:t>
            </a:r>
            <a:r>
              <a:rPr lang="it-IT" sz="2800" b="1" dirty="0" smtClean="0"/>
              <a:t>dichiarata</a:t>
            </a:r>
            <a:r>
              <a:rPr lang="it-IT" sz="2800" dirty="0" smtClean="0"/>
              <a:t> e </a:t>
            </a:r>
            <a:r>
              <a:rPr lang="it-IT" sz="2800" b="1" dirty="0" smtClean="0"/>
              <a:t>definita</a:t>
            </a:r>
            <a:r>
              <a:rPr lang="it-IT" sz="2800" dirty="0" smtClean="0"/>
              <a:t>; </a:t>
            </a:r>
          </a:p>
          <a:p>
            <a:pPr lvl="1" eaLnBrk="1" hangingPunct="1"/>
            <a:r>
              <a:rPr lang="it-IT" sz="2400" dirty="0" smtClean="0"/>
              <a:t>cioè vanno specificati il nome e il numero di parametri che verranno utilizzati nel corpo della funzione </a:t>
            </a:r>
          </a:p>
          <a:p>
            <a:pPr lvl="1" eaLnBrk="1" hangingPunct="1"/>
            <a:r>
              <a:rPr lang="it-IT" sz="2400" dirty="0" smtClean="0"/>
              <a:t>e successivamente dovremo scrivere il </a:t>
            </a:r>
            <a:r>
              <a:rPr lang="it-IT" sz="2400" b="1" dirty="0" smtClean="0">
                <a:solidFill>
                  <a:srgbClr val="006699"/>
                </a:solidFill>
              </a:rPr>
              <a:t>corpo</a:t>
            </a:r>
            <a:r>
              <a:rPr lang="it-IT" sz="2400" dirty="0" smtClean="0"/>
              <a:t> della funzione vera e propria.</a:t>
            </a:r>
          </a:p>
          <a:p>
            <a:pPr lvl="1" eaLnBrk="1" hangingPunct="1"/>
            <a:r>
              <a:rPr lang="it-IT" sz="2400" dirty="0" smtClean="0"/>
              <a:t>all’interno del corpo della funzione potrò definire un </a:t>
            </a:r>
            <a:r>
              <a:rPr lang="it-IT" sz="2400" b="1" dirty="0" smtClean="0">
                <a:solidFill>
                  <a:srgbClr val="006699"/>
                </a:solidFill>
              </a:rPr>
              <a:t>valore di ritorno</a:t>
            </a:r>
            <a:r>
              <a:rPr lang="it-IT" sz="2400" dirty="0" smtClean="0"/>
              <a:t>.</a:t>
            </a:r>
          </a:p>
        </p:txBody>
      </p:sp>
    </p:spTree>
    <p:extLst>
      <p:ext uri="{BB962C8B-B14F-4D97-AF65-F5344CB8AC3E}">
        <p14:creationId xmlns:p14="http://schemas.microsoft.com/office/powerpoint/2010/main" val="238280295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483518"/>
            <a:ext cx="8229600" cy="857250"/>
          </a:xfrm>
        </p:spPr>
        <p:txBody>
          <a:bodyPr/>
          <a:lstStyle/>
          <a:p>
            <a:pPr eaLnBrk="1" hangingPunct="1"/>
            <a:r>
              <a:rPr lang="it-IT" dirty="0" smtClean="0">
                <a:solidFill>
                  <a:srgbClr val="006699"/>
                </a:solidFill>
              </a:rPr>
              <a:t>ESEMPIO 1</a:t>
            </a:r>
          </a:p>
        </p:txBody>
      </p:sp>
      <p:sp>
        <p:nvSpPr>
          <p:cNvPr id="47107" name="Rectangle 3"/>
          <p:cNvSpPr>
            <a:spLocks noGrp="1" noChangeArrowheads="1"/>
          </p:cNvSpPr>
          <p:nvPr>
            <p:ph idx="1"/>
          </p:nvPr>
        </p:nvSpPr>
        <p:spPr>
          <a:xfrm>
            <a:off x="468313" y="1383506"/>
            <a:ext cx="8229600" cy="3492500"/>
          </a:xfrm>
        </p:spPr>
        <p:txBody>
          <a:bodyPr/>
          <a:lstStyle/>
          <a:p>
            <a:pPr eaLnBrk="1" hangingPunct="1">
              <a:buFontTx/>
              <a:buNone/>
            </a:pPr>
            <a:r>
              <a:rPr lang="it-IT" sz="1800" b="1" dirty="0" err="1" smtClean="0">
                <a:latin typeface="Courier New" pitchFamily="49" charset="0"/>
              </a:rPr>
              <a:t>function</a:t>
            </a:r>
            <a:r>
              <a:rPr lang="it-IT" sz="1800" dirty="0" smtClean="0">
                <a:latin typeface="Courier New" pitchFamily="49" charset="0"/>
              </a:rPr>
              <a:t> </a:t>
            </a:r>
            <a:r>
              <a:rPr lang="it-IT" sz="1800" dirty="0" err="1" smtClean="0">
                <a:latin typeface="Courier New" pitchFamily="49" charset="0"/>
              </a:rPr>
              <a:t>hello</a:t>
            </a:r>
            <a:r>
              <a:rPr lang="it-IT" sz="1800" dirty="0" smtClean="0">
                <a:latin typeface="Courier New" pitchFamily="49" charset="0"/>
              </a:rPr>
              <a:t>() {</a:t>
            </a:r>
          </a:p>
          <a:p>
            <a:pPr eaLnBrk="1" hangingPunct="1">
              <a:buFontTx/>
              <a:buNone/>
            </a:pPr>
            <a:r>
              <a:rPr lang="it-IT" sz="1800" dirty="0" smtClean="0">
                <a:latin typeface="Courier New" pitchFamily="49" charset="0"/>
              </a:rPr>
              <a:t>	</a:t>
            </a:r>
            <a:r>
              <a:rPr lang="it-IT" sz="1800" b="1" dirty="0" err="1" smtClean="0">
                <a:latin typeface="Courier New" pitchFamily="49" charset="0"/>
              </a:rPr>
              <a:t>alert</a:t>
            </a:r>
            <a:r>
              <a:rPr lang="it-IT" sz="1800" dirty="0" smtClean="0">
                <a:latin typeface="Courier New" pitchFamily="49" charset="0"/>
              </a:rPr>
              <a:t>("Ciao gente!");</a:t>
            </a:r>
          </a:p>
          <a:p>
            <a:pPr eaLnBrk="1" hangingPunct="1">
              <a:buFontTx/>
              <a:buNone/>
            </a:pPr>
            <a:r>
              <a:rPr lang="it-IT" sz="1800" dirty="0" smtClean="0">
                <a:latin typeface="Courier New" pitchFamily="49" charset="0"/>
              </a:rPr>
              <a:t>}</a:t>
            </a:r>
          </a:p>
          <a:p>
            <a:pPr eaLnBrk="1" hangingPunct="1"/>
            <a:r>
              <a:rPr lang="it-IT" sz="1800" dirty="0" smtClean="0"/>
              <a:t>Questo codice dichiara la funzione </a:t>
            </a:r>
            <a:r>
              <a:rPr lang="it-IT" sz="1800" dirty="0" err="1" smtClean="0"/>
              <a:t>hello</a:t>
            </a:r>
            <a:r>
              <a:rPr lang="it-IT" sz="1800" dirty="0" smtClean="0"/>
              <a:t>. Non ha parametri e non restituisce valori.</a:t>
            </a:r>
          </a:p>
          <a:p>
            <a:pPr eaLnBrk="1" hangingPunct="1"/>
            <a:r>
              <a:rPr lang="it-IT" sz="1800" dirty="0" smtClean="0"/>
              <a:t>La funzione viene poi definita dal blocco di codice tra le due parentesi graffe. Il comando usa la funzione </a:t>
            </a:r>
            <a:r>
              <a:rPr lang="it-IT" sz="1800" dirty="0" err="1" smtClean="0">
                <a:latin typeface="+mj-lt"/>
              </a:rPr>
              <a:t>alert</a:t>
            </a:r>
            <a:r>
              <a:rPr lang="it-IT" sz="1800" dirty="0" smtClean="0"/>
              <a:t> (predefinita) per lanciare un messaggio all'utente. Se scrivo:</a:t>
            </a:r>
          </a:p>
          <a:p>
            <a:pPr eaLnBrk="1" hangingPunct="1">
              <a:buFontTx/>
              <a:buNone/>
            </a:pPr>
            <a:r>
              <a:rPr lang="it-IT" sz="1800" dirty="0" smtClean="0"/>
              <a:t>		</a:t>
            </a:r>
            <a:r>
              <a:rPr lang="it-IT" sz="1800" dirty="0" err="1" smtClean="0">
                <a:latin typeface="Courier New" pitchFamily="49" charset="0"/>
              </a:rPr>
              <a:t>hello</a:t>
            </a:r>
            <a:r>
              <a:rPr lang="it-IT" sz="1800" dirty="0" smtClean="0">
                <a:latin typeface="Courier New" pitchFamily="49" charset="0"/>
              </a:rPr>
              <a:t>();</a:t>
            </a:r>
          </a:p>
          <a:p>
            <a:pPr eaLnBrk="1" hangingPunct="1">
              <a:buFontTx/>
              <a:buNone/>
            </a:pPr>
            <a:r>
              <a:rPr lang="it-IT" sz="1800" dirty="0" smtClean="0">
                <a:latin typeface="Courier New" pitchFamily="49" charset="0"/>
              </a:rPr>
              <a:t>	</a:t>
            </a:r>
            <a:r>
              <a:rPr lang="it-IT" sz="1800" dirty="0" smtClean="0"/>
              <a:t>si aprirà la piccola finestra dei messaggi con scritto ciao gente .</a:t>
            </a:r>
          </a:p>
        </p:txBody>
      </p:sp>
    </p:spTree>
    <p:extLst>
      <p:ext uri="{BB962C8B-B14F-4D97-AF65-F5344CB8AC3E}">
        <p14:creationId xmlns:p14="http://schemas.microsoft.com/office/powerpoint/2010/main" val="57570597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483518"/>
            <a:ext cx="8229600" cy="857250"/>
          </a:xfrm>
        </p:spPr>
        <p:txBody>
          <a:bodyPr/>
          <a:lstStyle/>
          <a:p>
            <a:pPr eaLnBrk="1" hangingPunct="1"/>
            <a:r>
              <a:rPr lang="it-IT" dirty="0" smtClean="0">
                <a:solidFill>
                  <a:srgbClr val="006699"/>
                </a:solidFill>
              </a:rPr>
              <a:t>ESEMPIO 2</a:t>
            </a:r>
          </a:p>
        </p:txBody>
      </p:sp>
      <p:sp>
        <p:nvSpPr>
          <p:cNvPr id="47107" name="Rectangle 3"/>
          <p:cNvSpPr>
            <a:spLocks noGrp="1" noChangeArrowheads="1"/>
          </p:cNvSpPr>
          <p:nvPr>
            <p:ph idx="1"/>
          </p:nvPr>
        </p:nvSpPr>
        <p:spPr>
          <a:xfrm>
            <a:off x="468313" y="1383506"/>
            <a:ext cx="8229600" cy="3492500"/>
          </a:xfrm>
        </p:spPr>
        <p:txBody>
          <a:bodyPr/>
          <a:lstStyle/>
          <a:p>
            <a:pPr eaLnBrk="1" hangingPunct="1">
              <a:buFontTx/>
              <a:buNone/>
            </a:pPr>
            <a:r>
              <a:rPr lang="it-IT" sz="1800" b="1" dirty="0" err="1" smtClean="0">
                <a:latin typeface="Courier New" pitchFamily="49" charset="0"/>
              </a:rPr>
              <a:t>function</a:t>
            </a:r>
            <a:r>
              <a:rPr lang="it-IT" sz="1800" dirty="0" smtClean="0">
                <a:latin typeface="Courier New" pitchFamily="49" charset="0"/>
              </a:rPr>
              <a:t> somma(n1, n2) {</a:t>
            </a:r>
          </a:p>
          <a:p>
            <a:pPr eaLnBrk="1" hangingPunct="1">
              <a:buFontTx/>
              <a:buNone/>
            </a:pPr>
            <a:r>
              <a:rPr lang="it-IT" sz="1800" dirty="0" smtClean="0">
                <a:latin typeface="Courier New" pitchFamily="49" charset="0"/>
              </a:rPr>
              <a:t>	</a:t>
            </a:r>
            <a:r>
              <a:rPr lang="it-IT" sz="1800" b="1" dirty="0" err="1" smtClean="0">
                <a:latin typeface="Courier New" pitchFamily="49" charset="0"/>
              </a:rPr>
              <a:t>return</a:t>
            </a:r>
            <a:r>
              <a:rPr lang="it-IT" sz="1800" dirty="0" smtClean="0">
                <a:latin typeface="Courier New" pitchFamily="49" charset="0"/>
              </a:rPr>
              <a:t> (n1 + n2);</a:t>
            </a:r>
          </a:p>
          <a:p>
            <a:pPr eaLnBrk="1" hangingPunct="1">
              <a:buFontTx/>
              <a:buNone/>
            </a:pPr>
            <a:r>
              <a:rPr lang="it-IT" sz="1800" dirty="0" smtClean="0">
                <a:latin typeface="Courier New" pitchFamily="49" charset="0"/>
              </a:rPr>
              <a:t>}</a:t>
            </a:r>
          </a:p>
          <a:p>
            <a:pPr eaLnBrk="1" hangingPunct="1"/>
            <a:r>
              <a:rPr lang="it-IT" sz="1800" dirty="0" smtClean="0"/>
              <a:t>Questo codice dichiara la funzione somma che accetta due parametri che devono essere numeri e restituisce un numero.</a:t>
            </a:r>
          </a:p>
          <a:p>
            <a:pPr eaLnBrk="1" hangingPunct="1"/>
            <a:r>
              <a:rPr lang="it-IT" sz="1800" dirty="0" smtClean="0"/>
              <a:t>La funzione viene poi definita dal blocco di codice tra le due parentesi graffe. Il comando fa che la funzioni ritorni la somma dei due numeri passati come parametri. Se scrivo:</a:t>
            </a:r>
          </a:p>
          <a:p>
            <a:pPr eaLnBrk="1" hangingPunct="1">
              <a:buFontTx/>
              <a:buNone/>
            </a:pPr>
            <a:r>
              <a:rPr lang="it-IT" sz="1800" dirty="0" smtClean="0"/>
              <a:t>		</a:t>
            </a:r>
            <a:r>
              <a:rPr lang="it-IT" sz="1800" b="1" dirty="0" err="1" smtClean="0">
                <a:latin typeface="Courier New" pitchFamily="49" charset="0"/>
              </a:rPr>
              <a:t>var</a:t>
            </a:r>
            <a:r>
              <a:rPr lang="it-IT" sz="1800" dirty="0" smtClean="0">
                <a:latin typeface="Courier New" pitchFamily="49" charset="0"/>
              </a:rPr>
              <a:t> a;</a:t>
            </a:r>
          </a:p>
          <a:p>
            <a:pPr eaLnBrk="1" hangingPunct="1">
              <a:buFontTx/>
              <a:buNone/>
            </a:pPr>
            <a:r>
              <a:rPr lang="it-IT" sz="1800" dirty="0" smtClean="0">
                <a:latin typeface="Courier New" pitchFamily="49" charset="0"/>
              </a:rPr>
              <a:t>		a = somma(5, 7);</a:t>
            </a:r>
          </a:p>
          <a:p>
            <a:pPr eaLnBrk="1" hangingPunct="1">
              <a:buFontTx/>
              <a:buNone/>
            </a:pPr>
            <a:r>
              <a:rPr lang="it-IT" sz="1800" dirty="0" smtClean="0">
                <a:latin typeface="Courier New" pitchFamily="49" charset="0"/>
              </a:rPr>
              <a:t>	</a:t>
            </a:r>
            <a:r>
              <a:rPr lang="it-IT" sz="1800" dirty="0" smtClean="0"/>
              <a:t>a conterrà 12.</a:t>
            </a:r>
          </a:p>
        </p:txBody>
      </p:sp>
    </p:spTree>
    <p:extLst>
      <p:ext uri="{BB962C8B-B14F-4D97-AF65-F5344CB8AC3E}">
        <p14:creationId xmlns:p14="http://schemas.microsoft.com/office/powerpoint/2010/main" val="65085680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411956"/>
            <a:ext cx="8229600" cy="857250"/>
          </a:xfrm>
        </p:spPr>
        <p:txBody>
          <a:bodyPr/>
          <a:lstStyle/>
          <a:p>
            <a:pPr eaLnBrk="1" hangingPunct="1"/>
            <a:r>
              <a:rPr lang="it-IT" sz="3600" dirty="0" smtClean="0">
                <a:solidFill>
                  <a:srgbClr val="006699"/>
                </a:solidFill>
              </a:rPr>
              <a:t>FUNZIONI INCORPORATE</a:t>
            </a:r>
          </a:p>
        </p:txBody>
      </p:sp>
      <p:sp>
        <p:nvSpPr>
          <p:cNvPr id="48131" name="Rectangle 3"/>
          <p:cNvSpPr>
            <a:spLocks noGrp="1" noChangeArrowheads="1"/>
          </p:cNvSpPr>
          <p:nvPr>
            <p:ph idx="1"/>
          </p:nvPr>
        </p:nvSpPr>
        <p:spPr>
          <a:xfrm>
            <a:off x="468313" y="1168003"/>
            <a:ext cx="8229600" cy="3456384"/>
          </a:xfrm>
        </p:spPr>
        <p:txBody>
          <a:bodyPr/>
          <a:lstStyle/>
          <a:p>
            <a:pPr eaLnBrk="1" hangingPunct="1"/>
            <a:r>
              <a:rPr lang="it-IT" sz="2400" dirty="0" smtClean="0"/>
              <a:t>In ogni linguaggio sono incorporate numerose funzioni che consentono di eseguire determinate attività e di accedere alle informazioni.</a:t>
            </a:r>
          </a:p>
          <a:p>
            <a:pPr eaLnBrk="1" hangingPunct="1"/>
            <a:r>
              <a:rPr lang="it-IT" sz="2400" i="1" dirty="0" err="1" smtClean="0"/>
              <a:t>JavaScript</a:t>
            </a:r>
            <a:r>
              <a:rPr lang="it-IT" sz="2400" dirty="0" smtClean="0"/>
              <a:t> è linguaggio orientato agli oggetti. Tutte le funzioni sono incorporate negli oggetti predefiniti.</a:t>
            </a:r>
          </a:p>
          <a:p>
            <a:pPr eaLnBrk="1" hangingPunct="1"/>
            <a:r>
              <a:rPr lang="it-IT" sz="2400" dirty="0" smtClean="0"/>
              <a:t>Le funzioni appartenenti a un oggetto sono denominate </a:t>
            </a:r>
            <a:r>
              <a:rPr lang="it-IT" sz="2400" b="1" i="1" dirty="0" smtClean="0">
                <a:solidFill>
                  <a:srgbClr val="006699"/>
                </a:solidFill>
              </a:rPr>
              <a:t>metodi</a:t>
            </a:r>
            <a:r>
              <a:rPr lang="it-IT" sz="2400" dirty="0" smtClean="0"/>
              <a:t>.</a:t>
            </a:r>
          </a:p>
        </p:txBody>
      </p:sp>
    </p:spTree>
    <p:extLst>
      <p:ext uri="{BB962C8B-B14F-4D97-AF65-F5344CB8AC3E}">
        <p14:creationId xmlns:p14="http://schemas.microsoft.com/office/powerpoint/2010/main" val="66045406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411956"/>
            <a:ext cx="8229600" cy="857250"/>
          </a:xfrm>
        </p:spPr>
        <p:txBody>
          <a:bodyPr/>
          <a:lstStyle/>
          <a:p>
            <a:pPr eaLnBrk="1" hangingPunct="1"/>
            <a:r>
              <a:rPr lang="it-IT" sz="2800" spc="300" dirty="0" smtClean="0">
                <a:solidFill>
                  <a:srgbClr val="006699"/>
                </a:solidFill>
              </a:rPr>
              <a:t>SCRITTURA </a:t>
            </a:r>
            <a:r>
              <a:rPr lang="it-IT" sz="2800" spc="300" dirty="0" err="1" smtClean="0">
                <a:solidFill>
                  <a:srgbClr val="006699"/>
                </a:solidFill>
              </a:rPr>
              <a:t>DI</a:t>
            </a:r>
            <a:r>
              <a:rPr lang="it-IT" sz="2800" spc="300" dirty="0" smtClean="0">
                <a:solidFill>
                  <a:srgbClr val="006699"/>
                </a:solidFill>
              </a:rPr>
              <a:t> FUNZIONI CON NOME</a:t>
            </a:r>
          </a:p>
        </p:txBody>
      </p:sp>
      <p:sp>
        <p:nvSpPr>
          <p:cNvPr id="50179" name="Rectangle 3"/>
          <p:cNvSpPr>
            <a:spLocks noGrp="1" noChangeArrowheads="1"/>
          </p:cNvSpPr>
          <p:nvPr>
            <p:ph idx="1"/>
          </p:nvPr>
        </p:nvSpPr>
        <p:spPr>
          <a:xfrm>
            <a:off x="468313" y="1168004"/>
            <a:ext cx="8229600" cy="3491978"/>
          </a:xfrm>
        </p:spPr>
        <p:txBody>
          <a:bodyPr/>
          <a:lstStyle/>
          <a:p>
            <a:pPr eaLnBrk="1" hangingPunct="1">
              <a:buFontTx/>
              <a:buNone/>
            </a:pPr>
            <a:r>
              <a:rPr lang="it-IT" sz="1800" b="1" dirty="0" err="1" smtClean="0">
                <a:latin typeface="Courier New" pitchFamily="49" charset="0"/>
              </a:rPr>
              <a:t>function</a:t>
            </a:r>
            <a:r>
              <a:rPr lang="it-IT" sz="1800" b="1" dirty="0" smtClean="0">
                <a:latin typeface="Courier New" pitchFamily="49" charset="0"/>
              </a:rPr>
              <a:t> </a:t>
            </a:r>
            <a:r>
              <a:rPr lang="it-IT" sz="1800" dirty="0" err="1" smtClean="0">
                <a:latin typeface="Courier New" pitchFamily="49" charset="0"/>
              </a:rPr>
              <a:t>numefunzione</a:t>
            </a:r>
            <a:r>
              <a:rPr lang="it-IT" sz="1800" b="1" dirty="0" smtClean="0">
                <a:latin typeface="Courier New" pitchFamily="49" charset="0"/>
              </a:rPr>
              <a:t> (</a:t>
            </a:r>
            <a:r>
              <a:rPr lang="it-IT" sz="1800" dirty="0" smtClean="0">
                <a:latin typeface="Courier New" pitchFamily="49" charset="0"/>
              </a:rPr>
              <a:t>parametro1, parametro2, ….</a:t>
            </a:r>
            <a:r>
              <a:rPr lang="it-IT" sz="1800" b="1" dirty="0" smtClean="0">
                <a:latin typeface="Courier New" pitchFamily="49" charset="0"/>
              </a:rPr>
              <a:t>) {</a:t>
            </a:r>
          </a:p>
          <a:p>
            <a:pPr eaLnBrk="1" hangingPunct="1">
              <a:buFontTx/>
              <a:buNone/>
            </a:pPr>
            <a:r>
              <a:rPr lang="it-IT" sz="1800" b="1" dirty="0" smtClean="0">
                <a:latin typeface="Courier New" pitchFamily="49" charset="0"/>
              </a:rPr>
              <a:t>	// </a:t>
            </a:r>
            <a:r>
              <a:rPr lang="it-IT" sz="1800" dirty="0" smtClean="0">
                <a:latin typeface="Courier New" pitchFamily="49" charset="0"/>
              </a:rPr>
              <a:t>Blocco di istruzioni</a:t>
            </a:r>
          </a:p>
          <a:p>
            <a:pPr eaLnBrk="1" hangingPunct="1">
              <a:buFontTx/>
              <a:buNone/>
            </a:pPr>
            <a:r>
              <a:rPr lang="it-IT" sz="1800" b="1" dirty="0" smtClean="0">
                <a:latin typeface="Courier New" pitchFamily="49" charset="0"/>
              </a:rPr>
              <a:t>}</a:t>
            </a:r>
          </a:p>
          <a:p>
            <a:pPr eaLnBrk="1" hangingPunct="1"/>
            <a:r>
              <a:rPr lang="it-IT" sz="1800" dirty="0" err="1" smtClean="0"/>
              <a:t>nomefunzione</a:t>
            </a:r>
            <a:r>
              <a:rPr lang="it-IT" sz="1800" dirty="0" smtClean="0"/>
              <a:t> è il nome univoco della funzione. Tutti i nomi di funzione in un documento devono essere univoci.</a:t>
            </a:r>
          </a:p>
          <a:p>
            <a:pPr eaLnBrk="1" hangingPunct="1"/>
            <a:r>
              <a:rPr lang="it-IT" sz="1800" dirty="0" smtClean="0"/>
              <a:t>parametro1, parametro2, … uno o più parametri che vengono passati alla funzione. I parametri sono detti anche </a:t>
            </a:r>
            <a:r>
              <a:rPr lang="it-IT" sz="1800" i="1" dirty="0" smtClean="0"/>
              <a:t>argomenti</a:t>
            </a:r>
            <a:r>
              <a:rPr lang="it-IT" sz="1800" dirty="0" smtClean="0"/>
              <a:t>.</a:t>
            </a:r>
          </a:p>
          <a:p>
            <a:pPr eaLnBrk="1" hangingPunct="1"/>
            <a:r>
              <a:rPr lang="it-IT" sz="1800" dirty="0" smtClean="0"/>
              <a:t>Blocco di istruzioni contiene tutto il codice </a:t>
            </a:r>
            <a:r>
              <a:rPr lang="it-IT" sz="1800" i="1" dirty="0" err="1" smtClean="0"/>
              <a:t>JavascriptScript</a:t>
            </a:r>
            <a:r>
              <a:rPr lang="it-IT" sz="1800" dirty="0" smtClean="0"/>
              <a:t> relativo alla funzione. Questa parte contiene le istruzioni che eseguono le azioni, ovvero il codice che si desidera eseguire. Il commento </a:t>
            </a:r>
            <a:r>
              <a:rPr lang="it-IT" sz="1800" i="1" dirty="0" smtClean="0"/>
              <a:t>// Blocco di </a:t>
            </a:r>
            <a:r>
              <a:rPr lang="it-IT" sz="1800" dirty="0" smtClean="0"/>
              <a:t>istruzioni è un segnaposto che indica dove deve essere inserito il blocco della funzione.</a:t>
            </a:r>
          </a:p>
        </p:txBody>
      </p:sp>
    </p:spTree>
    <p:extLst>
      <p:ext uri="{BB962C8B-B14F-4D97-AF65-F5344CB8AC3E}">
        <p14:creationId xmlns:p14="http://schemas.microsoft.com/office/powerpoint/2010/main" val="379977123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411956"/>
            <a:ext cx="8229600" cy="857250"/>
          </a:xfrm>
        </p:spPr>
        <p:txBody>
          <a:bodyPr/>
          <a:lstStyle/>
          <a:p>
            <a:pPr eaLnBrk="1" hangingPunct="1"/>
            <a:r>
              <a:rPr lang="it-IT" sz="3200" spc="300" dirty="0" smtClean="0">
                <a:solidFill>
                  <a:srgbClr val="006699"/>
                </a:solidFill>
              </a:rPr>
              <a:t>SCRITTURA </a:t>
            </a:r>
            <a:r>
              <a:rPr lang="it-IT" sz="3200" spc="300" dirty="0" err="1" smtClean="0">
                <a:solidFill>
                  <a:srgbClr val="006699"/>
                </a:solidFill>
              </a:rPr>
              <a:t>DI</a:t>
            </a:r>
            <a:r>
              <a:rPr lang="it-IT" sz="3200" spc="300" dirty="0" smtClean="0">
                <a:solidFill>
                  <a:srgbClr val="006699"/>
                </a:solidFill>
              </a:rPr>
              <a:t> FUNZIONI ANONIME </a:t>
            </a:r>
          </a:p>
        </p:txBody>
      </p:sp>
      <p:sp>
        <p:nvSpPr>
          <p:cNvPr id="51203" name="Rectangle 3"/>
          <p:cNvSpPr>
            <a:spLocks noGrp="1" noChangeArrowheads="1"/>
          </p:cNvSpPr>
          <p:nvPr>
            <p:ph idx="1"/>
          </p:nvPr>
        </p:nvSpPr>
        <p:spPr>
          <a:xfrm>
            <a:off x="468313" y="1168004"/>
            <a:ext cx="8229600" cy="3419970"/>
          </a:xfrm>
        </p:spPr>
        <p:txBody>
          <a:bodyPr/>
          <a:lstStyle/>
          <a:p>
            <a:pPr marL="609600" indent="-609600" eaLnBrk="1" hangingPunct="1">
              <a:buFontTx/>
              <a:buNone/>
            </a:pPr>
            <a:r>
              <a:rPr lang="it-IT" sz="1800" b="1" dirty="0" err="1" smtClean="0">
                <a:latin typeface="Courier New" pitchFamily="49" charset="0"/>
              </a:rPr>
              <a:t>var</a:t>
            </a:r>
            <a:r>
              <a:rPr lang="it-IT" sz="1800" dirty="0" smtClean="0">
                <a:latin typeface="Courier New" pitchFamily="49" charset="0"/>
              </a:rPr>
              <a:t> </a:t>
            </a:r>
            <a:r>
              <a:rPr lang="it-IT" sz="1800" dirty="0" err="1" smtClean="0">
                <a:latin typeface="Courier New" pitchFamily="49" charset="0"/>
              </a:rPr>
              <a:t>nomevariabile</a:t>
            </a:r>
            <a:r>
              <a:rPr lang="it-IT" sz="1800" dirty="0" smtClean="0">
                <a:latin typeface="Courier New" pitchFamily="49" charset="0"/>
              </a:rPr>
              <a:t> = </a:t>
            </a:r>
            <a:r>
              <a:rPr lang="it-IT" sz="1800" b="1" dirty="0" err="1" smtClean="0">
                <a:latin typeface="Courier New" pitchFamily="49" charset="0"/>
              </a:rPr>
              <a:t>function</a:t>
            </a:r>
            <a:r>
              <a:rPr lang="it-IT" sz="1800" dirty="0" smtClean="0">
                <a:latin typeface="Courier New" pitchFamily="49" charset="0"/>
              </a:rPr>
              <a:t> </a:t>
            </a:r>
            <a:r>
              <a:rPr lang="it-IT" sz="1800" b="1" dirty="0" smtClean="0">
                <a:latin typeface="Courier New" pitchFamily="49" charset="0"/>
              </a:rPr>
              <a:t>(</a:t>
            </a:r>
            <a:r>
              <a:rPr lang="it-IT" sz="1800" dirty="0" smtClean="0">
                <a:latin typeface="Courier New" pitchFamily="49" charset="0"/>
              </a:rPr>
              <a:t>parametro1, parametro2, ….</a:t>
            </a:r>
            <a:r>
              <a:rPr lang="it-IT" sz="1800" b="1" dirty="0" smtClean="0">
                <a:latin typeface="Courier New" pitchFamily="49" charset="0"/>
              </a:rPr>
              <a:t>)</a:t>
            </a:r>
            <a:r>
              <a:rPr lang="it-IT" sz="1800" dirty="0" smtClean="0">
                <a:latin typeface="Courier New" pitchFamily="49" charset="0"/>
              </a:rPr>
              <a:t> </a:t>
            </a:r>
            <a:r>
              <a:rPr lang="it-IT" sz="1800" b="1" dirty="0" smtClean="0">
                <a:latin typeface="Courier New" pitchFamily="49" charset="0"/>
              </a:rPr>
              <a:t>{</a:t>
            </a:r>
          </a:p>
          <a:p>
            <a:pPr marL="609600" indent="-609600" eaLnBrk="1" hangingPunct="1">
              <a:buFontTx/>
              <a:buNone/>
            </a:pPr>
            <a:r>
              <a:rPr lang="it-IT" sz="1800" dirty="0" smtClean="0">
                <a:latin typeface="Courier New" pitchFamily="49" charset="0"/>
              </a:rPr>
              <a:t>	// Blocco di istruzioni</a:t>
            </a:r>
          </a:p>
          <a:p>
            <a:pPr marL="609600" indent="-609600" eaLnBrk="1" hangingPunct="1">
              <a:buFontTx/>
              <a:buNone/>
            </a:pPr>
            <a:r>
              <a:rPr lang="it-IT" sz="1800" b="1" dirty="0" smtClean="0">
                <a:latin typeface="Courier New" pitchFamily="49" charset="0"/>
              </a:rPr>
              <a:t>}</a:t>
            </a:r>
          </a:p>
          <a:p>
            <a:pPr marL="609600" indent="-609600" eaLnBrk="1" hangingPunct="1"/>
            <a:r>
              <a:rPr lang="it-IT" sz="2000" dirty="0" err="1" smtClean="0"/>
              <a:t>nomevaribile</a:t>
            </a:r>
            <a:r>
              <a:rPr lang="it-IT" sz="2000" dirty="0" smtClean="0"/>
              <a:t> è il nome di una variabile. </a:t>
            </a:r>
          </a:p>
          <a:p>
            <a:pPr marL="609600" indent="-609600" eaLnBrk="1" hangingPunct="1"/>
            <a:r>
              <a:rPr lang="it-IT" sz="2000" dirty="0" smtClean="0"/>
              <a:t>parametro1, parametro2, … uno o più parametri che vengono passati alla funzione. I parametri sono detti anche </a:t>
            </a:r>
            <a:r>
              <a:rPr lang="it-IT" sz="2000" i="1" dirty="0" smtClean="0"/>
              <a:t>argomenti</a:t>
            </a:r>
            <a:r>
              <a:rPr lang="it-IT" sz="2000" dirty="0" smtClean="0"/>
              <a:t>.</a:t>
            </a:r>
          </a:p>
          <a:p>
            <a:pPr marL="609600" indent="-609600" eaLnBrk="1" hangingPunct="1"/>
            <a:r>
              <a:rPr lang="it-IT" sz="2000" dirty="0" smtClean="0"/>
              <a:t>Blocco di istruzioni contiene tutto il codice </a:t>
            </a:r>
            <a:r>
              <a:rPr lang="it-IT" sz="2000" i="1" dirty="0" err="1" smtClean="0"/>
              <a:t>ActionScript</a:t>
            </a:r>
            <a:r>
              <a:rPr lang="it-IT" sz="2000" dirty="0" smtClean="0"/>
              <a:t> relativo alla funzione. Questa parte contiene le istruzioni che eseguono le azioni, ovvero il codice che si desidera eseguire. </a:t>
            </a:r>
          </a:p>
        </p:txBody>
      </p:sp>
    </p:spTree>
    <p:extLst>
      <p:ext uri="{BB962C8B-B14F-4D97-AF65-F5344CB8AC3E}">
        <p14:creationId xmlns:p14="http://schemas.microsoft.com/office/powerpoint/2010/main" val="81111022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411956"/>
            <a:ext cx="8229600" cy="857250"/>
          </a:xfrm>
        </p:spPr>
        <p:txBody>
          <a:bodyPr/>
          <a:lstStyle/>
          <a:p>
            <a:pPr eaLnBrk="1" hangingPunct="1"/>
            <a:r>
              <a:rPr lang="it-IT" sz="3200" dirty="0" smtClean="0">
                <a:solidFill>
                  <a:srgbClr val="006699"/>
                </a:solidFill>
              </a:rPr>
              <a:t>PASSAGGIO </a:t>
            </a:r>
            <a:r>
              <a:rPr lang="it-IT" sz="3200" dirty="0" err="1" smtClean="0">
                <a:solidFill>
                  <a:srgbClr val="006699"/>
                </a:solidFill>
              </a:rPr>
              <a:t>DI</a:t>
            </a:r>
            <a:r>
              <a:rPr lang="it-IT" sz="3200" dirty="0" smtClean="0">
                <a:solidFill>
                  <a:srgbClr val="006699"/>
                </a:solidFill>
              </a:rPr>
              <a:t> PARAMETRI</a:t>
            </a:r>
          </a:p>
        </p:txBody>
      </p:sp>
      <p:sp>
        <p:nvSpPr>
          <p:cNvPr id="52227" name="Rectangle 3"/>
          <p:cNvSpPr>
            <a:spLocks noGrp="1" noChangeArrowheads="1"/>
          </p:cNvSpPr>
          <p:nvPr>
            <p:ph idx="1"/>
          </p:nvPr>
        </p:nvSpPr>
        <p:spPr>
          <a:xfrm>
            <a:off x="468313" y="1168004"/>
            <a:ext cx="8229600" cy="3049190"/>
          </a:xfrm>
        </p:spPr>
        <p:txBody>
          <a:bodyPr/>
          <a:lstStyle/>
          <a:p>
            <a:pPr marL="609600" indent="-609600" eaLnBrk="1" hangingPunct="1"/>
            <a:r>
              <a:rPr lang="it-IT" sz="2400" dirty="0" smtClean="0"/>
              <a:t>Si possono passare più parametri ad una funzione separandoli con delle virgole. </a:t>
            </a:r>
          </a:p>
          <a:p>
            <a:pPr marL="609600" indent="-609600" eaLnBrk="1" hangingPunct="1"/>
            <a:r>
              <a:rPr lang="it-IT" sz="2400" dirty="0" smtClean="0"/>
              <a:t>Talvolta i parametri sono obbligatori e talvolta sono facoltativi. In una funzione potrebbero essere presenti sia parametri obbligatori che opzionali. </a:t>
            </a:r>
          </a:p>
          <a:p>
            <a:pPr marL="609600" indent="-609600" eaLnBrk="1" hangingPunct="1"/>
            <a:r>
              <a:rPr lang="it-IT" sz="2400" dirty="0" smtClean="0"/>
              <a:t>In ogni caso se si passa alla funzione un numero di parametri inferiore a quelli dichiarati, questi conterranno il valore convenzionale </a:t>
            </a:r>
            <a:r>
              <a:rPr lang="it-IT" sz="2400" b="1" i="1" dirty="0" err="1" smtClean="0">
                <a:solidFill>
                  <a:srgbClr val="006699"/>
                </a:solidFill>
              </a:rPr>
              <a:t>undefined</a:t>
            </a:r>
            <a:r>
              <a:rPr lang="it-IT" sz="2400" dirty="0" smtClean="0"/>
              <a:t>. Questo può provocare risultati imprevisti. </a:t>
            </a:r>
          </a:p>
        </p:txBody>
      </p:sp>
    </p:spTree>
    <p:extLst>
      <p:ext uri="{BB962C8B-B14F-4D97-AF65-F5344CB8AC3E}">
        <p14:creationId xmlns:p14="http://schemas.microsoft.com/office/powerpoint/2010/main" val="298011557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411956"/>
            <a:ext cx="8229600" cy="857250"/>
          </a:xfrm>
        </p:spPr>
        <p:txBody>
          <a:bodyPr/>
          <a:lstStyle/>
          <a:p>
            <a:pPr eaLnBrk="1" hangingPunct="1"/>
            <a:r>
              <a:rPr lang="it-IT" sz="3200" dirty="0" smtClean="0">
                <a:solidFill>
                  <a:srgbClr val="006699"/>
                </a:solidFill>
              </a:rPr>
              <a:t>RESTITUZIONE </a:t>
            </a:r>
            <a:r>
              <a:rPr lang="it-IT" sz="3200" dirty="0" err="1" smtClean="0">
                <a:solidFill>
                  <a:srgbClr val="006699"/>
                </a:solidFill>
              </a:rPr>
              <a:t>DI</a:t>
            </a:r>
            <a:r>
              <a:rPr lang="it-IT" sz="3200" dirty="0" smtClean="0">
                <a:solidFill>
                  <a:srgbClr val="006699"/>
                </a:solidFill>
              </a:rPr>
              <a:t> VALORI</a:t>
            </a:r>
          </a:p>
        </p:txBody>
      </p:sp>
      <p:sp>
        <p:nvSpPr>
          <p:cNvPr id="54275" name="Rectangle 3"/>
          <p:cNvSpPr>
            <a:spLocks noGrp="1" noChangeArrowheads="1"/>
          </p:cNvSpPr>
          <p:nvPr>
            <p:ph idx="1"/>
          </p:nvPr>
        </p:nvSpPr>
        <p:spPr>
          <a:xfrm>
            <a:off x="468313" y="1394768"/>
            <a:ext cx="8229600" cy="3049190"/>
          </a:xfrm>
        </p:spPr>
        <p:txBody>
          <a:bodyPr/>
          <a:lstStyle/>
          <a:p>
            <a:pPr marL="609600" indent="-609600" eaLnBrk="1" hangingPunct="1"/>
            <a:r>
              <a:rPr lang="it-IT" sz="2000" dirty="0" smtClean="0"/>
              <a:t>Una funzione può restituire un valore che di norma è il risultato dell’operazione compiuta. Per compiere questa operazione si utilizza l’istruzione </a:t>
            </a:r>
            <a:r>
              <a:rPr lang="it-IT" sz="2000" dirty="0" err="1" smtClean="0">
                <a:latin typeface="+mj-lt"/>
              </a:rPr>
              <a:t>return</a:t>
            </a:r>
            <a:r>
              <a:rPr lang="it-IT" sz="2000" dirty="0" smtClean="0"/>
              <a:t> che specifica il valore che verrà restituito dalla funzione. </a:t>
            </a:r>
          </a:p>
          <a:p>
            <a:pPr marL="609600" indent="-609600" eaLnBrk="1" hangingPunct="1"/>
            <a:r>
              <a:rPr lang="it-IT" sz="2000" dirty="0" smtClean="0"/>
              <a:t>L'istruzione </a:t>
            </a:r>
            <a:r>
              <a:rPr lang="it-IT" sz="2000" dirty="0" err="1" smtClean="0"/>
              <a:t>return</a:t>
            </a:r>
            <a:r>
              <a:rPr lang="it-IT" sz="2000" dirty="0" smtClean="0"/>
              <a:t> ha anche l’effetto di interrompere immediatamente il codice in esecuzione nel corpo della funzione e restituire immediatamente il controllo del flusso di programma al codice chiamante.</a:t>
            </a:r>
            <a:endParaRPr lang="it-IT" sz="1800" dirty="0" smtClean="0"/>
          </a:p>
        </p:txBody>
      </p:sp>
    </p:spTree>
    <p:extLst>
      <p:ext uri="{BB962C8B-B14F-4D97-AF65-F5344CB8AC3E}">
        <p14:creationId xmlns:p14="http://schemas.microsoft.com/office/powerpoint/2010/main" val="29352278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34380"/>
            <a:ext cx="8229600" cy="857250"/>
          </a:xfrm>
        </p:spPr>
        <p:txBody>
          <a:bodyPr/>
          <a:lstStyle/>
          <a:p>
            <a:r>
              <a:rPr lang="it-IT" sz="3600" dirty="0">
                <a:solidFill>
                  <a:srgbClr val="9FB8CD">
                    <a:lumMod val="50000"/>
                  </a:srgbClr>
                </a:solidFill>
              </a:rPr>
              <a:t>COSA È UN LINGUAGGIO DI PROGRAMMAZIONE</a:t>
            </a:r>
            <a:endParaRPr lang="it-IT" dirty="0"/>
          </a:p>
        </p:txBody>
      </p:sp>
      <p:sp>
        <p:nvSpPr>
          <p:cNvPr id="3" name="Segnaposto contenuto 2"/>
          <p:cNvSpPr>
            <a:spLocks noGrp="1"/>
          </p:cNvSpPr>
          <p:nvPr>
            <p:ph idx="1"/>
          </p:nvPr>
        </p:nvSpPr>
        <p:spPr>
          <a:xfrm>
            <a:off x="457200" y="1779662"/>
            <a:ext cx="8229600" cy="2952328"/>
          </a:xfrm>
        </p:spPr>
        <p:txBody>
          <a:bodyPr/>
          <a:lstStyle/>
          <a:p>
            <a:r>
              <a:rPr lang="it-IT" dirty="0"/>
              <a:t>A seconda del metodo utilizzato per tradurre il testo delle istruzioni in linguaggio macchina vengono suddivisi in due categorie: </a:t>
            </a:r>
            <a:r>
              <a:rPr lang="it-IT" dirty="0" smtClean="0"/>
              <a:t>compilati e interpretati.</a:t>
            </a:r>
            <a:endParaRPr lang="it-IT" dirty="0"/>
          </a:p>
          <a:p>
            <a:endParaRPr lang="it-IT" dirty="0"/>
          </a:p>
        </p:txBody>
      </p:sp>
    </p:spTree>
    <p:extLst>
      <p:ext uri="{BB962C8B-B14F-4D97-AF65-F5344CB8AC3E}">
        <p14:creationId xmlns:p14="http://schemas.microsoft.com/office/powerpoint/2010/main" val="226505619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18356"/>
            <a:ext cx="8229600" cy="857250"/>
          </a:xfrm>
        </p:spPr>
        <p:txBody>
          <a:bodyPr/>
          <a:lstStyle/>
          <a:p>
            <a:r>
              <a:rPr lang="it-IT" dirty="0" smtClean="0"/>
              <a:t>JAVASCRIPT</a:t>
            </a:r>
            <a:endParaRPr lang="it-IT" dirty="0"/>
          </a:p>
        </p:txBody>
      </p:sp>
      <p:sp>
        <p:nvSpPr>
          <p:cNvPr id="3" name="Segnaposto contenuto 2"/>
          <p:cNvSpPr>
            <a:spLocks noGrp="1"/>
          </p:cNvSpPr>
          <p:nvPr>
            <p:ph idx="1"/>
          </p:nvPr>
        </p:nvSpPr>
        <p:spPr>
          <a:xfrm>
            <a:off x="457200" y="1337518"/>
            <a:ext cx="8229600" cy="3394472"/>
          </a:xfrm>
        </p:spPr>
        <p:txBody>
          <a:bodyPr/>
          <a:lstStyle/>
          <a:p>
            <a:r>
              <a:rPr lang="it-IT" sz="3600" dirty="0" smtClean="0"/>
              <a:t>Javascript serve per programmare il browser.</a:t>
            </a:r>
          </a:p>
          <a:p>
            <a:r>
              <a:rPr lang="it-IT" sz="3600" dirty="0" smtClean="0"/>
              <a:t>Lo studio di Javascript è strettamente legato allo studio del </a:t>
            </a:r>
            <a:r>
              <a:rPr lang="it-IT" sz="3600" dirty="0" err="1" smtClean="0"/>
              <a:t>Document</a:t>
            </a:r>
            <a:r>
              <a:rPr lang="it-IT" sz="3600" dirty="0" smtClean="0"/>
              <a:t> </a:t>
            </a:r>
            <a:r>
              <a:rPr lang="it-IT" sz="3600" dirty="0" err="1" smtClean="0"/>
              <a:t>Object</a:t>
            </a:r>
            <a:r>
              <a:rPr lang="it-IT" sz="3600" dirty="0" smtClean="0"/>
              <a:t> </a:t>
            </a:r>
            <a:r>
              <a:rPr lang="it-IT" sz="3600" dirty="0" err="1" smtClean="0"/>
              <a:t>Model</a:t>
            </a:r>
            <a:r>
              <a:rPr lang="it-IT" sz="3600" dirty="0" smtClean="0"/>
              <a:t> (DOM)</a:t>
            </a:r>
            <a:endParaRPr lang="it-IT" sz="3600" dirty="0"/>
          </a:p>
        </p:txBody>
      </p:sp>
    </p:spTree>
    <p:extLst>
      <p:ext uri="{BB962C8B-B14F-4D97-AF65-F5344CB8AC3E}">
        <p14:creationId xmlns:p14="http://schemas.microsoft.com/office/powerpoint/2010/main" val="111740697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067694"/>
            <a:ext cx="7772400" cy="1102519"/>
          </a:xfrm>
        </p:spPr>
        <p:txBody>
          <a:bodyPr/>
          <a:lstStyle/>
          <a:p>
            <a:r>
              <a:rPr lang="it-IT" dirty="0" smtClean="0"/>
              <a:t>STRING</a:t>
            </a:r>
            <a:endParaRPr lang="it-IT" dirty="0"/>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CONSTRUCTOR</a:t>
            </a:r>
            <a:endParaRPr lang="it-IT" dirty="0"/>
          </a:p>
        </p:txBody>
      </p:sp>
      <p:sp>
        <p:nvSpPr>
          <p:cNvPr id="3" name="Segnaposto contenuto 2"/>
          <p:cNvSpPr>
            <a:spLocks noGrp="1"/>
          </p:cNvSpPr>
          <p:nvPr>
            <p:ph idx="1"/>
          </p:nvPr>
        </p:nvSpPr>
        <p:spPr>
          <a:xfrm>
            <a:off x="457200" y="1347614"/>
            <a:ext cx="8229600" cy="3240360"/>
          </a:xfrm>
        </p:spPr>
        <p:txBody>
          <a:bodyPr lIns="72000"/>
          <a:lstStyle/>
          <a:p>
            <a:pPr marL="0" indent="0">
              <a:buNone/>
            </a:pPr>
            <a:r>
              <a:rPr lang="it-IT" b="1" dirty="0" err="1" smtClean="0">
                <a:solidFill>
                  <a:srgbClr val="00B050"/>
                </a:solidFill>
                <a:latin typeface="Courier New" pitchFamily="49" charset="0"/>
                <a:cs typeface="Courier New" pitchFamily="49" charset="0"/>
              </a:rPr>
              <a:t>var</a:t>
            </a:r>
            <a:r>
              <a:rPr lang="it-IT" dirty="0" smtClean="0">
                <a:latin typeface="Courier New" pitchFamily="49" charset="0"/>
                <a:cs typeface="Courier New" pitchFamily="49" charset="0"/>
              </a:rPr>
              <a:t> str </a:t>
            </a:r>
            <a:r>
              <a:rPr lang="it-IT"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 "Ciao!";</a:t>
            </a:r>
          </a:p>
          <a:p>
            <a:pPr marL="0" indent="0">
              <a:buNone/>
            </a:pPr>
            <a:r>
              <a:rPr lang="it-IT" b="1" dirty="0" err="1" smtClean="0">
                <a:solidFill>
                  <a:srgbClr val="00B050"/>
                </a:solidFill>
                <a:latin typeface="Courier New" pitchFamily="49" charset="0"/>
                <a:cs typeface="Courier New" pitchFamily="49" charset="0"/>
              </a:rPr>
              <a:t>var</a:t>
            </a:r>
            <a:r>
              <a:rPr lang="it-IT" dirty="0" smtClean="0">
                <a:latin typeface="Courier New" pitchFamily="49" charset="0"/>
                <a:cs typeface="Courier New" pitchFamily="49" charset="0"/>
              </a:rPr>
              <a:t> str </a:t>
            </a:r>
            <a:r>
              <a:rPr lang="it-IT"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 </a:t>
            </a:r>
            <a:r>
              <a:rPr lang="it-IT" b="1" dirty="0" err="1" smtClean="0">
                <a:solidFill>
                  <a:srgbClr val="00B050"/>
                </a:solidFill>
                <a:latin typeface="Courier New" pitchFamily="49" charset="0"/>
                <a:cs typeface="Courier New" pitchFamily="49" charset="0"/>
              </a:rPr>
              <a:t>new</a:t>
            </a:r>
            <a:r>
              <a:rPr lang="it-IT" dirty="0" smtClean="0">
                <a:latin typeface="Courier New" pitchFamily="49" charset="0"/>
                <a:cs typeface="Courier New" pitchFamily="49" charset="0"/>
              </a:rPr>
              <a:t> </a:t>
            </a:r>
            <a:r>
              <a:rPr lang="it-IT" dirty="0" err="1" smtClean="0">
                <a:solidFill>
                  <a:srgbClr val="0070C0"/>
                </a:solidFill>
                <a:latin typeface="Courier New" pitchFamily="49" charset="0"/>
                <a:cs typeface="Courier New" pitchFamily="49" charset="0"/>
              </a:rPr>
              <a:t>String</a:t>
            </a:r>
            <a:r>
              <a:rPr lang="it-IT" dirty="0" smtClean="0">
                <a:latin typeface="Courier New" pitchFamily="49" charset="0"/>
                <a:cs typeface="Courier New" pitchFamily="49" charset="0"/>
              </a:rPr>
              <a:t>("Ciao!");</a:t>
            </a:r>
            <a:endParaRPr lang="it-IT" dirty="0">
              <a:latin typeface="Courier New" pitchFamily="49" charset="0"/>
              <a:cs typeface="Courier New" pitchFamily="49" charset="0"/>
            </a:endParaRPr>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PROPRIETÀ</a:t>
            </a:r>
            <a:endParaRPr lang="it-IT" dirty="0"/>
          </a:p>
        </p:txBody>
      </p:sp>
      <p:sp>
        <p:nvSpPr>
          <p:cNvPr id="3" name="Segnaposto contenuto 2"/>
          <p:cNvSpPr>
            <a:spLocks noGrp="1"/>
          </p:cNvSpPr>
          <p:nvPr>
            <p:ph idx="1"/>
          </p:nvPr>
        </p:nvSpPr>
        <p:spPr>
          <a:xfrm>
            <a:off x="457200" y="1337518"/>
            <a:ext cx="8229600" cy="3394472"/>
          </a:xfrm>
        </p:spPr>
        <p:txBody>
          <a:bodyPr/>
          <a:lstStyle/>
          <a:p>
            <a:r>
              <a:rPr lang="it-IT" sz="3600" dirty="0" smtClean="0"/>
              <a:t>Gli oggetti della classe </a:t>
            </a:r>
            <a:r>
              <a:rPr lang="it-IT" sz="3600" dirty="0" err="1" smtClean="0"/>
              <a:t>String</a:t>
            </a:r>
            <a:r>
              <a:rPr lang="it-IT" sz="3600" dirty="0" smtClean="0"/>
              <a:t> hanno una sola proprietà, la proprietà </a:t>
            </a:r>
            <a:r>
              <a:rPr lang="it-IT" sz="3600" b="1" dirty="0" err="1" smtClean="0"/>
              <a:t>length</a:t>
            </a:r>
            <a:r>
              <a:rPr lang="it-IT" sz="3600" dirty="0" smtClean="0"/>
              <a:t> che restituisce la lunghezza della stringa, cioè il numero di caratteri di cui è composta.</a:t>
            </a:r>
            <a:endParaRPr lang="it-IT" sz="3600" dirty="0"/>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02332"/>
            <a:ext cx="8229600" cy="857250"/>
          </a:xfrm>
        </p:spPr>
        <p:txBody>
          <a:bodyPr/>
          <a:lstStyle/>
          <a:p>
            <a:r>
              <a:rPr lang="it-IT" sz="3600" dirty="0" smtClean="0"/>
              <a:t>MANIPOLAZIONE</a:t>
            </a:r>
            <a:endParaRPr lang="it-IT" sz="3600" dirty="0"/>
          </a:p>
        </p:txBody>
      </p:sp>
      <p:graphicFrame>
        <p:nvGraphicFramePr>
          <p:cNvPr id="8" name="Tabella 7"/>
          <p:cNvGraphicFramePr>
            <a:graphicFrameLocks noGrp="1"/>
          </p:cNvGraphicFramePr>
          <p:nvPr>
            <p:extLst>
              <p:ext uri="{D42A27DB-BD31-4B8C-83A1-F6EECF244321}">
                <p14:modId xmlns:p14="http://schemas.microsoft.com/office/powerpoint/2010/main" val="3280058828"/>
              </p:ext>
            </p:extLst>
          </p:nvPr>
        </p:nvGraphicFramePr>
        <p:xfrm>
          <a:off x="251520" y="915566"/>
          <a:ext cx="8640960" cy="3950810"/>
        </p:xfrm>
        <a:graphic>
          <a:graphicData uri="http://schemas.openxmlformats.org/drawingml/2006/table">
            <a:tbl>
              <a:tblPr firstRow="1">
                <a:tableStyleId>{5C22544A-7EE6-4342-B048-85BDC9FD1C3A}</a:tableStyleId>
              </a:tblPr>
              <a:tblGrid>
                <a:gridCol w="2016224"/>
                <a:gridCol w="6624736"/>
              </a:tblGrid>
              <a:tr h="303124">
                <a:tc>
                  <a:txBody>
                    <a:bodyPr/>
                    <a:lstStyle/>
                    <a:p>
                      <a:pPr algn="l" fontAlgn="t">
                        <a:lnSpc>
                          <a:spcPts val="1100"/>
                        </a:lnSpc>
                      </a:pPr>
                      <a:r>
                        <a:rPr lang="it-IT" sz="1050" dirty="0" err="1"/>
                        <a:t>Method</a:t>
                      </a:r>
                      <a:endParaRPr lang="it-IT" sz="1050" dirty="0">
                        <a:latin typeface="+mj-lt"/>
                      </a:endParaRPr>
                    </a:p>
                  </a:txBody>
                  <a:tcPr marL="72000" marR="72000" marT="36000" marB="0"/>
                </a:tc>
                <a:tc>
                  <a:txBody>
                    <a:bodyPr/>
                    <a:lstStyle/>
                    <a:p>
                      <a:pPr algn="l" fontAlgn="t">
                        <a:lnSpc>
                          <a:spcPts val="1100"/>
                        </a:lnSpc>
                      </a:pPr>
                      <a:r>
                        <a:rPr lang="it-IT" sz="1050" dirty="0" err="1"/>
                        <a:t>Description</a:t>
                      </a:r>
                      <a:endParaRPr lang="it-IT" sz="1050" dirty="0">
                        <a:latin typeface="+mj-lt"/>
                      </a:endParaRPr>
                    </a:p>
                  </a:txBody>
                  <a:tcPr marL="72000" marR="72000" marT="36000" marB="0"/>
                </a:tc>
              </a:tr>
              <a:tr h="183828">
                <a:tc>
                  <a:txBody>
                    <a:bodyPr/>
                    <a:lstStyle/>
                    <a:p>
                      <a:pPr fontAlgn="t">
                        <a:lnSpc>
                          <a:spcPts val="1100"/>
                        </a:lnSpc>
                      </a:pPr>
                      <a:r>
                        <a:rPr lang="it-IT" sz="1050" dirty="0" err="1" smtClean="0"/>
                        <a:t>charAt</a:t>
                      </a:r>
                      <a:r>
                        <a:rPr lang="it-IT" sz="1050" dirty="0" smtClean="0"/>
                        <a:t>(</a:t>
                      </a:r>
                      <a:r>
                        <a:rPr lang="it-IT" sz="1050" dirty="0" err="1" smtClean="0"/>
                        <a:t>pos</a:t>
                      </a:r>
                      <a:r>
                        <a:rPr lang="it-IT" sz="1050" dirty="0" smtClean="0"/>
                        <a:t>)</a:t>
                      </a:r>
                      <a:endParaRPr lang="it-IT" sz="1050" dirty="0">
                        <a:latin typeface="+mn-lt"/>
                      </a:endParaRPr>
                    </a:p>
                  </a:txBody>
                  <a:tcPr marL="72000" marR="72000" marT="36000" marB="0"/>
                </a:tc>
                <a:tc>
                  <a:txBody>
                    <a:bodyPr/>
                    <a:lstStyle/>
                    <a:p>
                      <a:pPr fontAlgn="t">
                        <a:lnSpc>
                          <a:spcPts val="1000"/>
                        </a:lnSpc>
                      </a:pPr>
                      <a:r>
                        <a:rPr lang="it-IT" sz="1000" dirty="0"/>
                        <a:t>Restituisce il carattere </a:t>
                      </a:r>
                      <a:r>
                        <a:rPr lang="it-IT" sz="1000" dirty="0" smtClean="0"/>
                        <a:t>alla </a:t>
                      </a:r>
                      <a:r>
                        <a:rPr lang="it-IT" sz="1000" dirty="0"/>
                        <a:t>posizione </a:t>
                      </a:r>
                      <a:r>
                        <a:rPr lang="it-IT" sz="1000" dirty="0" err="1" smtClean="0"/>
                        <a:t>pos</a:t>
                      </a:r>
                      <a:endParaRPr lang="it-IT" sz="1000" b="1" dirty="0">
                        <a:solidFill>
                          <a:srgbClr val="00B050"/>
                        </a:solidFill>
                        <a:latin typeface="+mn-lt"/>
                      </a:endParaRPr>
                    </a:p>
                  </a:txBody>
                  <a:tcPr marL="72000" marR="72000" marT="36000" marB="0"/>
                </a:tc>
              </a:tr>
              <a:tr h="183828">
                <a:tc>
                  <a:txBody>
                    <a:bodyPr/>
                    <a:lstStyle/>
                    <a:p>
                      <a:pPr fontAlgn="t">
                        <a:lnSpc>
                          <a:spcPts val="1100"/>
                        </a:lnSpc>
                      </a:pPr>
                      <a:r>
                        <a:rPr lang="it-IT" sz="1050" dirty="0" err="1" smtClean="0"/>
                        <a:t>charCodeAt</a:t>
                      </a:r>
                      <a:r>
                        <a:rPr lang="it-IT" sz="1050" dirty="0" smtClean="0"/>
                        <a:t>(</a:t>
                      </a:r>
                      <a:r>
                        <a:rPr lang="it-IT" sz="1050" dirty="0" err="1" smtClean="0"/>
                        <a:t>pos</a:t>
                      </a:r>
                      <a:r>
                        <a:rPr lang="it-IT" sz="1050" dirty="0" smtClean="0"/>
                        <a:t>)</a:t>
                      </a:r>
                      <a:endParaRPr lang="it-IT" sz="1050" dirty="0">
                        <a:latin typeface="+mn-lt"/>
                      </a:endParaRPr>
                    </a:p>
                  </a:txBody>
                  <a:tcPr marL="72000" marR="72000" marT="36000" marB="0"/>
                </a:tc>
                <a:tc>
                  <a:txBody>
                    <a:bodyPr/>
                    <a:lstStyle/>
                    <a:p>
                      <a:pPr fontAlgn="t">
                        <a:lnSpc>
                          <a:spcPts val="1000"/>
                        </a:lnSpc>
                      </a:pPr>
                      <a:r>
                        <a:rPr lang="it-IT" sz="1000" dirty="0"/>
                        <a:t>Restituisce il carattere (in formato </a:t>
                      </a:r>
                      <a:r>
                        <a:rPr lang="it-IT" sz="1000" dirty="0" err="1"/>
                        <a:t>Unicode</a:t>
                      </a:r>
                      <a:r>
                        <a:rPr lang="it-IT" sz="1000" dirty="0"/>
                        <a:t>) </a:t>
                      </a:r>
                      <a:r>
                        <a:rPr lang="it-IT" sz="1000" dirty="0" smtClean="0"/>
                        <a:t>alla posizione </a:t>
                      </a:r>
                      <a:r>
                        <a:rPr lang="it-IT" sz="1000" dirty="0" err="1" smtClean="0"/>
                        <a:t>pos</a:t>
                      </a:r>
                      <a:endParaRPr lang="it-IT" sz="1000" b="0" dirty="0">
                        <a:solidFill>
                          <a:srgbClr val="092C2C"/>
                        </a:solidFill>
                        <a:latin typeface="+mn-lt"/>
                      </a:endParaRPr>
                    </a:p>
                  </a:txBody>
                  <a:tcPr marL="72000" marR="72000" marT="36000" marB="0"/>
                </a:tc>
              </a:tr>
              <a:tr h="183828">
                <a:tc>
                  <a:txBody>
                    <a:bodyPr/>
                    <a:lstStyle/>
                    <a:p>
                      <a:pPr fontAlgn="t">
                        <a:lnSpc>
                          <a:spcPts val="1100"/>
                        </a:lnSpc>
                      </a:pPr>
                      <a:r>
                        <a:rPr lang="it-IT" sz="1050" dirty="0" err="1" smtClean="0"/>
                        <a:t>concat</a:t>
                      </a:r>
                      <a:r>
                        <a:rPr lang="it-IT" sz="1050" dirty="0" smtClean="0"/>
                        <a:t>(s1, s2)</a:t>
                      </a:r>
                      <a:endParaRPr lang="it-IT" sz="1050" dirty="0">
                        <a:latin typeface="+mn-lt"/>
                      </a:endParaRPr>
                    </a:p>
                  </a:txBody>
                  <a:tcPr marL="72000" marR="72000" marT="36000" marB="0"/>
                </a:tc>
                <a:tc>
                  <a:txBody>
                    <a:bodyPr/>
                    <a:lstStyle/>
                    <a:p>
                      <a:pPr fontAlgn="t">
                        <a:lnSpc>
                          <a:spcPts val="1000"/>
                        </a:lnSpc>
                      </a:pPr>
                      <a:r>
                        <a:rPr lang="it-IT" sz="1000" dirty="0"/>
                        <a:t>Concatena due </a:t>
                      </a:r>
                      <a:r>
                        <a:rPr lang="it-IT" sz="1000" dirty="0" smtClean="0"/>
                        <a:t>stringhe (come s1 + s2)</a:t>
                      </a:r>
                      <a:endParaRPr lang="it-IT" sz="1000" b="0" dirty="0">
                        <a:solidFill>
                          <a:srgbClr val="092C2C"/>
                        </a:solidFill>
                        <a:latin typeface="+mn-lt"/>
                      </a:endParaRPr>
                    </a:p>
                  </a:txBody>
                  <a:tcPr marL="72000" marR="72000" marT="36000" marB="0"/>
                </a:tc>
              </a:tr>
              <a:tr h="183828">
                <a:tc>
                  <a:txBody>
                    <a:bodyPr/>
                    <a:lstStyle/>
                    <a:p>
                      <a:pPr fontAlgn="t">
                        <a:lnSpc>
                          <a:spcPts val="1100"/>
                        </a:lnSpc>
                      </a:pPr>
                      <a:r>
                        <a:rPr lang="it-IT" sz="1050" dirty="0" err="1" smtClean="0"/>
                        <a:t>fromCharCode</a:t>
                      </a:r>
                      <a:r>
                        <a:rPr lang="it-IT" sz="1050" dirty="0" smtClean="0"/>
                        <a:t>(code)</a:t>
                      </a:r>
                      <a:endParaRPr lang="it-IT" sz="1050" dirty="0">
                        <a:latin typeface="+mn-lt"/>
                      </a:endParaRPr>
                    </a:p>
                  </a:txBody>
                  <a:tcPr marL="72000" marR="72000" marT="36000" marB="0"/>
                </a:tc>
                <a:tc>
                  <a:txBody>
                    <a:bodyPr/>
                    <a:lstStyle/>
                    <a:p>
                      <a:pPr marL="0" marR="0" indent="0" algn="l" defTabSz="914400" rtl="0" eaLnBrk="1" fontAlgn="t" latinLnBrk="0" hangingPunct="1">
                        <a:lnSpc>
                          <a:spcPts val="1000"/>
                        </a:lnSpc>
                        <a:spcBef>
                          <a:spcPts val="0"/>
                        </a:spcBef>
                        <a:spcAft>
                          <a:spcPts val="0"/>
                        </a:spcAft>
                        <a:buClrTx/>
                        <a:buSzTx/>
                        <a:buFontTx/>
                        <a:buNone/>
                        <a:tabLst/>
                        <a:defRPr/>
                      </a:pPr>
                      <a:r>
                        <a:rPr lang="it-IT" sz="1000" dirty="0"/>
                        <a:t>Restituisce il carattere corrispondente </a:t>
                      </a:r>
                      <a:r>
                        <a:rPr lang="it-IT" sz="1000" dirty="0" smtClean="0"/>
                        <a:t>al valore </a:t>
                      </a:r>
                      <a:r>
                        <a:rPr lang="it-IT" sz="1000" dirty="0" err="1" smtClean="0"/>
                        <a:t>unicode</a:t>
                      </a:r>
                      <a:r>
                        <a:rPr lang="it-IT" sz="1000" dirty="0" smtClean="0"/>
                        <a:t> code </a:t>
                      </a:r>
                      <a:endParaRPr lang="it-IT" sz="1000" b="1" dirty="0">
                        <a:solidFill>
                          <a:srgbClr val="092C2C"/>
                        </a:solidFill>
                        <a:latin typeface="+mn-lt"/>
                      </a:endParaRPr>
                    </a:p>
                  </a:txBody>
                  <a:tcPr marL="72000" marR="72000" marT="36000" marB="0"/>
                </a:tc>
              </a:tr>
              <a:tr h="303416">
                <a:tc>
                  <a:txBody>
                    <a:bodyPr/>
                    <a:lstStyle/>
                    <a:p>
                      <a:pPr marL="0" marR="0" indent="0" algn="l" defTabSz="914400" rtl="0" eaLnBrk="1" fontAlgn="t" latinLnBrk="0" hangingPunct="1">
                        <a:lnSpc>
                          <a:spcPts val="1100"/>
                        </a:lnSpc>
                        <a:spcBef>
                          <a:spcPts val="0"/>
                        </a:spcBef>
                        <a:spcAft>
                          <a:spcPts val="0"/>
                        </a:spcAft>
                        <a:buClrTx/>
                        <a:buSzTx/>
                        <a:buFontTx/>
                        <a:buNone/>
                        <a:tabLst/>
                        <a:defRPr/>
                      </a:pPr>
                      <a:r>
                        <a:rPr lang="it-IT" sz="1050" dirty="0" err="1" smtClean="0"/>
                        <a:t>indexOf</a:t>
                      </a:r>
                      <a:r>
                        <a:rPr lang="it-IT" sz="1050" dirty="0" smtClean="0"/>
                        <a:t>(</a:t>
                      </a:r>
                      <a:r>
                        <a:rPr lang="it-IT" sz="1050" dirty="0" err="1" smtClean="0"/>
                        <a:t>searchstring</a:t>
                      </a:r>
                      <a:r>
                        <a:rPr lang="it-IT" sz="1050" dirty="0" smtClean="0"/>
                        <a:t>, start)</a:t>
                      </a:r>
                      <a:endParaRPr lang="it-IT" sz="1050" dirty="0">
                        <a:latin typeface="+mn-lt"/>
                      </a:endParaRPr>
                    </a:p>
                  </a:txBody>
                  <a:tcPr marL="72000" marR="72000" marT="36000" marB="0"/>
                </a:tc>
                <a:tc>
                  <a:txBody>
                    <a:bodyPr/>
                    <a:lstStyle/>
                    <a:p>
                      <a:pPr fontAlgn="t">
                        <a:lnSpc>
                          <a:spcPts val="1000"/>
                        </a:lnSpc>
                      </a:pPr>
                      <a:r>
                        <a:rPr lang="it-IT" sz="1000" dirty="0"/>
                        <a:t>Restituisce la posizione della prima occorrenza </a:t>
                      </a:r>
                      <a:r>
                        <a:rPr lang="it-IT" sz="1000" dirty="0" smtClean="0"/>
                        <a:t>della stringa </a:t>
                      </a:r>
                      <a:r>
                        <a:rPr lang="it-IT" sz="1000" dirty="0" err="1" smtClean="0"/>
                        <a:t>searchstring</a:t>
                      </a:r>
                      <a:r>
                        <a:rPr lang="it-IT" sz="1000" dirty="0" smtClean="0"/>
                        <a:t> in </a:t>
                      </a:r>
                      <a:r>
                        <a:rPr lang="it-IT" sz="1000" dirty="0"/>
                        <a:t>una stringa (-1 se non lo trova</a:t>
                      </a:r>
                      <a:r>
                        <a:rPr lang="it-IT" sz="1000" dirty="0" smtClean="0"/>
                        <a:t>). Opzionalmente la ricerca può partire dalla posizione start</a:t>
                      </a:r>
                      <a:r>
                        <a:rPr lang="it-IT" sz="1000" dirty="0"/>
                        <a:t> </a:t>
                      </a:r>
                      <a:endParaRPr lang="it-IT" sz="1000" b="0" dirty="0">
                        <a:solidFill>
                          <a:srgbClr val="092C2C"/>
                        </a:solidFill>
                        <a:latin typeface="+mn-lt"/>
                      </a:endParaRPr>
                    </a:p>
                  </a:txBody>
                  <a:tcPr marL="72000" marR="72000" marT="36000" marB="0"/>
                </a:tc>
              </a:tr>
              <a:tr h="329991">
                <a:tc>
                  <a:txBody>
                    <a:bodyPr/>
                    <a:lstStyle/>
                    <a:p>
                      <a:pPr fontAlgn="t">
                        <a:lnSpc>
                          <a:spcPts val="1100"/>
                        </a:lnSpc>
                      </a:pPr>
                      <a:r>
                        <a:rPr lang="it-IT" sz="1050" dirty="0" err="1" smtClean="0"/>
                        <a:t>lastIndexOf</a:t>
                      </a:r>
                      <a:r>
                        <a:rPr lang="it-IT" sz="1050" dirty="0" smtClean="0"/>
                        <a:t>(</a:t>
                      </a:r>
                      <a:r>
                        <a:rPr lang="it-IT" sz="1050" dirty="0" err="1" smtClean="0"/>
                        <a:t>searchstring</a:t>
                      </a:r>
                      <a:r>
                        <a:rPr lang="it-IT" sz="1050" dirty="0" smtClean="0"/>
                        <a:t>, start)</a:t>
                      </a:r>
                      <a:endParaRPr lang="it-IT" sz="1050" dirty="0">
                        <a:latin typeface="+mn-lt"/>
                      </a:endParaRPr>
                    </a:p>
                  </a:txBody>
                  <a:tcPr marL="72000" marR="72000" marT="36000" marB="0"/>
                </a:tc>
                <a:tc>
                  <a:txBody>
                    <a:bodyPr/>
                    <a:lstStyle/>
                    <a:p>
                      <a:pPr fontAlgn="t">
                        <a:lnSpc>
                          <a:spcPts val="1000"/>
                        </a:lnSpc>
                      </a:pPr>
                      <a:r>
                        <a:rPr lang="it-IT" sz="1000" dirty="0" smtClean="0"/>
                        <a:t>Restituisce la posizione dell'ultima</a:t>
                      </a:r>
                      <a:r>
                        <a:rPr lang="it-IT" sz="1000" baseline="0" dirty="0" smtClean="0"/>
                        <a:t> </a:t>
                      </a:r>
                      <a:r>
                        <a:rPr lang="it-IT" sz="1000" dirty="0" smtClean="0"/>
                        <a:t>occorrenza della stringa </a:t>
                      </a:r>
                      <a:r>
                        <a:rPr lang="it-IT" sz="1000" dirty="0" err="1" smtClean="0"/>
                        <a:t>searchstring</a:t>
                      </a:r>
                      <a:r>
                        <a:rPr lang="it-IT" sz="1000" dirty="0" smtClean="0"/>
                        <a:t> in una stringa (-1 se non lo trova). Opzionalmente la ricerca può partire dalla posizione start in</a:t>
                      </a:r>
                      <a:r>
                        <a:rPr lang="it-IT" sz="1000" baseline="0" dirty="0" smtClean="0"/>
                        <a:t> vece che dall'ultimo carattere.</a:t>
                      </a:r>
                      <a:endParaRPr lang="it-IT" sz="1000" b="0" dirty="0">
                        <a:solidFill>
                          <a:srgbClr val="092C2C"/>
                        </a:solidFill>
                        <a:latin typeface="+mn-lt"/>
                      </a:endParaRPr>
                    </a:p>
                  </a:txBody>
                  <a:tcPr marL="72000" marR="72000" marT="36000" marB="0"/>
                </a:tc>
              </a:tr>
              <a:tr h="303416">
                <a:tc>
                  <a:txBody>
                    <a:bodyPr/>
                    <a:lstStyle/>
                    <a:p>
                      <a:pPr fontAlgn="t">
                        <a:lnSpc>
                          <a:spcPts val="1100"/>
                        </a:lnSpc>
                      </a:pPr>
                      <a:r>
                        <a:rPr lang="it-IT" sz="1050" dirty="0" smtClean="0"/>
                        <a:t>match(</a:t>
                      </a:r>
                      <a:r>
                        <a:rPr lang="it-IT" sz="1050" dirty="0" err="1" smtClean="0"/>
                        <a:t>regexp</a:t>
                      </a:r>
                      <a:r>
                        <a:rPr lang="it-IT" sz="1050" dirty="0" smtClean="0"/>
                        <a:t>)</a:t>
                      </a:r>
                      <a:endParaRPr lang="it-IT" sz="1050" dirty="0">
                        <a:latin typeface="+mn-lt"/>
                      </a:endParaRPr>
                    </a:p>
                  </a:txBody>
                  <a:tcPr marL="72000" marR="72000" marT="36000" marB="0"/>
                </a:tc>
                <a:tc>
                  <a:txBody>
                    <a:bodyPr/>
                    <a:lstStyle/>
                    <a:p>
                      <a:pPr marL="0" marR="0" indent="0" algn="l" defTabSz="914400" rtl="0" eaLnBrk="1" fontAlgn="t" latinLnBrk="0" hangingPunct="1">
                        <a:lnSpc>
                          <a:spcPts val="1000"/>
                        </a:lnSpc>
                        <a:spcBef>
                          <a:spcPts val="0"/>
                        </a:spcBef>
                        <a:spcAft>
                          <a:spcPts val="0"/>
                        </a:spcAft>
                        <a:buClrTx/>
                        <a:buSzTx/>
                        <a:buFontTx/>
                        <a:buNone/>
                        <a:tabLst/>
                        <a:defRPr/>
                      </a:pPr>
                      <a:r>
                        <a:rPr lang="it-IT" sz="1000" dirty="0" smtClean="0"/>
                        <a:t>Il</a:t>
                      </a:r>
                      <a:r>
                        <a:rPr lang="it-IT" sz="1000" baseline="0" dirty="0" smtClean="0"/>
                        <a:t> </a:t>
                      </a:r>
                      <a:r>
                        <a:rPr lang="it-IT" sz="1000" dirty="0" smtClean="0"/>
                        <a:t>metodo match</a:t>
                      </a:r>
                      <a:r>
                        <a:rPr lang="it-IT" sz="1000" baseline="0" dirty="0" smtClean="0"/>
                        <a:t> </a:t>
                      </a:r>
                      <a:r>
                        <a:rPr lang="it-IT" sz="1000" dirty="0" smtClean="0"/>
                        <a:t>cerca</a:t>
                      </a:r>
                      <a:r>
                        <a:rPr lang="it-IT" sz="1000" baseline="0" dirty="0" smtClean="0"/>
                        <a:t> </a:t>
                      </a:r>
                      <a:r>
                        <a:rPr lang="it-IT" sz="1000" dirty="0" smtClean="0"/>
                        <a:t>le corrispondenza e tra l'espressione regolare </a:t>
                      </a:r>
                      <a:r>
                        <a:rPr lang="it-IT" sz="1000" dirty="0" err="1" smtClean="0"/>
                        <a:t>regexp</a:t>
                      </a:r>
                      <a:r>
                        <a:rPr lang="it-IT" sz="1000" dirty="0" smtClean="0"/>
                        <a:t> e</a:t>
                      </a:r>
                      <a:r>
                        <a:rPr lang="it-IT" sz="1000" baseline="0" dirty="0" smtClean="0"/>
                        <a:t> </a:t>
                      </a:r>
                      <a:r>
                        <a:rPr lang="it-IT" sz="1000" dirty="0" smtClean="0"/>
                        <a:t>la stringa, e restituisce</a:t>
                      </a:r>
                      <a:r>
                        <a:rPr lang="it-IT" sz="1000" baseline="0" dirty="0" smtClean="0"/>
                        <a:t> un </a:t>
                      </a:r>
                      <a:r>
                        <a:rPr lang="it-IT" sz="1000" baseline="0" dirty="0" err="1" smtClean="0"/>
                        <a:t>array</a:t>
                      </a:r>
                      <a:r>
                        <a:rPr lang="it-IT" sz="1000" baseline="0" dirty="0" smtClean="0"/>
                        <a:t> di </a:t>
                      </a:r>
                      <a:r>
                        <a:rPr lang="it-IT" sz="1000" dirty="0" smtClean="0"/>
                        <a:t>corrispondenze. Se</a:t>
                      </a:r>
                      <a:r>
                        <a:rPr lang="it-IT" sz="1000" baseline="0" dirty="0" smtClean="0"/>
                        <a:t> </a:t>
                      </a:r>
                      <a:r>
                        <a:rPr lang="it-IT" sz="1000" dirty="0" smtClean="0"/>
                        <a:t>non</a:t>
                      </a:r>
                      <a:r>
                        <a:rPr lang="it-IT" sz="1000" baseline="0" dirty="0" smtClean="0"/>
                        <a:t> </a:t>
                      </a:r>
                      <a:r>
                        <a:rPr lang="it-IT" sz="1000" dirty="0" err="1" smtClean="0"/>
                        <a:t>viengono</a:t>
                      </a:r>
                      <a:r>
                        <a:rPr lang="it-IT" sz="1000" baseline="0" dirty="0" smtClean="0"/>
                        <a:t> </a:t>
                      </a:r>
                      <a:r>
                        <a:rPr lang="it-IT" sz="1000" dirty="0" smtClean="0"/>
                        <a:t>trovate corrispondenze</a:t>
                      </a:r>
                      <a:r>
                        <a:rPr lang="it-IT" sz="1000" baseline="0" dirty="0" smtClean="0"/>
                        <a:t> viene restituito </a:t>
                      </a:r>
                      <a:r>
                        <a:rPr lang="it-IT" sz="1000" baseline="0" dirty="0" err="1" smtClean="0"/>
                        <a:t>null</a:t>
                      </a:r>
                      <a:r>
                        <a:rPr lang="it-IT" sz="1000" baseline="0" dirty="0" smtClean="0"/>
                        <a:t>.</a:t>
                      </a:r>
                      <a:endParaRPr lang="it-IT" sz="1000" b="0" dirty="0">
                        <a:solidFill>
                          <a:srgbClr val="092C2C"/>
                        </a:solidFill>
                        <a:latin typeface="+mn-lt"/>
                      </a:endParaRPr>
                    </a:p>
                  </a:txBody>
                  <a:tcPr marL="72000" marR="72000" marT="36000" marB="0"/>
                </a:tc>
              </a:tr>
              <a:tr h="329991">
                <a:tc>
                  <a:txBody>
                    <a:bodyPr/>
                    <a:lstStyle/>
                    <a:p>
                      <a:pPr marL="0" marR="0" indent="0" algn="l" defTabSz="914400" rtl="0" eaLnBrk="1" fontAlgn="t" latinLnBrk="0" hangingPunct="1">
                        <a:lnSpc>
                          <a:spcPts val="1100"/>
                        </a:lnSpc>
                        <a:spcBef>
                          <a:spcPts val="0"/>
                        </a:spcBef>
                        <a:spcAft>
                          <a:spcPts val="0"/>
                        </a:spcAft>
                        <a:buClrTx/>
                        <a:buSzTx/>
                        <a:buFontTx/>
                        <a:buNone/>
                        <a:tabLst/>
                        <a:defRPr/>
                      </a:pPr>
                      <a:r>
                        <a:rPr lang="it-IT" sz="1050" dirty="0" err="1" smtClean="0"/>
                        <a:t>replace</a:t>
                      </a:r>
                      <a:r>
                        <a:rPr lang="it-IT" sz="1050" dirty="0" smtClean="0"/>
                        <a:t>(</a:t>
                      </a:r>
                      <a:r>
                        <a:rPr lang="it-IT" sz="1050" dirty="0" err="1" smtClean="0"/>
                        <a:t>regexp</a:t>
                      </a:r>
                      <a:r>
                        <a:rPr lang="it-IT" sz="1050" dirty="0" smtClean="0"/>
                        <a:t>/</a:t>
                      </a:r>
                      <a:r>
                        <a:rPr lang="it-IT" sz="1050" dirty="0" err="1" smtClean="0"/>
                        <a:t>substr</a:t>
                      </a:r>
                      <a:r>
                        <a:rPr lang="it-IT" sz="1050" dirty="0" smtClean="0"/>
                        <a:t>, </a:t>
                      </a:r>
                      <a:r>
                        <a:rPr lang="it-IT" sz="1050" dirty="0" err="1" smtClean="0"/>
                        <a:t>newstring</a:t>
                      </a:r>
                      <a:r>
                        <a:rPr lang="it-IT" sz="1050" dirty="0" smtClean="0"/>
                        <a:t>)</a:t>
                      </a:r>
                      <a:endParaRPr lang="it-IT" sz="1050" dirty="0">
                        <a:latin typeface="+mn-lt"/>
                      </a:endParaRPr>
                    </a:p>
                  </a:txBody>
                  <a:tcPr marL="72000" marR="72000" marT="36000" marB="0"/>
                </a:tc>
                <a:tc>
                  <a:txBody>
                    <a:bodyPr/>
                    <a:lstStyle/>
                    <a:p>
                      <a:pPr fontAlgn="t">
                        <a:lnSpc>
                          <a:spcPts val="1000"/>
                        </a:lnSpc>
                      </a:pPr>
                      <a:r>
                        <a:rPr lang="it-IT" sz="1000" dirty="0" err="1" smtClean="0"/>
                        <a:t>Replace</a:t>
                      </a:r>
                      <a:r>
                        <a:rPr lang="it-IT" sz="1000" dirty="0" smtClean="0"/>
                        <a:t>()</a:t>
                      </a:r>
                      <a:r>
                        <a:rPr lang="it-IT" sz="1000" baseline="0" dirty="0" smtClean="0"/>
                        <a:t> </a:t>
                      </a:r>
                      <a:r>
                        <a:rPr lang="it-IT" sz="1000" dirty="0" smtClean="0"/>
                        <a:t>cerca una corrispondenza</a:t>
                      </a:r>
                      <a:r>
                        <a:rPr lang="it-IT" sz="1000" baseline="0" dirty="0" smtClean="0"/>
                        <a:t> </a:t>
                      </a:r>
                      <a:r>
                        <a:rPr lang="it-IT" sz="1000" dirty="0" smtClean="0"/>
                        <a:t>tra</a:t>
                      </a:r>
                      <a:r>
                        <a:rPr lang="it-IT" sz="1000" baseline="0" dirty="0" smtClean="0"/>
                        <a:t> </a:t>
                      </a:r>
                      <a:r>
                        <a:rPr lang="it-IT" sz="1000" dirty="0" smtClean="0"/>
                        <a:t>una stringa</a:t>
                      </a:r>
                      <a:r>
                        <a:rPr lang="it-IT" sz="1000" baseline="0" dirty="0" smtClean="0"/>
                        <a:t> </a:t>
                      </a:r>
                      <a:r>
                        <a:rPr lang="it-IT" sz="1000" dirty="0" smtClean="0"/>
                        <a:t>(o un'espressione regolare) e una stringa, e sostituisce la corrispondenze trovate con </a:t>
                      </a:r>
                      <a:r>
                        <a:rPr lang="it-IT" sz="1000" dirty="0" err="1" smtClean="0"/>
                        <a:t>newstring</a:t>
                      </a:r>
                      <a:endParaRPr lang="it-IT" sz="1000" b="1" dirty="0">
                        <a:solidFill>
                          <a:srgbClr val="00B050"/>
                        </a:solidFill>
                        <a:latin typeface="+mn-lt"/>
                      </a:endParaRPr>
                    </a:p>
                  </a:txBody>
                  <a:tcPr marL="72000" marR="72000" marT="36000" marB="0"/>
                </a:tc>
              </a:tr>
              <a:tr h="303416">
                <a:tc>
                  <a:txBody>
                    <a:bodyPr/>
                    <a:lstStyle/>
                    <a:p>
                      <a:pPr fontAlgn="t">
                        <a:lnSpc>
                          <a:spcPts val="1100"/>
                        </a:lnSpc>
                      </a:pPr>
                      <a:r>
                        <a:rPr lang="it-IT" sz="1050" dirty="0" err="1" smtClean="0"/>
                        <a:t>search</a:t>
                      </a:r>
                      <a:r>
                        <a:rPr lang="it-IT" sz="1050" dirty="0" smtClean="0"/>
                        <a:t>(</a:t>
                      </a:r>
                      <a:r>
                        <a:rPr lang="it-IT" sz="1050" dirty="0" err="1" smtClean="0"/>
                        <a:t>regexp</a:t>
                      </a:r>
                      <a:r>
                        <a:rPr lang="it-IT" sz="1050" dirty="0" smtClean="0"/>
                        <a:t>)</a:t>
                      </a:r>
                      <a:endParaRPr lang="it-IT" sz="1050" dirty="0">
                        <a:latin typeface="+mn-lt"/>
                      </a:endParaRPr>
                    </a:p>
                  </a:txBody>
                  <a:tcPr marL="72000" marR="72000" marT="36000" marB="0"/>
                </a:tc>
                <a:tc>
                  <a:txBody>
                    <a:bodyPr/>
                    <a:lstStyle/>
                    <a:p>
                      <a:pPr marL="0" marR="0" indent="0" algn="l" defTabSz="914400" rtl="0" eaLnBrk="1" fontAlgn="t" latinLnBrk="0" hangingPunct="1">
                        <a:lnSpc>
                          <a:spcPts val="1000"/>
                        </a:lnSpc>
                        <a:spcBef>
                          <a:spcPts val="0"/>
                        </a:spcBef>
                        <a:spcAft>
                          <a:spcPts val="0"/>
                        </a:spcAft>
                        <a:buClrTx/>
                        <a:buSzTx/>
                        <a:buFontTx/>
                        <a:buNone/>
                        <a:tabLst/>
                        <a:defRPr/>
                      </a:pPr>
                      <a:r>
                        <a:rPr lang="it-IT" sz="1000" dirty="0" smtClean="0"/>
                        <a:t>Il</a:t>
                      </a:r>
                      <a:r>
                        <a:rPr lang="it-IT" sz="1000" baseline="0" dirty="0" smtClean="0"/>
                        <a:t> </a:t>
                      </a:r>
                      <a:r>
                        <a:rPr lang="it-IT" sz="1000" dirty="0" smtClean="0"/>
                        <a:t>metodo </a:t>
                      </a:r>
                      <a:r>
                        <a:rPr lang="it-IT" sz="1000" dirty="0" err="1" smtClean="0"/>
                        <a:t>search</a:t>
                      </a:r>
                      <a:r>
                        <a:rPr lang="it-IT" sz="1000" dirty="0" smtClean="0"/>
                        <a:t> cerca</a:t>
                      </a:r>
                      <a:r>
                        <a:rPr lang="it-IT" sz="1000" baseline="0" dirty="0" smtClean="0"/>
                        <a:t> </a:t>
                      </a:r>
                      <a:r>
                        <a:rPr lang="it-IT" sz="1000" dirty="0" smtClean="0"/>
                        <a:t>le corrispondenza e tra l'espressione regolare </a:t>
                      </a:r>
                      <a:r>
                        <a:rPr lang="it-IT" sz="1000" dirty="0" err="1" smtClean="0"/>
                        <a:t>regexp</a:t>
                      </a:r>
                      <a:r>
                        <a:rPr lang="it-IT" sz="1000" dirty="0" smtClean="0"/>
                        <a:t> e</a:t>
                      </a:r>
                      <a:r>
                        <a:rPr lang="it-IT" sz="1000" baseline="0" dirty="0" smtClean="0"/>
                        <a:t> </a:t>
                      </a:r>
                      <a:r>
                        <a:rPr lang="it-IT" sz="1000" dirty="0" smtClean="0"/>
                        <a:t>la stringa, e restituisce</a:t>
                      </a:r>
                      <a:r>
                        <a:rPr lang="it-IT" sz="1000" baseline="0" dirty="0" smtClean="0"/>
                        <a:t> la posizione in cui è stata trovata oppure -1 </a:t>
                      </a:r>
                      <a:r>
                        <a:rPr lang="it-IT" sz="1000" dirty="0" smtClean="0"/>
                        <a:t>se non</a:t>
                      </a:r>
                      <a:r>
                        <a:rPr lang="it-IT" sz="1000" baseline="0" dirty="0" smtClean="0"/>
                        <a:t> </a:t>
                      </a:r>
                      <a:r>
                        <a:rPr lang="it-IT" sz="1000" dirty="0" err="1" smtClean="0"/>
                        <a:t>viengono</a:t>
                      </a:r>
                      <a:r>
                        <a:rPr lang="it-IT" sz="1000" baseline="0" dirty="0" smtClean="0"/>
                        <a:t> </a:t>
                      </a:r>
                      <a:r>
                        <a:rPr lang="it-IT" sz="1000" dirty="0" smtClean="0"/>
                        <a:t>trovate corrispondenze.</a:t>
                      </a:r>
                      <a:r>
                        <a:rPr lang="it-IT" sz="1000" baseline="0" dirty="0" smtClean="0"/>
                        <a:t> </a:t>
                      </a:r>
                      <a:endParaRPr lang="it-IT" sz="1000" b="0" dirty="0">
                        <a:solidFill>
                          <a:srgbClr val="092C2C"/>
                        </a:solidFill>
                        <a:latin typeface="+mn-lt"/>
                      </a:endParaRPr>
                    </a:p>
                  </a:txBody>
                  <a:tcPr marL="72000" marR="72000" marT="36000" marB="0"/>
                </a:tc>
              </a:tr>
              <a:tr h="303416">
                <a:tc>
                  <a:txBody>
                    <a:bodyPr/>
                    <a:lstStyle/>
                    <a:p>
                      <a:pPr fontAlgn="t">
                        <a:lnSpc>
                          <a:spcPts val="1100"/>
                        </a:lnSpc>
                      </a:pPr>
                      <a:r>
                        <a:rPr lang="it-IT" sz="1050" dirty="0" err="1" smtClean="0"/>
                        <a:t>slice</a:t>
                      </a:r>
                      <a:r>
                        <a:rPr lang="it-IT" sz="1050" dirty="0" smtClean="0"/>
                        <a:t>(inizio, fine)</a:t>
                      </a:r>
                      <a:endParaRPr lang="it-IT" sz="1050" dirty="0">
                        <a:latin typeface="+mn-lt"/>
                      </a:endParaRPr>
                    </a:p>
                  </a:txBody>
                  <a:tcPr marL="72000" marR="72000" marT="36000" marB="0"/>
                </a:tc>
                <a:tc>
                  <a:txBody>
                    <a:bodyPr/>
                    <a:lstStyle/>
                    <a:p>
                      <a:pPr marL="0" marR="0" indent="0" algn="l" defTabSz="914400" rtl="0" eaLnBrk="1" fontAlgn="t" latinLnBrk="0" hangingPunct="1">
                        <a:lnSpc>
                          <a:spcPts val="1000"/>
                        </a:lnSpc>
                        <a:spcBef>
                          <a:spcPts val="0"/>
                        </a:spcBef>
                        <a:spcAft>
                          <a:spcPts val="0"/>
                        </a:spcAft>
                        <a:buClrTx/>
                        <a:buSzTx/>
                        <a:buFontTx/>
                        <a:buNone/>
                        <a:tabLst/>
                        <a:defRPr/>
                      </a:pPr>
                      <a:r>
                        <a:rPr lang="it-IT" sz="1000" dirty="0" smtClean="0"/>
                        <a:t>Estrae</a:t>
                      </a:r>
                      <a:r>
                        <a:rPr lang="it-IT" sz="1000" baseline="0" dirty="0" smtClean="0"/>
                        <a:t> </a:t>
                      </a:r>
                      <a:r>
                        <a:rPr lang="it-IT" sz="1000" dirty="0" smtClean="0"/>
                        <a:t>la parte</a:t>
                      </a:r>
                      <a:r>
                        <a:rPr lang="it-IT" sz="1000" baseline="0" dirty="0" smtClean="0"/>
                        <a:t> </a:t>
                      </a:r>
                      <a:r>
                        <a:rPr lang="it-IT" sz="1000" dirty="0" smtClean="0"/>
                        <a:t>di</a:t>
                      </a:r>
                      <a:r>
                        <a:rPr lang="it-IT" sz="1000" baseline="0" dirty="0" smtClean="0"/>
                        <a:t> </a:t>
                      </a:r>
                      <a:r>
                        <a:rPr lang="it-IT" sz="1000" dirty="0" smtClean="0"/>
                        <a:t>una stringa compresa tra inizio e fine e</a:t>
                      </a:r>
                      <a:r>
                        <a:rPr lang="it-IT" sz="1000" baseline="0" dirty="0" smtClean="0"/>
                        <a:t> </a:t>
                      </a:r>
                      <a:r>
                        <a:rPr lang="it-IT" sz="1000" dirty="0" smtClean="0"/>
                        <a:t>restituisce</a:t>
                      </a:r>
                      <a:r>
                        <a:rPr lang="it-IT" sz="1000" baseline="0" dirty="0" smtClean="0"/>
                        <a:t> </a:t>
                      </a:r>
                      <a:r>
                        <a:rPr lang="it-IT" sz="1000" dirty="0" smtClean="0"/>
                        <a:t>la</a:t>
                      </a:r>
                      <a:r>
                        <a:rPr lang="it-IT" sz="1000" baseline="0" dirty="0" smtClean="0"/>
                        <a:t> </a:t>
                      </a:r>
                      <a:r>
                        <a:rPr lang="it-IT" sz="1000" dirty="0" smtClean="0"/>
                        <a:t>parte</a:t>
                      </a:r>
                      <a:r>
                        <a:rPr lang="it-IT" sz="1000" baseline="0" dirty="0" smtClean="0"/>
                        <a:t> </a:t>
                      </a:r>
                      <a:r>
                        <a:rPr lang="it-IT" sz="1000" dirty="0" smtClean="0"/>
                        <a:t>estratta</a:t>
                      </a:r>
                      <a:r>
                        <a:rPr lang="it-IT" sz="1000" baseline="0" dirty="0" smtClean="0"/>
                        <a:t> </a:t>
                      </a:r>
                      <a:r>
                        <a:rPr lang="it-IT" sz="1000" dirty="0" smtClean="0"/>
                        <a:t>in</a:t>
                      </a:r>
                      <a:r>
                        <a:rPr lang="it-IT" sz="1000" baseline="0" dirty="0" smtClean="0"/>
                        <a:t> </a:t>
                      </a:r>
                      <a:r>
                        <a:rPr lang="it-IT" sz="1000" dirty="0" smtClean="0"/>
                        <a:t>una nuova stringa. In caso non sia passato un valore</a:t>
                      </a:r>
                      <a:r>
                        <a:rPr lang="it-IT" sz="1000" baseline="0" dirty="0" smtClean="0"/>
                        <a:t>, fine sarà l'ultimo carattere della stringa.</a:t>
                      </a:r>
                      <a:r>
                        <a:rPr lang="it-IT" sz="1000" dirty="0"/>
                        <a:t> </a:t>
                      </a:r>
                      <a:endParaRPr lang="it-IT" sz="1000" b="0" dirty="0">
                        <a:solidFill>
                          <a:srgbClr val="092C2C"/>
                        </a:solidFill>
                        <a:latin typeface="+mn-lt"/>
                      </a:endParaRPr>
                    </a:p>
                  </a:txBody>
                  <a:tcPr marL="72000" marR="72000" marT="36000" marB="0"/>
                </a:tc>
              </a:tr>
              <a:tr h="183828">
                <a:tc>
                  <a:txBody>
                    <a:bodyPr/>
                    <a:lstStyle/>
                    <a:p>
                      <a:pPr fontAlgn="t">
                        <a:lnSpc>
                          <a:spcPts val="1100"/>
                        </a:lnSpc>
                      </a:pPr>
                      <a:r>
                        <a:rPr lang="it-IT" sz="1050" dirty="0" err="1" smtClean="0"/>
                        <a:t>split</a:t>
                      </a:r>
                      <a:r>
                        <a:rPr lang="it-IT" sz="1050" dirty="0" smtClean="0"/>
                        <a:t>(</a:t>
                      </a:r>
                      <a:r>
                        <a:rPr lang="it-IT" sz="1050" dirty="0" err="1" smtClean="0"/>
                        <a:t>char</a:t>
                      </a:r>
                      <a:r>
                        <a:rPr lang="it-IT" sz="1050" dirty="0" smtClean="0"/>
                        <a:t>)</a:t>
                      </a:r>
                      <a:endParaRPr lang="it-IT" sz="1050" dirty="0">
                        <a:latin typeface="+mn-lt"/>
                      </a:endParaRPr>
                    </a:p>
                  </a:txBody>
                  <a:tcPr marL="72000" marR="72000" marT="36000" marB="0"/>
                </a:tc>
                <a:tc>
                  <a:txBody>
                    <a:bodyPr/>
                    <a:lstStyle/>
                    <a:p>
                      <a:pPr fontAlgn="t">
                        <a:lnSpc>
                          <a:spcPts val="1000"/>
                        </a:lnSpc>
                      </a:pPr>
                      <a:r>
                        <a:rPr lang="it-IT" sz="1000" dirty="0" smtClean="0"/>
                        <a:t>Converte la </a:t>
                      </a:r>
                      <a:r>
                        <a:rPr lang="it-IT" sz="1000" dirty="0"/>
                        <a:t>stringa in un </a:t>
                      </a:r>
                      <a:r>
                        <a:rPr lang="it-IT" sz="1000" dirty="0" err="1"/>
                        <a:t>array</a:t>
                      </a:r>
                      <a:r>
                        <a:rPr lang="it-IT" sz="1000" dirty="0"/>
                        <a:t> </a:t>
                      </a:r>
                      <a:r>
                        <a:rPr lang="it-IT" sz="1000" dirty="0" smtClean="0"/>
                        <a:t>usando</a:t>
                      </a:r>
                      <a:r>
                        <a:rPr lang="it-IT" sz="1000" baseline="0" dirty="0" smtClean="0"/>
                        <a:t> </a:t>
                      </a:r>
                      <a:r>
                        <a:rPr lang="it-IT" sz="1000" baseline="0" dirty="0" err="1" smtClean="0"/>
                        <a:t>char</a:t>
                      </a:r>
                      <a:r>
                        <a:rPr lang="it-IT" sz="1000" baseline="0" dirty="0" smtClean="0"/>
                        <a:t> come </a:t>
                      </a:r>
                      <a:r>
                        <a:rPr lang="it-IT" sz="1000" dirty="0" smtClean="0"/>
                        <a:t>carattere </a:t>
                      </a:r>
                      <a:r>
                        <a:rPr lang="it-IT" sz="1000" dirty="0"/>
                        <a:t>di separazione</a:t>
                      </a:r>
                      <a:r>
                        <a:rPr lang="it-IT" sz="1000" dirty="0" smtClean="0"/>
                        <a:t>.</a:t>
                      </a:r>
                      <a:endParaRPr lang="it-IT" sz="1000" b="0" dirty="0">
                        <a:solidFill>
                          <a:srgbClr val="092C2C"/>
                        </a:solidFill>
                        <a:latin typeface="+mn-lt"/>
                      </a:endParaRPr>
                    </a:p>
                  </a:txBody>
                  <a:tcPr marL="72000" marR="72000" marT="36000" marB="0"/>
                </a:tc>
              </a:tr>
              <a:tr h="303416">
                <a:tc>
                  <a:txBody>
                    <a:bodyPr/>
                    <a:lstStyle/>
                    <a:p>
                      <a:pPr marL="0" marR="0" indent="0" algn="l" defTabSz="914400" rtl="0" eaLnBrk="1" fontAlgn="t" latinLnBrk="0" hangingPunct="1">
                        <a:lnSpc>
                          <a:spcPts val="1100"/>
                        </a:lnSpc>
                        <a:spcBef>
                          <a:spcPts val="0"/>
                        </a:spcBef>
                        <a:spcAft>
                          <a:spcPts val="0"/>
                        </a:spcAft>
                        <a:buClrTx/>
                        <a:buSzTx/>
                        <a:buFontTx/>
                        <a:buNone/>
                        <a:tabLst/>
                        <a:defRPr/>
                      </a:pPr>
                      <a:r>
                        <a:rPr lang="it-IT" sz="1050" dirty="0" err="1" smtClean="0"/>
                        <a:t>substr</a:t>
                      </a:r>
                      <a:r>
                        <a:rPr lang="it-IT" sz="1050" dirty="0" smtClean="0"/>
                        <a:t>(start, </a:t>
                      </a:r>
                      <a:r>
                        <a:rPr lang="it-IT" sz="1050" dirty="0" err="1" smtClean="0"/>
                        <a:t>length</a:t>
                      </a:r>
                      <a:r>
                        <a:rPr lang="it-IT" sz="1050" dirty="0" smtClean="0"/>
                        <a:t>)</a:t>
                      </a:r>
                      <a:endParaRPr lang="it-IT" sz="1050" dirty="0">
                        <a:latin typeface="+mn-lt"/>
                      </a:endParaRPr>
                    </a:p>
                  </a:txBody>
                  <a:tcPr marL="72000" marR="72000" marT="36000" marB="0"/>
                </a:tc>
                <a:tc>
                  <a:txBody>
                    <a:bodyPr/>
                    <a:lstStyle/>
                    <a:p>
                      <a:pPr fontAlgn="t">
                        <a:lnSpc>
                          <a:spcPts val="1000"/>
                        </a:lnSpc>
                      </a:pPr>
                      <a:r>
                        <a:rPr lang="it-IT" sz="1000" dirty="0" smtClean="0"/>
                        <a:t>Estrae </a:t>
                      </a:r>
                      <a:r>
                        <a:rPr lang="it-IT" sz="1000" baseline="0" dirty="0" err="1" smtClean="0"/>
                        <a:t>lentgth</a:t>
                      </a:r>
                      <a:r>
                        <a:rPr lang="it-IT" sz="1000" baseline="0" dirty="0" smtClean="0"/>
                        <a:t> </a:t>
                      </a:r>
                      <a:r>
                        <a:rPr lang="it-IT" sz="1000" dirty="0" smtClean="0"/>
                        <a:t>caratteri dalla stringa, a partire da</a:t>
                      </a:r>
                      <a:r>
                        <a:rPr lang="it-IT" sz="1000" baseline="0" dirty="0" smtClean="0"/>
                        <a:t> </a:t>
                      </a:r>
                      <a:r>
                        <a:rPr lang="it-IT" sz="1000" dirty="0" smtClean="0"/>
                        <a:t>start</a:t>
                      </a:r>
                      <a:r>
                        <a:rPr lang="it-IT" sz="1000" baseline="0" dirty="0" smtClean="0"/>
                        <a:t> e li </a:t>
                      </a:r>
                      <a:r>
                        <a:rPr lang="it-IT" sz="1000" dirty="0" smtClean="0"/>
                        <a:t>restituisce in una nuova stringa. Se </a:t>
                      </a:r>
                      <a:r>
                        <a:rPr lang="it-IT" sz="1000" dirty="0" err="1" smtClean="0"/>
                        <a:t>length</a:t>
                      </a:r>
                      <a:r>
                        <a:rPr lang="it-IT" sz="1000" dirty="0" smtClean="0"/>
                        <a:t> non è specificati vengono</a:t>
                      </a:r>
                      <a:r>
                        <a:rPr lang="it-IT" sz="1000" baseline="0" dirty="0" smtClean="0"/>
                        <a:t> restituiti i caratteri </a:t>
                      </a:r>
                      <a:r>
                        <a:rPr lang="it-IT" sz="1000" dirty="0" smtClean="0"/>
                        <a:t>da</a:t>
                      </a:r>
                      <a:r>
                        <a:rPr lang="it-IT" sz="1000" baseline="0" dirty="0" smtClean="0"/>
                        <a:t> </a:t>
                      </a:r>
                      <a:r>
                        <a:rPr lang="it-IT" sz="1000" dirty="0" smtClean="0"/>
                        <a:t>start</a:t>
                      </a:r>
                      <a:r>
                        <a:rPr lang="it-IT" sz="1000" baseline="0" dirty="0" smtClean="0"/>
                        <a:t> fino alla fine della stringa.</a:t>
                      </a:r>
                      <a:endParaRPr lang="it-IT" sz="1000" b="0" dirty="0">
                        <a:solidFill>
                          <a:srgbClr val="092C2C"/>
                        </a:solidFill>
                        <a:latin typeface="+mn-lt"/>
                      </a:endParaRPr>
                    </a:p>
                  </a:txBody>
                  <a:tcPr marL="72000" marR="72000" marT="36000" marB="0"/>
                </a:tc>
              </a:tr>
              <a:tr h="183828">
                <a:tc>
                  <a:txBody>
                    <a:bodyPr/>
                    <a:lstStyle/>
                    <a:p>
                      <a:pPr marL="0" marR="0" indent="0" algn="l" defTabSz="914400" rtl="0" eaLnBrk="1" fontAlgn="t" latinLnBrk="0" hangingPunct="1">
                        <a:lnSpc>
                          <a:spcPts val="1100"/>
                        </a:lnSpc>
                        <a:spcBef>
                          <a:spcPts val="0"/>
                        </a:spcBef>
                        <a:spcAft>
                          <a:spcPts val="0"/>
                        </a:spcAft>
                        <a:buClrTx/>
                        <a:buSzTx/>
                        <a:buFontTx/>
                        <a:buNone/>
                        <a:tabLst/>
                        <a:defRPr/>
                      </a:pPr>
                      <a:r>
                        <a:rPr lang="it-IT" sz="1050" dirty="0" err="1" smtClean="0"/>
                        <a:t>substring</a:t>
                      </a:r>
                      <a:r>
                        <a:rPr lang="it-IT" sz="1050" dirty="0" smtClean="0"/>
                        <a:t>(</a:t>
                      </a:r>
                      <a:r>
                        <a:rPr lang="it-IT" sz="1050" dirty="0" err="1" smtClean="0"/>
                        <a:t>from</a:t>
                      </a:r>
                      <a:r>
                        <a:rPr lang="it-IT" sz="1050" dirty="0" smtClean="0"/>
                        <a:t>, </a:t>
                      </a:r>
                      <a:r>
                        <a:rPr lang="it-IT" sz="1050" dirty="0" err="1" smtClean="0"/>
                        <a:t>to</a:t>
                      </a:r>
                      <a:r>
                        <a:rPr lang="it-IT" sz="1050" dirty="0" smtClean="0"/>
                        <a:t>)</a:t>
                      </a:r>
                      <a:endParaRPr lang="it-IT" sz="1050" dirty="0">
                        <a:latin typeface="+mn-lt"/>
                      </a:endParaRPr>
                    </a:p>
                  </a:txBody>
                  <a:tcPr marL="72000" marR="72000" marT="36000" marB="0"/>
                </a:tc>
                <a:tc>
                  <a:txBody>
                    <a:bodyPr/>
                    <a:lstStyle/>
                    <a:p>
                      <a:pPr marL="0" marR="0" indent="0" algn="l" defTabSz="914400" rtl="0" eaLnBrk="1" fontAlgn="t" latinLnBrk="0" hangingPunct="1">
                        <a:lnSpc>
                          <a:spcPts val="1000"/>
                        </a:lnSpc>
                        <a:spcBef>
                          <a:spcPts val="0"/>
                        </a:spcBef>
                        <a:spcAft>
                          <a:spcPts val="0"/>
                        </a:spcAft>
                        <a:buClrTx/>
                        <a:buSzTx/>
                        <a:buFontTx/>
                        <a:buNone/>
                        <a:tabLst/>
                        <a:defRPr/>
                      </a:pPr>
                      <a:r>
                        <a:rPr lang="it-IT" sz="1000" dirty="0" smtClean="0"/>
                        <a:t>Estrae i</a:t>
                      </a:r>
                      <a:r>
                        <a:rPr lang="it-IT" sz="1000" baseline="0" dirty="0" smtClean="0"/>
                        <a:t> </a:t>
                      </a:r>
                      <a:r>
                        <a:rPr lang="it-IT" sz="1000" dirty="0" smtClean="0"/>
                        <a:t>caratteri delle stringa tra </a:t>
                      </a:r>
                      <a:r>
                        <a:rPr lang="it-IT" sz="1000" dirty="0" err="1" smtClean="0"/>
                        <a:t>from</a:t>
                      </a:r>
                      <a:r>
                        <a:rPr lang="it-IT" sz="1000" baseline="0" dirty="0" smtClean="0"/>
                        <a:t> </a:t>
                      </a:r>
                      <a:r>
                        <a:rPr lang="it-IT" sz="1000" dirty="0" smtClean="0"/>
                        <a:t>e</a:t>
                      </a:r>
                      <a:r>
                        <a:rPr lang="it-IT" sz="1000" baseline="0" dirty="0" smtClean="0"/>
                        <a:t> </a:t>
                      </a:r>
                      <a:r>
                        <a:rPr lang="it-IT" sz="1000" dirty="0" err="1" smtClean="0"/>
                        <a:t>to</a:t>
                      </a:r>
                      <a:r>
                        <a:rPr lang="it-IT" sz="1000" baseline="0" dirty="0" smtClean="0"/>
                        <a:t>  </a:t>
                      </a:r>
                      <a:r>
                        <a:rPr lang="it-IT" sz="1000" dirty="0" smtClean="0"/>
                        <a:t>non</a:t>
                      </a:r>
                      <a:r>
                        <a:rPr lang="it-IT" sz="1000" baseline="0" dirty="0" smtClean="0"/>
                        <a:t> </a:t>
                      </a:r>
                      <a:r>
                        <a:rPr lang="it-IT" sz="1000" dirty="0" smtClean="0"/>
                        <a:t>compreso. Se </a:t>
                      </a:r>
                      <a:r>
                        <a:rPr lang="it-IT" sz="1000" dirty="0" err="1" smtClean="0"/>
                        <a:t>to</a:t>
                      </a:r>
                      <a:r>
                        <a:rPr lang="it-IT" sz="1000" dirty="0" smtClean="0"/>
                        <a:t> è omesso</a:t>
                      </a:r>
                      <a:r>
                        <a:rPr lang="it-IT" sz="1000" baseline="0" dirty="0" smtClean="0"/>
                        <a:t> fino alla fine della stringa.</a:t>
                      </a:r>
                      <a:endParaRPr lang="it-IT" sz="1000" b="0" dirty="0">
                        <a:solidFill>
                          <a:srgbClr val="092C2C"/>
                        </a:solidFill>
                        <a:latin typeface="+mn-lt"/>
                      </a:endParaRPr>
                    </a:p>
                  </a:txBody>
                  <a:tcPr marL="72000" marR="72000" marT="36000" marB="0"/>
                </a:tc>
              </a:tr>
              <a:tr h="183828">
                <a:tc>
                  <a:txBody>
                    <a:bodyPr/>
                    <a:lstStyle/>
                    <a:p>
                      <a:pPr fontAlgn="t">
                        <a:lnSpc>
                          <a:spcPts val="1100"/>
                        </a:lnSpc>
                      </a:pPr>
                      <a:r>
                        <a:rPr lang="it-IT" sz="1050" dirty="0" err="1"/>
                        <a:t>toLowerCase</a:t>
                      </a:r>
                      <a:r>
                        <a:rPr lang="it-IT" sz="1050" dirty="0"/>
                        <a:t>()</a:t>
                      </a:r>
                      <a:endParaRPr lang="it-IT" sz="1050" dirty="0">
                        <a:latin typeface="+mn-lt"/>
                      </a:endParaRPr>
                    </a:p>
                  </a:txBody>
                  <a:tcPr marL="72000" marR="72000" marT="36000" marB="0"/>
                </a:tc>
                <a:tc>
                  <a:txBody>
                    <a:bodyPr/>
                    <a:lstStyle/>
                    <a:p>
                      <a:pPr fontAlgn="t">
                        <a:lnSpc>
                          <a:spcPts val="1000"/>
                        </a:lnSpc>
                      </a:pPr>
                      <a:r>
                        <a:rPr lang="it-IT" sz="1000" dirty="0"/>
                        <a:t>Converte in minuscolo</a:t>
                      </a:r>
                      <a:endParaRPr lang="it-IT" sz="1000" b="0" dirty="0">
                        <a:solidFill>
                          <a:srgbClr val="092C2C"/>
                        </a:solidFill>
                        <a:latin typeface="+mn-lt"/>
                      </a:endParaRPr>
                    </a:p>
                  </a:txBody>
                  <a:tcPr marL="72000" marR="72000" marT="36000" marB="0"/>
                </a:tc>
              </a:tr>
              <a:tr h="183828">
                <a:tc>
                  <a:txBody>
                    <a:bodyPr/>
                    <a:lstStyle/>
                    <a:p>
                      <a:pPr fontAlgn="t">
                        <a:lnSpc>
                          <a:spcPts val="1100"/>
                        </a:lnSpc>
                      </a:pPr>
                      <a:r>
                        <a:rPr lang="it-IT" sz="1050" dirty="0" err="1"/>
                        <a:t>toUpperCase</a:t>
                      </a:r>
                      <a:r>
                        <a:rPr lang="it-IT" sz="1050" dirty="0"/>
                        <a:t>()</a:t>
                      </a:r>
                      <a:endParaRPr lang="it-IT" sz="1050" dirty="0">
                        <a:latin typeface="+mn-lt"/>
                      </a:endParaRPr>
                    </a:p>
                  </a:txBody>
                  <a:tcPr marL="72000" marR="72000" marT="36000" marB="0"/>
                </a:tc>
                <a:tc>
                  <a:txBody>
                    <a:bodyPr/>
                    <a:lstStyle/>
                    <a:p>
                      <a:pPr fontAlgn="t">
                        <a:lnSpc>
                          <a:spcPts val="1000"/>
                        </a:lnSpc>
                      </a:pPr>
                      <a:r>
                        <a:rPr lang="it-IT" sz="1000" dirty="0"/>
                        <a:t>Converte in maiuscolo</a:t>
                      </a:r>
                      <a:endParaRPr lang="it-IT" sz="1000" b="0" dirty="0">
                        <a:solidFill>
                          <a:srgbClr val="092C2C"/>
                        </a:solidFill>
                        <a:latin typeface="+mn-lt"/>
                      </a:endParaRPr>
                    </a:p>
                  </a:txBody>
                  <a:tcPr marL="72000" marR="72000" marT="36000" marB="0"/>
                </a:tc>
              </a:tr>
            </a:tbl>
          </a:graphicData>
        </a:graphic>
      </p:graphicFrame>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067694"/>
            <a:ext cx="7772400" cy="1102519"/>
          </a:xfrm>
        </p:spPr>
        <p:txBody>
          <a:bodyPr/>
          <a:lstStyle/>
          <a:p>
            <a:r>
              <a:rPr lang="it-IT" dirty="0" smtClean="0"/>
              <a:t>ARRAY</a:t>
            </a:r>
            <a:endParaRPr lang="it-IT" dirty="0"/>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CONSTRUCTOR</a:t>
            </a:r>
            <a:endParaRPr lang="it-IT" dirty="0"/>
          </a:p>
        </p:txBody>
      </p:sp>
      <p:sp>
        <p:nvSpPr>
          <p:cNvPr id="3" name="Segnaposto contenuto 2"/>
          <p:cNvSpPr>
            <a:spLocks noGrp="1"/>
          </p:cNvSpPr>
          <p:nvPr>
            <p:ph idx="1"/>
          </p:nvPr>
        </p:nvSpPr>
        <p:spPr>
          <a:xfrm>
            <a:off x="457200" y="1347614"/>
            <a:ext cx="8229600" cy="3528392"/>
          </a:xfrm>
        </p:spPr>
        <p:txBody>
          <a:bodyPr lIns="72000"/>
          <a:lstStyle/>
          <a:p>
            <a:pPr marL="0" indent="0">
              <a:buNone/>
            </a:pPr>
            <a:r>
              <a:rPr lang="it-IT" b="1" dirty="0" err="1" smtClean="0">
                <a:solidFill>
                  <a:srgbClr val="00B050"/>
                </a:solidFill>
                <a:latin typeface="Courier New" pitchFamily="49" charset="0"/>
                <a:cs typeface="Courier New" pitchFamily="49" charset="0"/>
              </a:rPr>
              <a:t>var</a:t>
            </a:r>
            <a:r>
              <a:rPr lang="it-IT" dirty="0" smtClean="0">
                <a:latin typeface="Courier New" pitchFamily="49" charset="0"/>
                <a:cs typeface="Courier New" pitchFamily="49" charset="0"/>
              </a:rPr>
              <a:t> a </a:t>
            </a:r>
            <a:r>
              <a:rPr lang="it-IT"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 [1,6,78,23];</a:t>
            </a:r>
          </a:p>
          <a:p>
            <a:pPr marL="0" indent="0">
              <a:buNone/>
            </a:pPr>
            <a:r>
              <a:rPr lang="it-IT" b="1" dirty="0" err="1" smtClean="0">
                <a:solidFill>
                  <a:srgbClr val="00B050"/>
                </a:solidFill>
                <a:latin typeface="Courier New" pitchFamily="49" charset="0"/>
                <a:cs typeface="Courier New" pitchFamily="49" charset="0"/>
              </a:rPr>
              <a:t>var</a:t>
            </a:r>
            <a:r>
              <a:rPr lang="it-IT" dirty="0" smtClean="0">
                <a:latin typeface="Courier New" pitchFamily="49" charset="0"/>
                <a:cs typeface="Courier New" pitchFamily="49" charset="0"/>
              </a:rPr>
              <a:t> a </a:t>
            </a:r>
            <a:r>
              <a:rPr lang="it-IT"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 </a:t>
            </a:r>
            <a:r>
              <a:rPr lang="it-IT" b="1" dirty="0" err="1" smtClean="0">
                <a:solidFill>
                  <a:srgbClr val="00B050"/>
                </a:solidFill>
                <a:latin typeface="Courier New" pitchFamily="49" charset="0"/>
                <a:cs typeface="Courier New" pitchFamily="49" charset="0"/>
              </a:rPr>
              <a:t>new</a:t>
            </a:r>
            <a:r>
              <a:rPr lang="it-IT" dirty="0" smtClean="0">
                <a:latin typeface="Courier New" pitchFamily="49" charset="0"/>
                <a:cs typeface="Courier New" pitchFamily="49" charset="0"/>
              </a:rPr>
              <a:t> </a:t>
            </a:r>
            <a:r>
              <a:rPr lang="it-IT" dirty="0" err="1" smtClean="0">
                <a:solidFill>
                  <a:srgbClr val="0070C0"/>
                </a:solidFill>
                <a:latin typeface="Courier New" pitchFamily="49" charset="0"/>
                <a:cs typeface="Courier New" pitchFamily="49" charset="0"/>
              </a:rPr>
              <a:t>Array</a:t>
            </a:r>
            <a:r>
              <a:rPr lang="it-IT" dirty="0" smtClean="0">
                <a:latin typeface="Courier New" pitchFamily="49" charset="0"/>
                <a:cs typeface="Courier New" pitchFamily="49" charset="0"/>
              </a:rPr>
              <a:t>(1,6,78,23);</a:t>
            </a:r>
            <a:endParaRPr lang="it-IT" dirty="0">
              <a:latin typeface="Courier New" pitchFamily="49" charset="0"/>
              <a:cs typeface="Courier New" pitchFamily="49" charset="0"/>
            </a:endParaRPr>
          </a:p>
        </p:txBody>
      </p:sp>
    </p:spTree>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PROPRIETÀ</a:t>
            </a:r>
            <a:endParaRPr lang="it-IT" dirty="0"/>
          </a:p>
        </p:txBody>
      </p:sp>
      <p:sp>
        <p:nvSpPr>
          <p:cNvPr id="3" name="Segnaposto contenuto 2"/>
          <p:cNvSpPr>
            <a:spLocks noGrp="1"/>
          </p:cNvSpPr>
          <p:nvPr>
            <p:ph idx="1"/>
          </p:nvPr>
        </p:nvSpPr>
        <p:spPr>
          <a:xfrm>
            <a:off x="457200" y="1337518"/>
            <a:ext cx="8229600" cy="3394472"/>
          </a:xfrm>
        </p:spPr>
        <p:txBody>
          <a:bodyPr/>
          <a:lstStyle/>
          <a:p>
            <a:r>
              <a:rPr lang="it-IT" sz="3600" dirty="0" smtClean="0"/>
              <a:t>Gli oggetti della classe </a:t>
            </a:r>
            <a:r>
              <a:rPr lang="it-IT" sz="3600" dirty="0" err="1" smtClean="0"/>
              <a:t>Array</a:t>
            </a:r>
            <a:r>
              <a:rPr lang="it-IT" sz="3600" dirty="0" smtClean="0"/>
              <a:t> hanno una sola proprietà, la proprietà </a:t>
            </a:r>
            <a:r>
              <a:rPr lang="it-IT" sz="3600" b="1" dirty="0" err="1" smtClean="0"/>
              <a:t>length</a:t>
            </a:r>
            <a:r>
              <a:rPr lang="it-IT" sz="3600" dirty="0" smtClean="0"/>
              <a:t> che restituisce la lunghezza dell'</a:t>
            </a:r>
            <a:r>
              <a:rPr lang="it-IT" sz="3600" dirty="0" err="1" smtClean="0"/>
              <a:t>array</a:t>
            </a:r>
            <a:r>
              <a:rPr lang="it-IT" sz="3600" dirty="0" smtClean="0"/>
              <a:t>, cioè il numero di elementi di cui è composto.</a:t>
            </a:r>
            <a:endParaRPr lang="it-IT" sz="3600" dirty="0"/>
          </a:p>
        </p:txBody>
      </p:sp>
    </p:spTree>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95486"/>
            <a:ext cx="8229600" cy="857250"/>
          </a:xfrm>
        </p:spPr>
        <p:txBody>
          <a:bodyPr/>
          <a:lstStyle/>
          <a:p>
            <a:r>
              <a:rPr lang="it-IT" dirty="0" smtClean="0"/>
              <a:t>METODI</a:t>
            </a:r>
            <a:endParaRPr lang="it-IT" dirty="0"/>
          </a:p>
        </p:txBody>
      </p:sp>
      <p:graphicFrame>
        <p:nvGraphicFramePr>
          <p:cNvPr id="4" name="Tabella 3"/>
          <p:cNvGraphicFramePr>
            <a:graphicFrameLocks noGrp="1"/>
          </p:cNvGraphicFramePr>
          <p:nvPr/>
        </p:nvGraphicFramePr>
        <p:xfrm>
          <a:off x="251520" y="936374"/>
          <a:ext cx="8640960" cy="3804000"/>
        </p:xfrm>
        <a:graphic>
          <a:graphicData uri="http://schemas.openxmlformats.org/drawingml/2006/table">
            <a:tbl>
              <a:tblPr/>
              <a:tblGrid>
                <a:gridCol w="2304256"/>
                <a:gridCol w="6336704"/>
              </a:tblGrid>
              <a:tr h="0">
                <a:tc>
                  <a:txBody>
                    <a:bodyPr/>
                    <a:lstStyle/>
                    <a:p>
                      <a:pPr algn="l" fontAlgn="t">
                        <a:lnSpc>
                          <a:spcPts val="1200"/>
                        </a:lnSpc>
                      </a:pPr>
                      <a:r>
                        <a:rPr lang="it-IT" sz="1200" dirty="0" err="1">
                          <a:latin typeface="+mn-lt"/>
                        </a:rPr>
                        <a:t>Method</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lnSpc>
                          <a:spcPts val="1200"/>
                        </a:lnSpc>
                      </a:pPr>
                      <a:r>
                        <a:rPr lang="it-IT" sz="1200">
                          <a:latin typeface="+mn-lt"/>
                        </a:rPr>
                        <a:t>Description</a:t>
                      </a: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0">
                <a:tc>
                  <a:txBody>
                    <a:bodyPr/>
                    <a:lstStyle/>
                    <a:p>
                      <a:pPr marL="0" marR="0" indent="0" algn="l" defTabSz="914400" rtl="0" eaLnBrk="1" fontAlgn="t" latinLnBrk="0" hangingPunct="1">
                        <a:lnSpc>
                          <a:spcPts val="1200"/>
                        </a:lnSpc>
                        <a:spcBef>
                          <a:spcPts val="0"/>
                        </a:spcBef>
                        <a:spcAft>
                          <a:spcPts val="0"/>
                        </a:spcAft>
                        <a:buClrTx/>
                        <a:buSzTx/>
                        <a:buFontTx/>
                        <a:buNone/>
                        <a:tabLst/>
                        <a:defRPr/>
                      </a:pPr>
                      <a:r>
                        <a:rPr lang="it-IT" sz="1200" dirty="0" err="1" smtClean="0">
                          <a:solidFill>
                            <a:srgbClr val="900B09"/>
                          </a:solidFill>
                          <a:latin typeface="+mn-lt"/>
                        </a:rPr>
                        <a:t>concat</a:t>
                      </a:r>
                      <a:r>
                        <a:rPr lang="it-IT" sz="1200" dirty="0" smtClean="0">
                          <a:solidFill>
                            <a:srgbClr val="900B09"/>
                          </a:solidFill>
                          <a:latin typeface="+mn-lt"/>
                        </a:rPr>
                        <a:t>( </a:t>
                      </a:r>
                      <a:r>
                        <a:rPr lang="it-IT" sz="1200" dirty="0" smtClean="0">
                          <a:solidFill>
                            <a:srgbClr val="00B050"/>
                          </a:solidFill>
                          <a:latin typeface="+mn-lt"/>
                        </a:rPr>
                        <a:t>array2</a:t>
                      </a:r>
                      <a:r>
                        <a:rPr lang="it-IT" sz="1200" dirty="0" smtClean="0">
                          <a:solidFill>
                            <a:srgbClr val="900B09"/>
                          </a:solidFill>
                          <a:latin typeface="+mn-lt"/>
                        </a:rPr>
                        <a:t>,</a:t>
                      </a:r>
                      <a:r>
                        <a:rPr lang="it-IT" sz="1200" dirty="0" smtClean="0">
                          <a:solidFill>
                            <a:srgbClr val="00B050"/>
                          </a:solidFill>
                          <a:latin typeface="+mn-lt"/>
                        </a:rPr>
                        <a:t>array3</a:t>
                      </a:r>
                      <a:r>
                        <a:rPr lang="it-IT" sz="1200" dirty="0" smtClean="0">
                          <a:solidFill>
                            <a:srgbClr val="900B09"/>
                          </a:solidFill>
                          <a:latin typeface="+mn-lt"/>
                        </a:rPr>
                        <a:t>, ..., </a:t>
                      </a:r>
                      <a:r>
                        <a:rPr lang="it-IT" sz="1200" dirty="0" err="1" smtClean="0">
                          <a:solidFill>
                            <a:srgbClr val="00B050"/>
                          </a:solidFill>
                          <a:latin typeface="+mn-lt"/>
                        </a:rPr>
                        <a:t>arrayX</a:t>
                      </a:r>
                      <a:r>
                        <a:rPr lang="it-IT" sz="1200" dirty="0" smtClean="0">
                          <a:solidFill>
                            <a:srgbClr val="900B09"/>
                          </a:solidFill>
                          <a:latin typeface="+mn-lt"/>
                        </a:rPr>
                        <a:t>)</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it-IT" sz="1200" dirty="0" smtClean="0">
                          <a:latin typeface="+mn-lt"/>
                        </a:rPr>
                        <a:t>Unisce uno o più </a:t>
                      </a:r>
                      <a:r>
                        <a:rPr lang="it-IT" sz="1200" dirty="0" err="1" smtClean="0">
                          <a:latin typeface="+mn-lt"/>
                        </a:rPr>
                        <a:t>array</a:t>
                      </a:r>
                      <a:r>
                        <a:rPr lang="it-IT" sz="1200" dirty="0" smtClean="0">
                          <a:latin typeface="+mn-lt"/>
                        </a:rPr>
                        <a:t> all'</a:t>
                      </a:r>
                      <a:r>
                        <a:rPr lang="it-IT" sz="1200" dirty="0" err="1" smtClean="0">
                          <a:latin typeface="+mn-lt"/>
                        </a:rPr>
                        <a:t>array</a:t>
                      </a:r>
                      <a:r>
                        <a:rPr lang="it-IT" sz="1200" dirty="0" smtClean="0">
                          <a:latin typeface="+mn-lt"/>
                        </a:rPr>
                        <a:t> a cui il metodo è applicato, e restituisce una copia degli </a:t>
                      </a:r>
                      <a:r>
                        <a:rPr lang="it-IT" sz="1200" dirty="0" err="1" smtClean="0">
                          <a:latin typeface="+mn-lt"/>
                        </a:rPr>
                        <a:t>array</a:t>
                      </a:r>
                      <a:r>
                        <a:rPr lang="it-IT" sz="1200" dirty="0" smtClean="0">
                          <a:latin typeface="+mn-lt"/>
                        </a:rPr>
                        <a:t> così uniti.</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ts val="1200"/>
                        </a:lnSpc>
                      </a:pPr>
                      <a:r>
                        <a:rPr lang="it-IT" sz="1200" dirty="0" err="1" smtClean="0">
                          <a:solidFill>
                            <a:srgbClr val="900B09"/>
                          </a:solidFill>
                          <a:latin typeface="+mn-lt"/>
                        </a:rPr>
                        <a:t>indexOf</a:t>
                      </a:r>
                      <a:r>
                        <a:rPr lang="it-IT" sz="1200" dirty="0" smtClean="0">
                          <a:solidFill>
                            <a:srgbClr val="900B09"/>
                          </a:solidFill>
                          <a:latin typeface="+mn-lt"/>
                        </a:rPr>
                        <a:t>( </a:t>
                      </a:r>
                      <a:r>
                        <a:rPr lang="it-IT" sz="1200" dirty="0" smtClean="0">
                          <a:solidFill>
                            <a:srgbClr val="00B050"/>
                          </a:solidFill>
                          <a:latin typeface="+mn-lt"/>
                        </a:rPr>
                        <a:t>elemento</a:t>
                      </a:r>
                      <a:r>
                        <a:rPr lang="it-IT" sz="1200" dirty="0" smtClean="0">
                          <a:solidFill>
                            <a:srgbClr val="C00000"/>
                          </a:solidFill>
                          <a:latin typeface="+mn-lt"/>
                        </a:rPr>
                        <a:t>,</a:t>
                      </a:r>
                      <a:r>
                        <a:rPr lang="it-IT" sz="1200" dirty="0" smtClean="0">
                          <a:solidFill>
                            <a:srgbClr val="00B050"/>
                          </a:solidFill>
                          <a:latin typeface="+mn-lt"/>
                        </a:rPr>
                        <a:t> start</a:t>
                      </a:r>
                      <a:r>
                        <a:rPr lang="it-IT" sz="1200" dirty="0" smtClean="0">
                          <a:solidFill>
                            <a:srgbClr val="900B09"/>
                          </a:solidFill>
                          <a:latin typeface="+mn-lt"/>
                        </a:rPr>
                        <a:t>)</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en-US" sz="1200" dirty="0" err="1" smtClean="0">
                          <a:latin typeface="+mn-lt"/>
                        </a:rPr>
                        <a:t>Cerca</a:t>
                      </a:r>
                      <a:r>
                        <a:rPr lang="en-US" sz="1200" dirty="0" smtClean="0">
                          <a:latin typeface="+mn-lt"/>
                        </a:rPr>
                        <a:t> </a:t>
                      </a:r>
                      <a:r>
                        <a:rPr lang="it-IT" sz="1200" b="1" dirty="0" smtClean="0">
                          <a:solidFill>
                            <a:srgbClr val="00B050"/>
                          </a:solidFill>
                          <a:latin typeface="+mn-lt"/>
                        </a:rPr>
                        <a:t>elemento</a:t>
                      </a:r>
                      <a:r>
                        <a:rPr lang="it-IT" sz="1200" dirty="0" smtClean="0">
                          <a:solidFill>
                            <a:srgbClr val="00B050"/>
                          </a:solidFill>
                          <a:latin typeface="+mn-lt"/>
                        </a:rPr>
                        <a:t> </a:t>
                      </a:r>
                      <a:r>
                        <a:rPr lang="en-US" sz="1200" baseline="0" dirty="0" smtClean="0">
                          <a:latin typeface="+mn-lt"/>
                        </a:rPr>
                        <a:t>in un array </a:t>
                      </a:r>
                      <a:r>
                        <a:rPr lang="en-US" sz="1200" baseline="0" dirty="0" err="1" smtClean="0">
                          <a:latin typeface="+mn-lt"/>
                        </a:rPr>
                        <a:t>partendo</a:t>
                      </a:r>
                      <a:r>
                        <a:rPr lang="en-US" sz="1200" baseline="0" dirty="0" smtClean="0">
                          <a:latin typeface="+mn-lt"/>
                        </a:rPr>
                        <a:t> </a:t>
                      </a:r>
                      <a:r>
                        <a:rPr lang="en-US" sz="1200" baseline="0" dirty="0" err="1" smtClean="0">
                          <a:latin typeface="+mn-lt"/>
                        </a:rPr>
                        <a:t>da</a:t>
                      </a:r>
                      <a:r>
                        <a:rPr lang="en-US" sz="1200" baseline="0" dirty="0" smtClean="0">
                          <a:latin typeface="+mn-lt"/>
                        </a:rPr>
                        <a:t> </a:t>
                      </a:r>
                      <a:r>
                        <a:rPr lang="it-IT" sz="1200" b="1" dirty="0" smtClean="0">
                          <a:solidFill>
                            <a:srgbClr val="00B050"/>
                          </a:solidFill>
                          <a:latin typeface="+mn-lt"/>
                        </a:rPr>
                        <a:t>start</a:t>
                      </a:r>
                      <a:r>
                        <a:rPr lang="en-US" sz="1200" baseline="0" dirty="0" smtClean="0">
                          <a:latin typeface="+mn-lt"/>
                        </a:rPr>
                        <a:t> (o </a:t>
                      </a:r>
                      <a:r>
                        <a:rPr lang="en-US" sz="1200" baseline="0" dirty="0" err="1" smtClean="0">
                          <a:latin typeface="+mn-lt"/>
                        </a:rPr>
                        <a:t>dall'inizio</a:t>
                      </a:r>
                      <a:r>
                        <a:rPr lang="en-US" sz="1200" baseline="0" dirty="0" smtClean="0">
                          <a:latin typeface="+mn-lt"/>
                        </a:rPr>
                        <a:t> se </a:t>
                      </a:r>
                      <a:r>
                        <a:rPr lang="en-US" sz="1200" b="1" baseline="0" dirty="0" smtClean="0">
                          <a:solidFill>
                            <a:srgbClr val="00B050"/>
                          </a:solidFill>
                          <a:latin typeface="+mn-lt"/>
                        </a:rPr>
                        <a:t>start</a:t>
                      </a:r>
                      <a:r>
                        <a:rPr lang="en-US" sz="1200" baseline="0" dirty="0" smtClean="0">
                          <a:latin typeface="+mn-lt"/>
                        </a:rPr>
                        <a:t> è </a:t>
                      </a:r>
                      <a:r>
                        <a:rPr lang="en-US" sz="1200" baseline="0" dirty="0" err="1" smtClean="0">
                          <a:latin typeface="+mn-lt"/>
                        </a:rPr>
                        <a:t>omesso</a:t>
                      </a:r>
                      <a:r>
                        <a:rPr lang="en-US" sz="1200" baseline="0" dirty="0" smtClean="0">
                          <a:latin typeface="+mn-lt"/>
                        </a:rPr>
                        <a:t>) e ne </a:t>
                      </a:r>
                      <a:r>
                        <a:rPr lang="en-US" sz="1200" baseline="0" dirty="0" err="1" smtClean="0">
                          <a:latin typeface="+mn-lt"/>
                        </a:rPr>
                        <a:t>restituisce</a:t>
                      </a:r>
                      <a:r>
                        <a:rPr lang="en-US" sz="1200" baseline="0" dirty="0" smtClean="0">
                          <a:latin typeface="+mn-lt"/>
                        </a:rPr>
                        <a:t> la </a:t>
                      </a:r>
                      <a:r>
                        <a:rPr lang="en-US" sz="1200" baseline="0" dirty="0" err="1" smtClean="0">
                          <a:latin typeface="+mn-lt"/>
                        </a:rPr>
                        <a:t>posizione</a:t>
                      </a:r>
                      <a:r>
                        <a:rPr lang="en-US" sz="1200" baseline="0" dirty="0" smtClean="0">
                          <a:latin typeface="+mn-lt"/>
                        </a:rPr>
                        <a:t>. Se </a:t>
                      </a:r>
                      <a:r>
                        <a:rPr lang="en-US" sz="1200" b="1" baseline="0" dirty="0" smtClean="0">
                          <a:solidFill>
                            <a:srgbClr val="00B050"/>
                          </a:solidFill>
                          <a:latin typeface="+mn-lt"/>
                        </a:rPr>
                        <a:t>start</a:t>
                      </a:r>
                      <a:r>
                        <a:rPr lang="en-US" sz="1200" baseline="0" dirty="0" smtClean="0">
                          <a:latin typeface="+mn-lt"/>
                        </a:rPr>
                        <a:t> è </a:t>
                      </a:r>
                      <a:r>
                        <a:rPr lang="en-US" sz="1200" baseline="0" dirty="0" err="1" smtClean="0">
                          <a:latin typeface="+mn-lt"/>
                        </a:rPr>
                        <a:t>negativo</a:t>
                      </a:r>
                      <a:r>
                        <a:rPr lang="en-US" sz="1200" baseline="0" dirty="0" smtClean="0">
                          <a:latin typeface="+mn-lt"/>
                        </a:rPr>
                        <a:t> </a:t>
                      </a:r>
                      <a:r>
                        <a:rPr lang="en-US" sz="1200" baseline="0" dirty="0" err="1" smtClean="0">
                          <a:latin typeface="+mn-lt"/>
                        </a:rPr>
                        <a:t>indica</a:t>
                      </a:r>
                      <a:r>
                        <a:rPr lang="en-US" sz="1200" baseline="0" dirty="0" smtClean="0">
                          <a:latin typeface="+mn-lt"/>
                        </a:rPr>
                        <a:t> la </a:t>
                      </a:r>
                      <a:r>
                        <a:rPr lang="en-US" sz="1200" baseline="0" dirty="0" err="1" smtClean="0">
                          <a:latin typeface="+mn-lt"/>
                        </a:rPr>
                        <a:t>posizione</a:t>
                      </a:r>
                      <a:r>
                        <a:rPr lang="en-US" sz="1200" baseline="0" dirty="0" smtClean="0">
                          <a:latin typeface="+mn-lt"/>
                        </a:rPr>
                        <a:t> </a:t>
                      </a:r>
                      <a:r>
                        <a:rPr lang="en-US" sz="1200" baseline="0" dirty="0" err="1" smtClean="0">
                          <a:latin typeface="+mn-lt"/>
                        </a:rPr>
                        <a:t>reativa</a:t>
                      </a:r>
                      <a:r>
                        <a:rPr lang="en-US" sz="1200" baseline="0" dirty="0" smtClean="0">
                          <a:latin typeface="+mn-lt"/>
                        </a:rPr>
                        <a:t> </a:t>
                      </a:r>
                      <a:r>
                        <a:rPr lang="en-US" sz="1200" baseline="0" dirty="0" err="1" smtClean="0">
                          <a:latin typeface="+mn-lt"/>
                        </a:rPr>
                        <a:t>alla</a:t>
                      </a:r>
                      <a:r>
                        <a:rPr lang="en-US" sz="1200" baseline="0" dirty="0" smtClean="0">
                          <a:latin typeface="+mn-lt"/>
                        </a:rPr>
                        <a:t> fine </a:t>
                      </a:r>
                      <a:r>
                        <a:rPr lang="en-US" sz="1200" baseline="0" dirty="0" err="1" smtClean="0">
                          <a:latin typeface="+mn-lt"/>
                        </a:rPr>
                        <a:t>dell'array</a:t>
                      </a:r>
                      <a:r>
                        <a:rPr lang="en-US" sz="1200" baseline="0" dirty="0" smtClean="0">
                          <a:latin typeface="+mn-lt"/>
                        </a:rPr>
                        <a:t>.</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ts val="1200"/>
                        </a:lnSpc>
                      </a:pPr>
                      <a:r>
                        <a:rPr lang="it-IT" sz="1200" dirty="0" smtClean="0">
                          <a:solidFill>
                            <a:srgbClr val="900B09"/>
                          </a:solidFill>
                          <a:latin typeface="+mn-lt"/>
                        </a:rPr>
                        <a:t>join(</a:t>
                      </a:r>
                      <a:r>
                        <a:rPr lang="it-IT" sz="1200" dirty="0" smtClean="0">
                          <a:solidFill>
                            <a:srgbClr val="00B050"/>
                          </a:solidFill>
                          <a:latin typeface="+mn-lt"/>
                        </a:rPr>
                        <a:t>separatore</a:t>
                      </a:r>
                      <a:r>
                        <a:rPr lang="it-IT" sz="1200" dirty="0" smtClean="0">
                          <a:solidFill>
                            <a:srgbClr val="900B09"/>
                          </a:solidFill>
                          <a:latin typeface="+mn-lt"/>
                        </a:rPr>
                        <a:t>)</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it-IT" sz="1200" dirty="0" smtClean="0">
                          <a:latin typeface="+mn-lt"/>
                        </a:rPr>
                        <a:t>Unisce gli elementi di un </a:t>
                      </a:r>
                      <a:r>
                        <a:rPr lang="it-IT" sz="1200" dirty="0" err="1" smtClean="0">
                          <a:latin typeface="+mn-lt"/>
                        </a:rPr>
                        <a:t>array</a:t>
                      </a:r>
                      <a:r>
                        <a:rPr lang="it-IT" sz="1200" dirty="0" smtClean="0">
                          <a:latin typeface="+mn-lt"/>
                        </a:rPr>
                        <a:t> in una stringa, e restituisce la stringa.</a:t>
                      </a:r>
                      <a:r>
                        <a:rPr lang="it-IT" sz="1200" baseline="0" dirty="0" smtClean="0">
                          <a:latin typeface="+mn-lt"/>
                        </a:rPr>
                        <a:t> </a:t>
                      </a:r>
                      <a:r>
                        <a:rPr lang="it-IT" sz="1200" dirty="0" smtClean="0">
                          <a:latin typeface="+mn-lt"/>
                        </a:rPr>
                        <a:t>Gli elementi sono separati da </a:t>
                      </a:r>
                      <a:r>
                        <a:rPr lang="it-IT" sz="1200" b="1" dirty="0" smtClean="0">
                          <a:solidFill>
                            <a:srgbClr val="00B050"/>
                          </a:solidFill>
                          <a:latin typeface="+mn-lt"/>
                        </a:rPr>
                        <a:t>separatore</a:t>
                      </a:r>
                      <a:r>
                        <a:rPr lang="it-IT" sz="1200" dirty="0" smtClean="0">
                          <a:latin typeface="+mn-lt"/>
                        </a:rPr>
                        <a:t>. Il separatore di default è la virgola .</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ts val="1200"/>
                        </a:lnSpc>
                      </a:pPr>
                      <a:r>
                        <a:rPr lang="it-IT" sz="1200" dirty="0" err="1" smtClean="0">
                          <a:solidFill>
                            <a:srgbClr val="900B09"/>
                          </a:solidFill>
                          <a:latin typeface="+mn-lt"/>
                        </a:rPr>
                        <a:t>lastIndexOf</a:t>
                      </a:r>
                      <a:r>
                        <a:rPr lang="it-IT" sz="1200" dirty="0" smtClean="0">
                          <a:solidFill>
                            <a:srgbClr val="900B09"/>
                          </a:solidFill>
                          <a:latin typeface="+mn-lt"/>
                        </a:rPr>
                        <a:t>(</a:t>
                      </a:r>
                      <a:r>
                        <a:rPr lang="it-IT" sz="1200" dirty="0" smtClean="0">
                          <a:solidFill>
                            <a:srgbClr val="00B050"/>
                          </a:solidFill>
                          <a:latin typeface="+mn-lt"/>
                        </a:rPr>
                        <a:t>elemento</a:t>
                      </a:r>
                      <a:r>
                        <a:rPr lang="it-IT" sz="1200" dirty="0" smtClean="0">
                          <a:solidFill>
                            <a:srgbClr val="C00000"/>
                          </a:solidFill>
                          <a:latin typeface="+mn-lt"/>
                        </a:rPr>
                        <a:t>,</a:t>
                      </a:r>
                      <a:r>
                        <a:rPr lang="it-IT" sz="1200" dirty="0" smtClean="0">
                          <a:solidFill>
                            <a:srgbClr val="00B050"/>
                          </a:solidFill>
                          <a:latin typeface="+mn-lt"/>
                        </a:rPr>
                        <a:t> start</a:t>
                      </a:r>
                      <a:r>
                        <a:rPr lang="it-IT" sz="1200" dirty="0" smtClean="0">
                          <a:solidFill>
                            <a:srgbClr val="900B09"/>
                          </a:solidFill>
                          <a:latin typeface="+mn-lt"/>
                        </a:rPr>
                        <a:t>)</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en-US" sz="1200" dirty="0" err="1" smtClean="0">
                          <a:latin typeface="+mn-lt"/>
                        </a:rPr>
                        <a:t>Cerca</a:t>
                      </a:r>
                      <a:r>
                        <a:rPr lang="en-US" sz="1200" dirty="0" smtClean="0">
                          <a:latin typeface="+mn-lt"/>
                        </a:rPr>
                        <a:t> </a:t>
                      </a:r>
                      <a:r>
                        <a:rPr lang="en-US" sz="1200" dirty="0" err="1" smtClean="0">
                          <a:latin typeface="+mn-lt"/>
                        </a:rPr>
                        <a:t>l'ultima</a:t>
                      </a:r>
                      <a:r>
                        <a:rPr lang="en-US" sz="1200" dirty="0" smtClean="0">
                          <a:latin typeface="+mn-lt"/>
                        </a:rPr>
                        <a:t> </a:t>
                      </a:r>
                      <a:r>
                        <a:rPr lang="en-US" sz="1200" dirty="0" err="1" smtClean="0">
                          <a:latin typeface="+mn-lt"/>
                        </a:rPr>
                        <a:t>ricorrenza</a:t>
                      </a:r>
                      <a:r>
                        <a:rPr lang="en-US" sz="1200" dirty="0" smtClean="0">
                          <a:latin typeface="+mn-lt"/>
                        </a:rPr>
                        <a:t> di </a:t>
                      </a:r>
                      <a:r>
                        <a:rPr lang="it-IT" sz="1200" b="1" dirty="0" smtClean="0">
                          <a:solidFill>
                            <a:srgbClr val="00B050"/>
                          </a:solidFill>
                          <a:latin typeface="+mn-lt"/>
                        </a:rPr>
                        <a:t>elemento</a:t>
                      </a:r>
                      <a:r>
                        <a:rPr lang="it-IT" sz="1200" dirty="0" smtClean="0">
                          <a:solidFill>
                            <a:srgbClr val="00B050"/>
                          </a:solidFill>
                          <a:latin typeface="+mn-lt"/>
                        </a:rPr>
                        <a:t> </a:t>
                      </a:r>
                      <a:r>
                        <a:rPr lang="en-US" sz="1200" baseline="0" dirty="0" smtClean="0">
                          <a:latin typeface="+mn-lt"/>
                        </a:rPr>
                        <a:t>in un array </a:t>
                      </a:r>
                      <a:r>
                        <a:rPr lang="en-US" sz="1200" baseline="0" dirty="0" err="1" smtClean="0">
                          <a:latin typeface="+mn-lt"/>
                        </a:rPr>
                        <a:t>partendo</a:t>
                      </a:r>
                      <a:r>
                        <a:rPr lang="en-US" sz="1200" baseline="0" dirty="0" smtClean="0">
                          <a:latin typeface="+mn-lt"/>
                        </a:rPr>
                        <a:t> </a:t>
                      </a:r>
                      <a:r>
                        <a:rPr lang="en-US" sz="1200" baseline="0" dirty="0" err="1" smtClean="0">
                          <a:latin typeface="+mn-lt"/>
                        </a:rPr>
                        <a:t>da</a:t>
                      </a:r>
                      <a:r>
                        <a:rPr lang="en-US" sz="1200" baseline="0" dirty="0" smtClean="0">
                          <a:latin typeface="+mn-lt"/>
                        </a:rPr>
                        <a:t> </a:t>
                      </a:r>
                      <a:r>
                        <a:rPr lang="it-IT" sz="1200" b="1" dirty="0" smtClean="0">
                          <a:solidFill>
                            <a:srgbClr val="00B050"/>
                          </a:solidFill>
                          <a:latin typeface="+mn-lt"/>
                        </a:rPr>
                        <a:t>start</a:t>
                      </a:r>
                      <a:r>
                        <a:rPr lang="en-US" sz="1200" baseline="0" dirty="0" smtClean="0">
                          <a:latin typeface="+mn-lt"/>
                        </a:rPr>
                        <a:t> (o </a:t>
                      </a:r>
                      <a:r>
                        <a:rPr lang="en-US" sz="1200" baseline="0" dirty="0" err="1" smtClean="0">
                          <a:latin typeface="+mn-lt"/>
                        </a:rPr>
                        <a:t>dall'iniziose</a:t>
                      </a:r>
                      <a:r>
                        <a:rPr lang="en-US" sz="1200" baseline="0" dirty="0" smtClean="0">
                          <a:latin typeface="+mn-lt"/>
                        </a:rPr>
                        <a:t> </a:t>
                      </a:r>
                      <a:r>
                        <a:rPr lang="en-US" sz="1200" b="1" baseline="0" dirty="0" smtClean="0">
                          <a:solidFill>
                            <a:srgbClr val="00B050"/>
                          </a:solidFill>
                          <a:latin typeface="+mn-lt"/>
                        </a:rPr>
                        <a:t>start</a:t>
                      </a:r>
                      <a:r>
                        <a:rPr lang="en-US" sz="1200" baseline="0" dirty="0" smtClean="0">
                          <a:latin typeface="+mn-lt"/>
                        </a:rPr>
                        <a:t> è </a:t>
                      </a:r>
                      <a:r>
                        <a:rPr lang="en-US" sz="1200" baseline="0" dirty="0" err="1" smtClean="0">
                          <a:latin typeface="+mn-lt"/>
                        </a:rPr>
                        <a:t>omesso</a:t>
                      </a:r>
                      <a:r>
                        <a:rPr lang="en-US" sz="1200" baseline="0" dirty="0" smtClean="0">
                          <a:latin typeface="+mn-lt"/>
                        </a:rPr>
                        <a:t>) e ne </a:t>
                      </a:r>
                      <a:r>
                        <a:rPr lang="en-US" sz="1200" baseline="0" dirty="0" err="1" smtClean="0">
                          <a:latin typeface="+mn-lt"/>
                        </a:rPr>
                        <a:t>restituisce</a:t>
                      </a:r>
                      <a:r>
                        <a:rPr lang="en-US" sz="1200" baseline="0" dirty="0" smtClean="0">
                          <a:latin typeface="+mn-lt"/>
                        </a:rPr>
                        <a:t> la </a:t>
                      </a:r>
                      <a:r>
                        <a:rPr lang="en-US" sz="1200" baseline="0" dirty="0" err="1" smtClean="0">
                          <a:latin typeface="+mn-lt"/>
                        </a:rPr>
                        <a:t>posizione</a:t>
                      </a:r>
                      <a:r>
                        <a:rPr lang="en-US" sz="1200" baseline="0" dirty="0" smtClean="0">
                          <a:latin typeface="+mn-lt"/>
                        </a:rPr>
                        <a:t> o -1 se </a:t>
                      </a:r>
                      <a:r>
                        <a:rPr lang="it-IT" sz="1200" b="1" dirty="0" smtClean="0">
                          <a:solidFill>
                            <a:srgbClr val="00B050"/>
                          </a:solidFill>
                          <a:latin typeface="+mn-lt"/>
                        </a:rPr>
                        <a:t>elemento</a:t>
                      </a:r>
                      <a:r>
                        <a:rPr lang="it-IT" sz="1200" dirty="0" smtClean="0">
                          <a:solidFill>
                            <a:srgbClr val="00B050"/>
                          </a:solidFill>
                          <a:latin typeface="+mn-lt"/>
                        </a:rPr>
                        <a:t> </a:t>
                      </a:r>
                      <a:r>
                        <a:rPr lang="en-US" sz="1200" baseline="0" dirty="0" smtClean="0">
                          <a:solidFill>
                            <a:schemeClr val="tx1"/>
                          </a:solidFill>
                          <a:latin typeface="+mn-lt"/>
                        </a:rPr>
                        <a:t>non </a:t>
                      </a:r>
                      <a:r>
                        <a:rPr lang="en-US" sz="1200" baseline="0" dirty="0" err="1" smtClean="0">
                          <a:solidFill>
                            <a:schemeClr val="tx1"/>
                          </a:solidFill>
                          <a:latin typeface="+mn-lt"/>
                        </a:rPr>
                        <a:t>viene</a:t>
                      </a:r>
                      <a:r>
                        <a:rPr lang="en-US" sz="1200" baseline="0" dirty="0" smtClean="0">
                          <a:solidFill>
                            <a:schemeClr val="tx1"/>
                          </a:solidFill>
                          <a:latin typeface="+mn-lt"/>
                        </a:rPr>
                        <a:t> </a:t>
                      </a:r>
                      <a:r>
                        <a:rPr lang="en-US" sz="1200" baseline="0" dirty="0" err="1" smtClean="0">
                          <a:solidFill>
                            <a:schemeClr val="tx1"/>
                          </a:solidFill>
                          <a:latin typeface="+mn-lt"/>
                        </a:rPr>
                        <a:t>trovato</a:t>
                      </a:r>
                      <a:r>
                        <a:rPr lang="en-US" sz="1200" baseline="0" dirty="0" smtClean="0">
                          <a:solidFill>
                            <a:schemeClr val="tx1"/>
                          </a:solidFill>
                          <a:latin typeface="+mn-lt"/>
                        </a:rPr>
                        <a:t>.</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ts val="1200"/>
                        </a:lnSpc>
                      </a:pPr>
                      <a:r>
                        <a:rPr lang="it-IT" sz="1200" dirty="0">
                          <a:solidFill>
                            <a:srgbClr val="900B09"/>
                          </a:solidFill>
                          <a:latin typeface="+mn-lt"/>
                        </a:rPr>
                        <a:t>pop()</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it-IT" sz="1200" dirty="0" smtClean="0">
                          <a:latin typeface="+mn-lt"/>
                        </a:rPr>
                        <a:t>Rimuove</a:t>
                      </a:r>
                      <a:r>
                        <a:rPr lang="it-IT" sz="1200" baseline="0" dirty="0" smtClean="0">
                          <a:latin typeface="+mn-lt"/>
                        </a:rPr>
                        <a:t> </a:t>
                      </a:r>
                      <a:r>
                        <a:rPr lang="it-IT" sz="1200" dirty="0" smtClean="0">
                          <a:latin typeface="+mn-lt"/>
                        </a:rPr>
                        <a:t>l'ultimo elemento</a:t>
                      </a:r>
                      <a:r>
                        <a:rPr lang="it-IT" sz="1200" baseline="0" dirty="0" smtClean="0">
                          <a:latin typeface="+mn-lt"/>
                        </a:rPr>
                        <a:t> </a:t>
                      </a:r>
                      <a:r>
                        <a:rPr lang="it-IT" sz="1200" dirty="0" smtClean="0">
                          <a:latin typeface="+mn-lt"/>
                        </a:rPr>
                        <a:t>di un </a:t>
                      </a:r>
                      <a:r>
                        <a:rPr lang="it-IT" sz="1200" dirty="0" err="1" smtClean="0">
                          <a:latin typeface="+mn-lt"/>
                        </a:rPr>
                        <a:t>array</a:t>
                      </a:r>
                      <a:r>
                        <a:rPr lang="it-IT" sz="1200" dirty="0" smtClean="0">
                          <a:latin typeface="+mn-lt"/>
                        </a:rPr>
                        <a:t>,</a:t>
                      </a:r>
                      <a:r>
                        <a:rPr lang="it-IT" sz="1200" baseline="0" dirty="0" smtClean="0">
                          <a:latin typeface="+mn-lt"/>
                        </a:rPr>
                        <a:t> </a:t>
                      </a:r>
                      <a:r>
                        <a:rPr lang="it-IT" sz="1200" dirty="0" smtClean="0">
                          <a:latin typeface="+mn-lt"/>
                        </a:rPr>
                        <a:t>e restituisce </a:t>
                      </a:r>
                      <a:r>
                        <a:rPr lang="it-IT" sz="1200" baseline="0" dirty="0" smtClean="0">
                          <a:latin typeface="+mn-lt"/>
                        </a:rPr>
                        <a:t> </a:t>
                      </a:r>
                      <a:r>
                        <a:rPr lang="it-IT" sz="1200" dirty="0" smtClean="0">
                          <a:latin typeface="+mn-lt"/>
                        </a:rPr>
                        <a:t>l'elemento rimosso.</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ts val="1200"/>
                        </a:lnSpc>
                      </a:pPr>
                      <a:r>
                        <a:rPr lang="it-IT" sz="1200" dirty="0" err="1" smtClean="0">
                          <a:solidFill>
                            <a:srgbClr val="900B09"/>
                          </a:solidFill>
                          <a:latin typeface="+mn-lt"/>
                        </a:rPr>
                        <a:t>push</a:t>
                      </a:r>
                      <a:r>
                        <a:rPr lang="it-IT" sz="1200" dirty="0" smtClean="0">
                          <a:solidFill>
                            <a:srgbClr val="900B09"/>
                          </a:solidFill>
                          <a:latin typeface="+mn-lt"/>
                        </a:rPr>
                        <a:t>(</a:t>
                      </a:r>
                      <a:r>
                        <a:rPr lang="it-IT" sz="1200" dirty="0" smtClean="0">
                          <a:solidFill>
                            <a:srgbClr val="00B050"/>
                          </a:solidFill>
                          <a:latin typeface="+mn-lt"/>
                        </a:rPr>
                        <a:t>elemento</a:t>
                      </a:r>
                      <a:r>
                        <a:rPr lang="it-IT" sz="1200" dirty="0" smtClean="0">
                          <a:solidFill>
                            <a:srgbClr val="900B09"/>
                          </a:solidFill>
                          <a:latin typeface="+mn-lt"/>
                        </a:rPr>
                        <a:t>)</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en-US" sz="1200" dirty="0" err="1" smtClean="0">
                          <a:latin typeface="+mn-lt"/>
                        </a:rPr>
                        <a:t>Aggiunge</a:t>
                      </a:r>
                      <a:r>
                        <a:rPr lang="en-US" sz="1200" dirty="0" smtClean="0">
                          <a:latin typeface="+mn-lt"/>
                        </a:rPr>
                        <a:t> </a:t>
                      </a:r>
                      <a:r>
                        <a:rPr lang="it-IT" sz="1200" b="1" dirty="0" smtClean="0">
                          <a:solidFill>
                            <a:srgbClr val="00B050"/>
                          </a:solidFill>
                          <a:latin typeface="+mn-lt"/>
                        </a:rPr>
                        <a:t>elemento</a:t>
                      </a:r>
                      <a:r>
                        <a:rPr lang="it-IT" sz="1200" dirty="0" smtClean="0">
                          <a:solidFill>
                            <a:srgbClr val="00B050"/>
                          </a:solidFill>
                          <a:latin typeface="+mn-lt"/>
                        </a:rPr>
                        <a:t> </a:t>
                      </a:r>
                      <a:r>
                        <a:rPr lang="it-IT" sz="1200" dirty="0" smtClean="0">
                          <a:solidFill>
                            <a:schemeClr val="tx1"/>
                          </a:solidFill>
                          <a:latin typeface="+mn-lt"/>
                        </a:rPr>
                        <a:t>alla fine dell'</a:t>
                      </a:r>
                      <a:r>
                        <a:rPr lang="it-IT" sz="1200" dirty="0" err="1" smtClean="0">
                          <a:solidFill>
                            <a:schemeClr val="tx1"/>
                          </a:solidFill>
                          <a:latin typeface="+mn-lt"/>
                        </a:rPr>
                        <a:t>array</a:t>
                      </a:r>
                      <a:r>
                        <a:rPr lang="it-IT" sz="1200" baseline="0" dirty="0" smtClean="0">
                          <a:solidFill>
                            <a:schemeClr val="tx1"/>
                          </a:solidFill>
                          <a:latin typeface="+mn-lt"/>
                        </a:rPr>
                        <a:t> e </a:t>
                      </a:r>
                      <a:r>
                        <a:rPr lang="it-IT" sz="1200" baseline="0" dirty="0" err="1" smtClean="0">
                          <a:solidFill>
                            <a:schemeClr val="tx1"/>
                          </a:solidFill>
                          <a:latin typeface="+mn-lt"/>
                        </a:rPr>
                        <a:t>restituische</a:t>
                      </a:r>
                      <a:r>
                        <a:rPr lang="it-IT" sz="1200" baseline="0" dirty="0" smtClean="0">
                          <a:solidFill>
                            <a:schemeClr val="tx1"/>
                          </a:solidFill>
                          <a:latin typeface="+mn-lt"/>
                        </a:rPr>
                        <a:t> la nuova lunghezza.</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ts val="1200"/>
                        </a:lnSpc>
                      </a:pPr>
                      <a:r>
                        <a:rPr lang="it-IT" sz="1200" dirty="0">
                          <a:solidFill>
                            <a:srgbClr val="900B09"/>
                          </a:solidFill>
                          <a:latin typeface="+mn-lt"/>
                        </a:rPr>
                        <a:t>reverse()</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en-US" sz="1200" dirty="0" err="1" smtClean="0">
                          <a:latin typeface="+mn-lt"/>
                        </a:rPr>
                        <a:t>Inverte</a:t>
                      </a:r>
                      <a:r>
                        <a:rPr lang="en-US" sz="1200" dirty="0" smtClean="0">
                          <a:latin typeface="+mn-lt"/>
                        </a:rPr>
                        <a:t> </a:t>
                      </a:r>
                      <a:r>
                        <a:rPr lang="en-US" sz="1200" dirty="0" err="1" smtClean="0">
                          <a:latin typeface="+mn-lt"/>
                        </a:rPr>
                        <a:t>l'ordine</a:t>
                      </a:r>
                      <a:r>
                        <a:rPr lang="en-US" sz="1200" dirty="0" smtClean="0">
                          <a:latin typeface="+mn-lt"/>
                        </a:rPr>
                        <a:t> </a:t>
                      </a:r>
                      <a:r>
                        <a:rPr lang="en-US" sz="1200" dirty="0" err="1" smtClean="0">
                          <a:latin typeface="+mn-lt"/>
                        </a:rPr>
                        <a:t>degli</a:t>
                      </a:r>
                      <a:r>
                        <a:rPr lang="en-US" sz="1200" dirty="0" smtClean="0">
                          <a:latin typeface="+mn-lt"/>
                        </a:rPr>
                        <a:t> </a:t>
                      </a:r>
                      <a:r>
                        <a:rPr lang="en-US" sz="1200" dirty="0" err="1" smtClean="0">
                          <a:latin typeface="+mn-lt"/>
                        </a:rPr>
                        <a:t>elementi</a:t>
                      </a:r>
                      <a:r>
                        <a:rPr lang="en-US" sz="1200" dirty="0" smtClean="0">
                          <a:latin typeface="+mn-lt"/>
                        </a:rPr>
                        <a:t> </a:t>
                      </a:r>
                      <a:r>
                        <a:rPr lang="en-US" sz="1200" dirty="0" err="1" smtClean="0">
                          <a:latin typeface="+mn-lt"/>
                        </a:rPr>
                        <a:t>dell''array</a:t>
                      </a:r>
                      <a:r>
                        <a:rPr lang="en-US" sz="1200" dirty="0" smtClean="0">
                          <a:latin typeface="+mn-lt"/>
                        </a:rPr>
                        <a:t>.</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ts val="1200"/>
                        </a:lnSpc>
                      </a:pPr>
                      <a:r>
                        <a:rPr lang="it-IT" sz="1200" dirty="0" err="1">
                          <a:solidFill>
                            <a:srgbClr val="900B09"/>
                          </a:solidFill>
                          <a:latin typeface="+mn-lt"/>
                        </a:rPr>
                        <a:t>shift</a:t>
                      </a:r>
                      <a:r>
                        <a:rPr lang="it-IT" sz="1200" dirty="0">
                          <a:solidFill>
                            <a:srgbClr val="900B09"/>
                          </a:solidFill>
                          <a:latin typeface="+mn-lt"/>
                        </a:rPr>
                        <a:t>()</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it-IT" sz="1200" dirty="0" smtClean="0">
                          <a:latin typeface="+mn-lt"/>
                        </a:rPr>
                        <a:t>Rimuove</a:t>
                      </a:r>
                      <a:r>
                        <a:rPr lang="it-IT" sz="1200" baseline="0" dirty="0" smtClean="0">
                          <a:latin typeface="+mn-lt"/>
                        </a:rPr>
                        <a:t> </a:t>
                      </a:r>
                      <a:r>
                        <a:rPr lang="it-IT" sz="1200" dirty="0" smtClean="0">
                          <a:latin typeface="+mn-lt"/>
                        </a:rPr>
                        <a:t>il primo</a:t>
                      </a:r>
                      <a:r>
                        <a:rPr lang="it-IT" sz="1200" baseline="0" dirty="0" smtClean="0">
                          <a:latin typeface="+mn-lt"/>
                        </a:rPr>
                        <a:t> </a:t>
                      </a:r>
                      <a:r>
                        <a:rPr lang="it-IT" sz="1200" dirty="0" smtClean="0">
                          <a:latin typeface="+mn-lt"/>
                        </a:rPr>
                        <a:t>elemento</a:t>
                      </a:r>
                      <a:r>
                        <a:rPr lang="it-IT" sz="1200" baseline="0" dirty="0" smtClean="0">
                          <a:latin typeface="+mn-lt"/>
                        </a:rPr>
                        <a:t> </a:t>
                      </a:r>
                      <a:r>
                        <a:rPr lang="it-IT" sz="1200" dirty="0" smtClean="0">
                          <a:latin typeface="+mn-lt"/>
                        </a:rPr>
                        <a:t>di un </a:t>
                      </a:r>
                      <a:r>
                        <a:rPr lang="it-IT" sz="1200" dirty="0" err="1" smtClean="0">
                          <a:latin typeface="+mn-lt"/>
                        </a:rPr>
                        <a:t>array</a:t>
                      </a:r>
                      <a:r>
                        <a:rPr lang="it-IT" sz="1200" dirty="0" smtClean="0">
                          <a:latin typeface="+mn-lt"/>
                        </a:rPr>
                        <a:t>,</a:t>
                      </a:r>
                      <a:r>
                        <a:rPr lang="it-IT" sz="1200" baseline="0" dirty="0" smtClean="0">
                          <a:latin typeface="+mn-lt"/>
                        </a:rPr>
                        <a:t> </a:t>
                      </a:r>
                      <a:r>
                        <a:rPr lang="it-IT" sz="1200" dirty="0" smtClean="0">
                          <a:latin typeface="+mn-lt"/>
                        </a:rPr>
                        <a:t>e restituisce </a:t>
                      </a:r>
                      <a:r>
                        <a:rPr lang="it-IT" sz="1200" baseline="0" dirty="0" smtClean="0">
                          <a:latin typeface="+mn-lt"/>
                        </a:rPr>
                        <a:t> </a:t>
                      </a:r>
                      <a:r>
                        <a:rPr lang="it-IT" sz="1200" dirty="0" smtClean="0">
                          <a:latin typeface="+mn-lt"/>
                        </a:rPr>
                        <a:t>l'elemento rimosso.</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ts val="1200"/>
                        </a:lnSpc>
                      </a:pPr>
                      <a:r>
                        <a:rPr lang="it-IT" sz="1200" dirty="0" err="1" smtClean="0">
                          <a:solidFill>
                            <a:srgbClr val="900B09"/>
                          </a:solidFill>
                          <a:latin typeface="+mn-lt"/>
                        </a:rPr>
                        <a:t>slice</a:t>
                      </a:r>
                      <a:r>
                        <a:rPr lang="it-IT" sz="1200" dirty="0" smtClean="0">
                          <a:solidFill>
                            <a:srgbClr val="900B09"/>
                          </a:solidFill>
                          <a:latin typeface="+mn-lt"/>
                        </a:rPr>
                        <a:t>(</a:t>
                      </a:r>
                      <a:r>
                        <a:rPr lang="it-IT" sz="1200" baseline="0" dirty="0" smtClean="0">
                          <a:solidFill>
                            <a:srgbClr val="900B09"/>
                          </a:solidFill>
                          <a:latin typeface="+mn-lt"/>
                        </a:rPr>
                        <a:t> </a:t>
                      </a:r>
                      <a:r>
                        <a:rPr lang="it-IT" sz="1200" baseline="0" dirty="0" smtClean="0">
                          <a:solidFill>
                            <a:srgbClr val="00B050"/>
                          </a:solidFill>
                          <a:latin typeface="+mn-lt"/>
                        </a:rPr>
                        <a:t>inizio</a:t>
                      </a:r>
                      <a:r>
                        <a:rPr lang="it-IT" sz="1200" baseline="0" dirty="0" smtClean="0">
                          <a:solidFill>
                            <a:srgbClr val="900B09"/>
                          </a:solidFill>
                          <a:latin typeface="+mn-lt"/>
                        </a:rPr>
                        <a:t>, </a:t>
                      </a:r>
                      <a:r>
                        <a:rPr lang="it-IT" sz="1200" baseline="0" dirty="0" smtClean="0">
                          <a:solidFill>
                            <a:srgbClr val="00B050"/>
                          </a:solidFill>
                          <a:latin typeface="+mn-lt"/>
                        </a:rPr>
                        <a:t>fine</a:t>
                      </a:r>
                      <a:r>
                        <a:rPr lang="it-IT" sz="1200" dirty="0" smtClean="0">
                          <a:solidFill>
                            <a:srgbClr val="900B09"/>
                          </a:solidFill>
                          <a:latin typeface="+mn-lt"/>
                        </a:rPr>
                        <a:t>)</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it-IT" sz="1200" dirty="0" smtClean="0">
                          <a:latin typeface="+mn-lt"/>
                        </a:rPr>
                        <a:t>Estrae gli</a:t>
                      </a:r>
                      <a:r>
                        <a:rPr lang="it-IT" sz="1200" baseline="0" dirty="0" smtClean="0">
                          <a:latin typeface="+mn-lt"/>
                        </a:rPr>
                        <a:t> </a:t>
                      </a:r>
                      <a:r>
                        <a:rPr lang="it-IT" sz="1200" dirty="0" smtClean="0">
                          <a:latin typeface="+mn-lt"/>
                        </a:rPr>
                        <a:t>elementi</a:t>
                      </a:r>
                      <a:r>
                        <a:rPr lang="it-IT" sz="1200" baseline="0" dirty="0" smtClean="0">
                          <a:latin typeface="+mn-lt"/>
                        </a:rPr>
                        <a:t> </a:t>
                      </a:r>
                      <a:r>
                        <a:rPr lang="it-IT" sz="1200" dirty="0" smtClean="0">
                          <a:latin typeface="+mn-lt"/>
                        </a:rPr>
                        <a:t>a partire</a:t>
                      </a:r>
                      <a:r>
                        <a:rPr lang="it-IT" sz="1200" baseline="0" dirty="0" smtClean="0">
                          <a:latin typeface="+mn-lt"/>
                        </a:rPr>
                        <a:t> d</a:t>
                      </a:r>
                      <a:r>
                        <a:rPr lang="it-IT" sz="1200" dirty="0" smtClean="0">
                          <a:latin typeface="+mn-lt"/>
                        </a:rPr>
                        <a:t>a</a:t>
                      </a:r>
                      <a:r>
                        <a:rPr lang="it-IT" sz="1200" baseline="0" dirty="0" smtClean="0">
                          <a:latin typeface="+mn-lt"/>
                        </a:rPr>
                        <a:t> </a:t>
                      </a:r>
                      <a:r>
                        <a:rPr lang="it-IT" sz="1200" b="1" baseline="0" dirty="0" smtClean="0">
                          <a:solidFill>
                            <a:srgbClr val="00B050"/>
                          </a:solidFill>
                          <a:latin typeface="+mn-lt"/>
                        </a:rPr>
                        <a:t>inizio</a:t>
                      </a:r>
                      <a:r>
                        <a:rPr lang="it-IT" sz="1200" dirty="0" smtClean="0">
                          <a:latin typeface="+mn-lt"/>
                        </a:rPr>
                        <a:t>, fino a </a:t>
                      </a:r>
                      <a:r>
                        <a:rPr lang="it-IT" sz="1200" b="1" baseline="0" dirty="0" smtClean="0">
                          <a:solidFill>
                            <a:srgbClr val="00B050"/>
                          </a:solidFill>
                          <a:latin typeface="+mn-lt"/>
                        </a:rPr>
                        <a:t>fine</a:t>
                      </a:r>
                      <a:r>
                        <a:rPr lang="it-IT" sz="1200" dirty="0" smtClean="0">
                          <a:latin typeface="+mn-lt"/>
                        </a:rPr>
                        <a:t>, non incluso</a:t>
                      </a:r>
                      <a:r>
                        <a:rPr lang="it-IT" sz="1200" baseline="0" dirty="0" smtClean="0">
                          <a:latin typeface="+mn-lt"/>
                        </a:rPr>
                        <a:t> e li restituisce in un nuovo </a:t>
                      </a:r>
                      <a:r>
                        <a:rPr lang="it-IT" sz="1200" baseline="0" dirty="0" err="1" smtClean="0">
                          <a:latin typeface="+mn-lt"/>
                        </a:rPr>
                        <a:t>array</a:t>
                      </a:r>
                      <a:r>
                        <a:rPr lang="it-IT" sz="1200" baseline="0" dirty="0" smtClean="0">
                          <a:latin typeface="+mn-lt"/>
                        </a:rPr>
                        <a:t>. L'</a:t>
                      </a:r>
                      <a:r>
                        <a:rPr lang="it-IT" sz="1200" baseline="0" dirty="0" err="1" smtClean="0">
                          <a:latin typeface="+mn-lt"/>
                        </a:rPr>
                        <a:t>array</a:t>
                      </a:r>
                      <a:r>
                        <a:rPr lang="it-IT" sz="1200" baseline="0" dirty="0" smtClean="0">
                          <a:latin typeface="+mn-lt"/>
                        </a:rPr>
                        <a:t> originale non viene modificato.</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ts val="1200"/>
                        </a:lnSpc>
                      </a:pPr>
                      <a:r>
                        <a:rPr lang="it-IT" sz="1200" dirty="0" err="1" smtClean="0">
                          <a:solidFill>
                            <a:srgbClr val="900B09"/>
                          </a:solidFill>
                          <a:latin typeface="+mn-lt"/>
                        </a:rPr>
                        <a:t>sort</a:t>
                      </a:r>
                      <a:r>
                        <a:rPr lang="it-IT" sz="1200" dirty="0" smtClean="0">
                          <a:solidFill>
                            <a:srgbClr val="900B09"/>
                          </a:solidFill>
                          <a:latin typeface="+mn-lt"/>
                        </a:rPr>
                        <a:t>( </a:t>
                      </a:r>
                      <a:r>
                        <a:rPr lang="it-IT" sz="1200" dirty="0" err="1" smtClean="0">
                          <a:solidFill>
                            <a:srgbClr val="00B050"/>
                          </a:solidFill>
                          <a:latin typeface="+mn-lt"/>
                        </a:rPr>
                        <a:t>sortfunct</a:t>
                      </a:r>
                      <a:r>
                        <a:rPr lang="it-IT" sz="1200" dirty="0" smtClean="0">
                          <a:solidFill>
                            <a:srgbClr val="900B09"/>
                          </a:solidFill>
                          <a:latin typeface="+mn-lt"/>
                        </a:rPr>
                        <a:t>)</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en-US" sz="1200" dirty="0" err="1" smtClean="0">
                          <a:latin typeface="+mn-lt"/>
                        </a:rPr>
                        <a:t>Ordina</a:t>
                      </a:r>
                      <a:r>
                        <a:rPr lang="en-US" sz="1200" dirty="0" smtClean="0">
                          <a:latin typeface="+mn-lt"/>
                        </a:rPr>
                        <a:t> </a:t>
                      </a:r>
                      <a:r>
                        <a:rPr lang="en-US" sz="1200" dirty="0" err="1" smtClean="0">
                          <a:latin typeface="+mn-lt"/>
                        </a:rPr>
                        <a:t>gli</a:t>
                      </a:r>
                      <a:r>
                        <a:rPr lang="en-US" sz="1200" dirty="0" smtClean="0">
                          <a:latin typeface="+mn-lt"/>
                        </a:rPr>
                        <a:t> </a:t>
                      </a:r>
                      <a:r>
                        <a:rPr lang="en-US" sz="1200" dirty="0" err="1" smtClean="0">
                          <a:latin typeface="+mn-lt"/>
                        </a:rPr>
                        <a:t>elementi</a:t>
                      </a:r>
                      <a:r>
                        <a:rPr lang="en-US" sz="1200" dirty="0" smtClean="0">
                          <a:latin typeface="+mn-lt"/>
                        </a:rPr>
                        <a:t> di un array (</a:t>
                      </a:r>
                      <a:r>
                        <a:rPr lang="en-US" sz="1200" dirty="0" err="1" smtClean="0">
                          <a:latin typeface="+mn-lt"/>
                        </a:rPr>
                        <a:t>alfabetico</a:t>
                      </a:r>
                      <a:r>
                        <a:rPr lang="en-US" sz="1200" dirty="0" smtClean="0">
                          <a:latin typeface="+mn-lt"/>
                        </a:rPr>
                        <a:t> </a:t>
                      </a:r>
                      <a:r>
                        <a:rPr lang="en-US" sz="1200" dirty="0" err="1" smtClean="0">
                          <a:latin typeface="+mn-lt"/>
                        </a:rPr>
                        <a:t>ascendente</a:t>
                      </a:r>
                      <a:r>
                        <a:rPr lang="en-US" sz="1200" dirty="0" smtClean="0">
                          <a:latin typeface="+mn-lt"/>
                        </a:rPr>
                        <a:t>) o </a:t>
                      </a:r>
                      <a:r>
                        <a:rPr lang="en-US" sz="1200" dirty="0" err="1" smtClean="0">
                          <a:latin typeface="+mn-lt"/>
                        </a:rPr>
                        <a:t>usa</a:t>
                      </a:r>
                      <a:r>
                        <a:rPr lang="en-US" sz="1200" dirty="0" smtClean="0">
                          <a:latin typeface="+mn-lt"/>
                        </a:rPr>
                        <a:t> </a:t>
                      </a:r>
                      <a:r>
                        <a:rPr lang="en-US" sz="1200" b="1" dirty="0" err="1" smtClean="0">
                          <a:solidFill>
                            <a:srgbClr val="00B050"/>
                          </a:solidFill>
                          <a:latin typeface="+mn-lt"/>
                        </a:rPr>
                        <a:t>sortfunct</a:t>
                      </a:r>
                      <a:r>
                        <a:rPr lang="en-US" sz="1200" dirty="0" smtClean="0">
                          <a:latin typeface="+mn-lt"/>
                        </a:rPr>
                        <a:t> per </a:t>
                      </a:r>
                      <a:r>
                        <a:rPr lang="en-US" sz="1200" dirty="0" err="1" smtClean="0">
                          <a:latin typeface="+mn-lt"/>
                        </a:rPr>
                        <a:t>stabilire</a:t>
                      </a:r>
                      <a:r>
                        <a:rPr lang="en-US" sz="1200" dirty="0" smtClean="0">
                          <a:latin typeface="+mn-lt"/>
                        </a:rPr>
                        <a:t> </a:t>
                      </a:r>
                      <a:r>
                        <a:rPr lang="en-US" sz="1200" dirty="0" err="1" smtClean="0">
                          <a:latin typeface="+mn-lt"/>
                        </a:rPr>
                        <a:t>l'ordine</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marL="0" marR="0" indent="0" algn="l" defTabSz="914400" rtl="0" eaLnBrk="1" fontAlgn="t" latinLnBrk="0" hangingPunct="1">
                        <a:lnSpc>
                          <a:spcPts val="1200"/>
                        </a:lnSpc>
                        <a:spcBef>
                          <a:spcPts val="0"/>
                        </a:spcBef>
                        <a:spcAft>
                          <a:spcPts val="0"/>
                        </a:spcAft>
                        <a:buClrTx/>
                        <a:buSzTx/>
                        <a:buFontTx/>
                        <a:buNone/>
                        <a:tabLst/>
                        <a:defRPr/>
                      </a:pPr>
                      <a:r>
                        <a:rPr lang="it-IT" sz="1200" dirty="0" err="1" smtClean="0">
                          <a:solidFill>
                            <a:srgbClr val="900B09"/>
                          </a:solidFill>
                          <a:latin typeface="+mn-lt"/>
                        </a:rPr>
                        <a:t>splice</a:t>
                      </a:r>
                      <a:r>
                        <a:rPr lang="it-IT" sz="1200" dirty="0" smtClean="0">
                          <a:solidFill>
                            <a:srgbClr val="900B09"/>
                          </a:solidFill>
                          <a:latin typeface="+mn-lt"/>
                        </a:rPr>
                        <a:t>( </a:t>
                      </a:r>
                      <a:r>
                        <a:rPr lang="it-IT" sz="1200" dirty="0" smtClean="0">
                          <a:solidFill>
                            <a:srgbClr val="00B050"/>
                          </a:solidFill>
                          <a:latin typeface="+mn-lt"/>
                        </a:rPr>
                        <a:t>indice</a:t>
                      </a:r>
                      <a:r>
                        <a:rPr lang="it-IT" sz="1200" dirty="0" smtClean="0">
                          <a:solidFill>
                            <a:srgbClr val="900B09"/>
                          </a:solidFill>
                          <a:latin typeface="+mn-lt"/>
                        </a:rPr>
                        <a:t>, </a:t>
                      </a:r>
                      <a:r>
                        <a:rPr lang="it-IT" sz="1200" dirty="0" smtClean="0">
                          <a:solidFill>
                            <a:srgbClr val="00B050"/>
                          </a:solidFill>
                          <a:latin typeface="+mn-lt"/>
                        </a:rPr>
                        <a:t>quanti</a:t>
                      </a:r>
                      <a:r>
                        <a:rPr lang="it-IT" sz="1200" dirty="0" smtClean="0">
                          <a:solidFill>
                            <a:srgbClr val="900B09"/>
                          </a:solidFill>
                          <a:latin typeface="+mn-lt"/>
                        </a:rPr>
                        <a:t>, </a:t>
                      </a:r>
                      <a:r>
                        <a:rPr lang="it-IT" sz="1200" dirty="0" smtClean="0">
                          <a:solidFill>
                            <a:srgbClr val="00B050"/>
                          </a:solidFill>
                          <a:latin typeface="+mn-lt"/>
                        </a:rPr>
                        <a:t>item1</a:t>
                      </a:r>
                      <a:r>
                        <a:rPr lang="it-IT" sz="1200" dirty="0" smtClean="0">
                          <a:solidFill>
                            <a:srgbClr val="900B09"/>
                          </a:solidFill>
                          <a:latin typeface="+mn-lt"/>
                        </a:rPr>
                        <a:t>,....., </a:t>
                      </a:r>
                      <a:r>
                        <a:rPr lang="it-IT" sz="1200" dirty="0" err="1" smtClean="0">
                          <a:solidFill>
                            <a:srgbClr val="00B050"/>
                          </a:solidFill>
                          <a:latin typeface="+mn-lt"/>
                        </a:rPr>
                        <a:t>itemX</a:t>
                      </a:r>
                      <a:r>
                        <a:rPr lang="it-IT" sz="1200" dirty="0" smtClean="0">
                          <a:solidFill>
                            <a:srgbClr val="900B09"/>
                          </a:solidFill>
                          <a:latin typeface="+mn-lt"/>
                        </a:rPr>
                        <a:t>)</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en-US" sz="1200" dirty="0" err="1" smtClean="0">
                          <a:latin typeface="+mn-lt"/>
                        </a:rPr>
                        <a:t>Rimuove</a:t>
                      </a:r>
                      <a:r>
                        <a:rPr lang="en-US" sz="1200" dirty="0" smtClean="0">
                          <a:latin typeface="+mn-lt"/>
                        </a:rPr>
                        <a:t> </a:t>
                      </a:r>
                      <a:r>
                        <a:rPr lang="en-US" sz="1200" b="1" dirty="0" err="1" smtClean="0">
                          <a:solidFill>
                            <a:srgbClr val="00B050"/>
                          </a:solidFill>
                          <a:latin typeface="+mn-lt"/>
                        </a:rPr>
                        <a:t>quanti</a:t>
                      </a:r>
                      <a:r>
                        <a:rPr lang="en-US" sz="1200" dirty="0" smtClean="0">
                          <a:latin typeface="+mn-lt"/>
                        </a:rPr>
                        <a:t> </a:t>
                      </a:r>
                      <a:r>
                        <a:rPr lang="en-US" sz="1200" dirty="0" err="1" smtClean="0">
                          <a:latin typeface="+mn-lt"/>
                        </a:rPr>
                        <a:t>elementi</a:t>
                      </a:r>
                      <a:r>
                        <a:rPr lang="en-US" sz="1200" dirty="0" smtClean="0">
                          <a:latin typeface="+mn-lt"/>
                        </a:rPr>
                        <a:t> </a:t>
                      </a:r>
                      <a:r>
                        <a:rPr lang="en-US" sz="1200" dirty="0" err="1" smtClean="0">
                          <a:latin typeface="+mn-lt"/>
                        </a:rPr>
                        <a:t>dall'array</a:t>
                      </a:r>
                      <a:r>
                        <a:rPr lang="en-US" sz="1200" dirty="0" smtClean="0">
                          <a:latin typeface="+mn-lt"/>
                        </a:rPr>
                        <a:t> a </a:t>
                      </a:r>
                      <a:r>
                        <a:rPr lang="en-US" sz="1200" dirty="0" err="1" smtClean="0">
                          <a:latin typeface="+mn-lt"/>
                        </a:rPr>
                        <a:t>partire</a:t>
                      </a:r>
                      <a:r>
                        <a:rPr lang="en-US" sz="1200" dirty="0" smtClean="0">
                          <a:latin typeface="+mn-lt"/>
                        </a:rPr>
                        <a:t> </a:t>
                      </a:r>
                      <a:r>
                        <a:rPr lang="en-US" sz="1200" dirty="0" err="1" smtClean="0">
                          <a:latin typeface="+mn-lt"/>
                        </a:rPr>
                        <a:t>dalla</a:t>
                      </a:r>
                      <a:r>
                        <a:rPr lang="en-US" sz="1200" dirty="0" smtClean="0">
                          <a:latin typeface="+mn-lt"/>
                        </a:rPr>
                        <a:t> </a:t>
                      </a:r>
                      <a:r>
                        <a:rPr lang="en-US" sz="1200" dirty="0" err="1" smtClean="0">
                          <a:latin typeface="+mn-lt"/>
                        </a:rPr>
                        <a:t>posizine</a:t>
                      </a:r>
                      <a:r>
                        <a:rPr lang="en-US" sz="1200" baseline="0" dirty="0" smtClean="0">
                          <a:latin typeface="+mn-lt"/>
                        </a:rPr>
                        <a:t> </a:t>
                      </a:r>
                      <a:r>
                        <a:rPr lang="en-US" sz="1200" b="1" baseline="0" dirty="0" err="1" smtClean="0">
                          <a:solidFill>
                            <a:srgbClr val="00B050"/>
                          </a:solidFill>
                          <a:latin typeface="+mn-lt"/>
                        </a:rPr>
                        <a:t>indice</a:t>
                      </a:r>
                      <a:r>
                        <a:rPr lang="en-US" sz="1200" baseline="0" dirty="0" smtClean="0">
                          <a:latin typeface="+mn-lt"/>
                        </a:rPr>
                        <a:t> e </a:t>
                      </a:r>
                      <a:r>
                        <a:rPr lang="en-US" sz="1200" baseline="0" dirty="0" err="1" smtClean="0">
                          <a:latin typeface="+mn-lt"/>
                        </a:rPr>
                        <a:t>inserisce</a:t>
                      </a:r>
                      <a:r>
                        <a:rPr lang="en-US" sz="1200" baseline="0" dirty="0" smtClean="0">
                          <a:latin typeface="+mn-lt"/>
                        </a:rPr>
                        <a:t> </a:t>
                      </a:r>
                      <a:r>
                        <a:rPr lang="en-US" sz="1200" baseline="0" dirty="0" err="1" smtClean="0">
                          <a:latin typeface="+mn-lt"/>
                        </a:rPr>
                        <a:t>gli</a:t>
                      </a:r>
                      <a:r>
                        <a:rPr lang="en-US" sz="1200" baseline="0" dirty="0" smtClean="0">
                          <a:latin typeface="+mn-lt"/>
                        </a:rPr>
                        <a:t> </a:t>
                      </a:r>
                      <a:r>
                        <a:rPr lang="en-US" sz="1200" baseline="0" dirty="0" err="1" smtClean="0">
                          <a:latin typeface="+mn-lt"/>
                        </a:rPr>
                        <a:t>elementi</a:t>
                      </a:r>
                      <a:r>
                        <a:rPr lang="en-US" sz="1200" baseline="0" dirty="0" smtClean="0">
                          <a:latin typeface="+mn-lt"/>
                        </a:rPr>
                        <a:t> item1,  …., </a:t>
                      </a:r>
                      <a:r>
                        <a:rPr lang="en-US" sz="1200" baseline="0" dirty="0" err="1" smtClean="0">
                          <a:latin typeface="+mn-lt"/>
                        </a:rPr>
                        <a:t>itemX</a:t>
                      </a:r>
                      <a:r>
                        <a:rPr lang="en-US" sz="1200" baseline="0" dirty="0" smtClean="0">
                          <a:latin typeface="+mn-lt"/>
                        </a:rPr>
                        <a:t> (se </a:t>
                      </a:r>
                      <a:r>
                        <a:rPr lang="en-US" sz="1200" baseline="0" dirty="0" err="1" smtClean="0">
                          <a:latin typeface="+mn-lt"/>
                        </a:rPr>
                        <a:t>forniti</a:t>
                      </a:r>
                      <a:r>
                        <a:rPr lang="en-US" sz="1200" baseline="0" dirty="0" smtClean="0">
                          <a:latin typeface="+mn-lt"/>
                        </a:rPr>
                        <a:t>) a </a:t>
                      </a:r>
                      <a:r>
                        <a:rPr lang="en-US" sz="1200" baseline="0" dirty="0" err="1" smtClean="0">
                          <a:latin typeface="+mn-lt"/>
                        </a:rPr>
                        <a:t>partire</a:t>
                      </a:r>
                      <a:r>
                        <a:rPr lang="en-US" sz="1200" baseline="0" dirty="0" smtClean="0">
                          <a:latin typeface="+mn-lt"/>
                        </a:rPr>
                        <a:t> </a:t>
                      </a:r>
                      <a:r>
                        <a:rPr lang="en-US" sz="1200" baseline="0" dirty="0" err="1" smtClean="0">
                          <a:latin typeface="+mn-lt"/>
                        </a:rPr>
                        <a:t>dalla</a:t>
                      </a:r>
                      <a:r>
                        <a:rPr lang="en-US" sz="1200" baseline="0" dirty="0" smtClean="0">
                          <a:latin typeface="+mn-lt"/>
                        </a:rPr>
                        <a:t> </a:t>
                      </a:r>
                      <a:r>
                        <a:rPr lang="en-US" sz="1200" baseline="0" dirty="0" err="1" smtClean="0">
                          <a:latin typeface="+mn-lt"/>
                        </a:rPr>
                        <a:t>posizine</a:t>
                      </a:r>
                      <a:r>
                        <a:rPr lang="en-US" sz="1200" baseline="0" dirty="0" smtClean="0">
                          <a:latin typeface="+mn-lt"/>
                        </a:rPr>
                        <a:t> </a:t>
                      </a:r>
                      <a:r>
                        <a:rPr lang="en-US" sz="1200" b="1" baseline="0" dirty="0" err="1" smtClean="0">
                          <a:solidFill>
                            <a:srgbClr val="00B050"/>
                          </a:solidFill>
                          <a:latin typeface="+mn-lt"/>
                        </a:rPr>
                        <a:t>indice</a:t>
                      </a:r>
                      <a:r>
                        <a:rPr lang="en-US" sz="1200" baseline="0" dirty="0" smtClean="0">
                          <a:latin typeface="+mn-lt"/>
                        </a:rPr>
                        <a:t>. </a:t>
                      </a:r>
                      <a:r>
                        <a:rPr lang="en-US" sz="1200" baseline="0" dirty="0" err="1" smtClean="0">
                          <a:latin typeface="+mn-lt"/>
                        </a:rPr>
                        <a:t>Restituisce</a:t>
                      </a:r>
                      <a:r>
                        <a:rPr lang="en-US" sz="1200" baseline="0" dirty="0" smtClean="0">
                          <a:latin typeface="+mn-lt"/>
                        </a:rPr>
                        <a:t> </a:t>
                      </a:r>
                      <a:r>
                        <a:rPr lang="en-US" sz="1200" baseline="0" dirty="0" err="1" smtClean="0">
                          <a:latin typeface="+mn-lt"/>
                        </a:rPr>
                        <a:t>gli</a:t>
                      </a:r>
                      <a:r>
                        <a:rPr lang="en-US" sz="1200" baseline="0" dirty="0" smtClean="0">
                          <a:latin typeface="+mn-lt"/>
                        </a:rPr>
                        <a:t> </a:t>
                      </a:r>
                      <a:r>
                        <a:rPr lang="en-US" sz="1200" baseline="0" dirty="0" err="1" smtClean="0">
                          <a:latin typeface="+mn-lt"/>
                        </a:rPr>
                        <a:t>elementi</a:t>
                      </a:r>
                      <a:r>
                        <a:rPr lang="en-US" sz="1200" baseline="0" dirty="0" smtClean="0">
                          <a:latin typeface="+mn-lt"/>
                        </a:rPr>
                        <a:t> </a:t>
                      </a:r>
                      <a:r>
                        <a:rPr lang="en-US" sz="1200" baseline="0" dirty="0" err="1" smtClean="0">
                          <a:latin typeface="+mn-lt"/>
                        </a:rPr>
                        <a:t>rimossi</a:t>
                      </a:r>
                      <a:r>
                        <a:rPr lang="en-US" sz="1200" baseline="0" dirty="0" smtClean="0">
                          <a:latin typeface="+mn-lt"/>
                        </a:rPr>
                        <a:t>.</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ts val="1200"/>
                        </a:lnSpc>
                      </a:pPr>
                      <a:r>
                        <a:rPr lang="it-IT" sz="1200" dirty="0" err="1">
                          <a:solidFill>
                            <a:srgbClr val="900B09"/>
                          </a:solidFill>
                          <a:latin typeface="+mn-lt"/>
                        </a:rPr>
                        <a:t>toString</a:t>
                      </a:r>
                      <a:r>
                        <a:rPr lang="it-IT" sz="1200" dirty="0">
                          <a:solidFill>
                            <a:srgbClr val="900B09"/>
                          </a:solidFill>
                          <a:latin typeface="+mn-lt"/>
                        </a:rPr>
                        <a:t>()</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en-US" sz="1200" dirty="0" err="1" smtClean="0">
                          <a:latin typeface="+mn-lt"/>
                        </a:rPr>
                        <a:t>Restituisce</a:t>
                      </a:r>
                      <a:r>
                        <a:rPr lang="en-US" sz="1200" dirty="0" smtClean="0">
                          <a:latin typeface="+mn-lt"/>
                        </a:rPr>
                        <a:t> </a:t>
                      </a:r>
                      <a:r>
                        <a:rPr lang="en-US" sz="1200" dirty="0" err="1" smtClean="0">
                          <a:latin typeface="+mn-lt"/>
                        </a:rPr>
                        <a:t>l'array</a:t>
                      </a:r>
                      <a:r>
                        <a:rPr lang="en-US" sz="1200" dirty="0" smtClean="0">
                          <a:latin typeface="+mn-lt"/>
                        </a:rPr>
                        <a:t> </a:t>
                      </a:r>
                      <a:r>
                        <a:rPr lang="en-US" sz="1200" dirty="0" err="1" smtClean="0">
                          <a:latin typeface="+mn-lt"/>
                        </a:rPr>
                        <a:t>convertito</a:t>
                      </a:r>
                      <a:r>
                        <a:rPr lang="en-US" sz="1200" dirty="0" smtClean="0">
                          <a:latin typeface="+mn-lt"/>
                        </a:rPr>
                        <a:t> in </a:t>
                      </a:r>
                      <a:r>
                        <a:rPr lang="en-US" sz="1200" dirty="0" err="1" smtClean="0">
                          <a:latin typeface="+mn-lt"/>
                        </a:rPr>
                        <a:t>stringa</a:t>
                      </a:r>
                      <a:r>
                        <a:rPr lang="en-US" sz="1200" dirty="0" smtClean="0">
                          <a:latin typeface="+mn-lt"/>
                        </a:rPr>
                        <a:t>.</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ts val="1200"/>
                        </a:lnSpc>
                      </a:pPr>
                      <a:r>
                        <a:rPr lang="it-IT" sz="1200" dirty="0" err="1" smtClean="0">
                          <a:solidFill>
                            <a:srgbClr val="900B09"/>
                          </a:solidFill>
                          <a:latin typeface="+mn-lt"/>
                        </a:rPr>
                        <a:t>unshift</a:t>
                      </a:r>
                      <a:r>
                        <a:rPr lang="it-IT" sz="1200" dirty="0" smtClean="0">
                          <a:solidFill>
                            <a:srgbClr val="900B09"/>
                          </a:solidFill>
                          <a:latin typeface="+mn-lt"/>
                        </a:rPr>
                        <a:t>(</a:t>
                      </a:r>
                      <a:r>
                        <a:rPr lang="it-IT" sz="1200" dirty="0" smtClean="0">
                          <a:solidFill>
                            <a:srgbClr val="00B050"/>
                          </a:solidFill>
                          <a:latin typeface="+mn-lt"/>
                        </a:rPr>
                        <a:t>elemento</a:t>
                      </a:r>
                      <a:r>
                        <a:rPr lang="it-IT" sz="1200" dirty="0" smtClean="0">
                          <a:solidFill>
                            <a:srgbClr val="900B09"/>
                          </a:solidFill>
                          <a:latin typeface="+mn-lt"/>
                        </a:rPr>
                        <a:t>)</a:t>
                      </a:r>
                      <a:endParaRPr lang="it-IT"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lnSpc>
                          <a:spcPts val="1200"/>
                        </a:lnSpc>
                      </a:pPr>
                      <a:r>
                        <a:rPr lang="en-US" sz="1200" dirty="0" err="1" smtClean="0">
                          <a:latin typeface="+mn-lt"/>
                        </a:rPr>
                        <a:t>Aggiunge</a:t>
                      </a:r>
                      <a:r>
                        <a:rPr lang="en-US" sz="1200" dirty="0" smtClean="0">
                          <a:latin typeface="+mn-lt"/>
                        </a:rPr>
                        <a:t> </a:t>
                      </a:r>
                      <a:r>
                        <a:rPr lang="it-IT" sz="1200" b="1" dirty="0" smtClean="0">
                          <a:solidFill>
                            <a:srgbClr val="00B050"/>
                          </a:solidFill>
                          <a:latin typeface="+mn-lt"/>
                        </a:rPr>
                        <a:t>elemento</a:t>
                      </a:r>
                      <a:r>
                        <a:rPr lang="it-IT" sz="1200" dirty="0" smtClean="0">
                          <a:solidFill>
                            <a:srgbClr val="00B050"/>
                          </a:solidFill>
                          <a:latin typeface="+mn-lt"/>
                        </a:rPr>
                        <a:t> </a:t>
                      </a:r>
                      <a:r>
                        <a:rPr lang="it-IT" sz="1200" dirty="0" smtClean="0">
                          <a:solidFill>
                            <a:schemeClr val="tx1"/>
                          </a:solidFill>
                          <a:latin typeface="+mn-lt"/>
                        </a:rPr>
                        <a:t>all'inizio</a:t>
                      </a:r>
                      <a:r>
                        <a:rPr lang="it-IT" sz="1200" baseline="0" dirty="0" smtClean="0">
                          <a:solidFill>
                            <a:schemeClr val="tx1"/>
                          </a:solidFill>
                          <a:latin typeface="+mn-lt"/>
                        </a:rPr>
                        <a:t> </a:t>
                      </a:r>
                      <a:r>
                        <a:rPr lang="it-IT" sz="1200" dirty="0" smtClean="0">
                          <a:solidFill>
                            <a:schemeClr val="tx1"/>
                          </a:solidFill>
                          <a:latin typeface="+mn-lt"/>
                        </a:rPr>
                        <a:t>dell'</a:t>
                      </a:r>
                      <a:r>
                        <a:rPr lang="it-IT" sz="1200" dirty="0" err="1" smtClean="0">
                          <a:solidFill>
                            <a:schemeClr val="tx1"/>
                          </a:solidFill>
                          <a:latin typeface="+mn-lt"/>
                        </a:rPr>
                        <a:t>array</a:t>
                      </a:r>
                      <a:r>
                        <a:rPr lang="it-IT" sz="1200" baseline="0" dirty="0" smtClean="0">
                          <a:solidFill>
                            <a:schemeClr val="tx1"/>
                          </a:solidFill>
                          <a:latin typeface="+mn-lt"/>
                        </a:rPr>
                        <a:t> e </a:t>
                      </a:r>
                      <a:r>
                        <a:rPr lang="it-IT" sz="1200" baseline="0" dirty="0" err="1" smtClean="0">
                          <a:solidFill>
                            <a:schemeClr val="tx1"/>
                          </a:solidFill>
                          <a:latin typeface="+mn-lt"/>
                        </a:rPr>
                        <a:t>restituische</a:t>
                      </a:r>
                      <a:r>
                        <a:rPr lang="it-IT" sz="1200" baseline="0" dirty="0" smtClean="0">
                          <a:solidFill>
                            <a:schemeClr val="tx1"/>
                          </a:solidFill>
                          <a:latin typeface="+mn-lt"/>
                        </a:rPr>
                        <a:t> la nuova lunghezza</a:t>
                      </a:r>
                      <a:endParaRPr lang="en-US" sz="1200" dirty="0">
                        <a:latin typeface="+mn-lt"/>
                      </a:endParaRPr>
                    </a:p>
                  </a:txBody>
                  <a:tcPr marL="72000" marR="72000" marT="36000" marB="18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
        <p:nvSpPr>
          <p:cNvPr id="63489"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smtClean="0">
                <a:ln>
                  <a:noFill/>
                </a:ln>
                <a:solidFill>
                  <a:schemeClr val="tx1"/>
                </a:solidFill>
                <a:effectLst/>
                <a:latin typeface="Arial" pitchFamily="34" charset="0"/>
                <a:cs typeface="Arial" pitchFamily="34" charset="0"/>
              </a:rPr>
              <a:t/>
            </a:r>
            <a:br>
              <a:rPr kumimoji="0" lang="it-IT" sz="1800" b="0" i="0" u="none" strike="noStrike" cap="none" normalizeH="0" baseline="0" smtClean="0">
                <a:ln>
                  <a:noFill/>
                </a:ln>
                <a:solidFill>
                  <a:schemeClr val="tx1"/>
                </a:solidFill>
                <a:effectLst/>
                <a:latin typeface="Arial" pitchFamily="34" charset="0"/>
                <a:cs typeface="Arial" pitchFamily="34" charset="0"/>
              </a:rPr>
            </a:b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sort</a:t>
            </a:r>
            <a:endParaRPr lang="it-IT" dirty="0"/>
          </a:p>
        </p:txBody>
      </p:sp>
      <p:sp>
        <p:nvSpPr>
          <p:cNvPr id="3" name="Segnaposto contenuto 2"/>
          <p:cNvSpPr>
            <a:spLocks noGrp="1"/>
          </p:cNvSpPr>
          <p:nvPr>
            <p:ph idx="1"/>
          </p:nvPr>
        </p:nvSpPr>
        <p:spPr>
          <a:xfrm>
            <a:off x="457200" y="987574"/>
            <a:ext cx="8229600" cy="3888432"/>
          </a:xfrm>
        </p:spPr>
        <p:txBody>
          <a:bodyPr/>
          <a:lstStyle/>
          <a:p>
            <a:pPr>
              <a:buNone/>
            </a:pPr>
            <a:r>
              <a:rPr lang="it-IT" sz="1200" dirty="0" err="1" smtClean="0">
                <a:latin typeface="Courier New" pitchFamily="49" charset="0"/>
                <a:cs typeface="Courier New" pitchFamily="49" charset="0"/>
              </a:rPr>
              <a:t>var</a:t>
            </a:r>
            <a:r>
              <a:rPr lang="it-IT" sz="1200" dirty="0" smtClean="0">
                <a:latin typeface="Courier New" pitchFamily="49" charset="0"/>
                <a:cs typeface="Courier New" pitchFamily="49" charset="0"/>
              </a:rPr>
              <a:t> rubrica = [</a:t>
            </a:r>
          </a:p>
          <a:p>
            <a:pPr>
              <a:buNone/>
            </a:pPr>
            <a:r>
              <a:rPr lang="it-IT" sz="1200" dirty="0" smtClean="0">
                <a:latin typeface="Courier New" pitchFamily="49" charset="0"/>
                <a:cs typeface="Courier New" pitchFamily="49" charset="0"/>
              </a:rPr>
              <a:t>		      {nome:"Mario", cognome:"Rossi" },</a:t>
            </a:r>
          </a:p>
          <a:p>
            <a:pPr>
              <a:buNone/>
            </a:pPr>
            <a:r>
              <a:rPr lang="it-IT" sz="1200" dirty="0" smtClean="0">
                <a:latin typeface="Courier New" pitchFamily="49" charset="0"/>
                <a:cs typeface="Courier New" pitchFamily="49" charset="0"/>
              </a:rPr>
              <a:t>		      {nome:"Luigi", cognome:"Neri" },</a:t>
            </a:r>
          </a:p>
          <a:p>
            <a:pPr>
              <a:buNone/>
            </a:pPr>
            <a:r>
              <a:rPr lang="it-IT" sz="1200" dirty="0" smtClean="0">
                <a:latin typeface="Courier New" pitchFamily="49" charset="0"/>
                <a:cs typeface="Courier New" pitchFamily="49" charset="0"/>
              </a:rPr>
              <a:t>		      {nome:"Piero", cognome:"Verdi" },</a:t>
            </a:r>
          </a:p>
          <a:p>
            <a:pPr>
              <a:buNone/>
            </a:pPr>
            <a:r>
              <a:rPr lang="it-IT" sz="1200" dirty="0" smtClean="0">
                <a:latin typeface="Courier New" pitchFamily="49" charset="0"/>
                <a:cs typeface="Courier New" pitchFamily="49" charset="0"/>
              </a:rPr>
              <a:t>		      {nome:"Mario", cognome:"Bianchi" }</a:t>
            </a:r>
          </a:p>
          <a:p>
            <a:pPr>
              <a:buNone/>
            </a:pPr>
            <a:r>
              <a:rPr lang="it-IT" sz="1200" dirty="0" smtClean="0">
                <a:latin typeface="Courier New" pitchFamily="49" charset="0"/>
                <a:cs typeface="Courier New" pitchFamily="49" charset="0"/>
              </a:rPr>
              <a:t>		    ];</a:t>
            </a:r>
          </a:p>
          <a:p>
            <a:pPr>
              <a:buNone/>
            </a:pPr>
            <a:r>
              <a:rPr lang="it-IT" sz="1200" dirty="0" err="1" smtClean="0">
                <a:latin typeface="Courier New" pitchFamily="49" charset="0"/>
                <a:cs typeface="Courier New" pitchFamily="49" charset="0"/>
              </a:rPr>
              <a:t>var</a:t>
            </a:r>
            <a:r>
              <a:rPr lang="it-IT" sz="1200" dirty="0" smtClean="0">
                <a:latin typeface="Courier New" pitchFamily="49" charset="0"/>
                <a:cs typeface="Courier New" pitchFamily="49" charset="0"/>
              </a:rPr>
              <a:t> </a:t>
            </a:r>
            <a:r>
              <a:rPr lang="it-IT" sz="1200" dirty="0" err="1" smtClean="0">
                <a:latin typeface="Courier New" pitchFamily="49" charset="0"/>
                <a:cs typeface="Courier New" pitchFamily="49" charset="0"/>
              </a:rPr>
              <a:t>sortCognome</a:t>
            </a:r>
            <a:r>
              <a:rPr lang="it-IT" sz="1200" dirty="0" smtClean="0">
                <a:latin typeface="Courier New" pitchFamily="49" charset="0"/>
                <a:cs typeface="Courier New" pitchFamily="49" charset="0"/>
              </a:rPr>
              <a:t> = </a:t>
            </a:r>
            <a:r>
              <a:rPr lang="it-IT" sz="1200" dirty="0" err="1" smtClean="0">
                <a:latin typeface="Courier New" pitchFamily="49" charset="0"/>
                <a:cs typeface="Courier New" pitchFamily="49" charset="0"/>
              </a:rPr>
              <a:t>function</a:t>
            </a:r>
            <a:r>
              <a:rPr lang="it-IT" sz="1200" dirty="0" smtClean="0">
                <a:latin typeface="Courier New" pitchFamily="49" charset="0"/>
                <a:cs typeface="Courier New" pitchFamily="49" charset="0"/>
              </a:rPr>
              <a:t> (a,b){</a:t>
            </a:r>
          </a:p>
          <a:p>
            <a:pPr>
              <a:buNone/>
            </a:pPr>
            <a:r>
              <a:rPr lang="it-IT" sz="1200" dirty="0" smtClean="0">
                <a:latin typeface="Courier New" pitchFamily="49" charset="0"/>
                <a:cs typeface="Courier New" pitchFamily="49" charset="0"/>
              </a:rPr>
              <a:t>				  </a:t>
            </a:r>
            <a:r>
              <a:rPr lang="it-IT" sz="1200" dirty="0" err="1" smtClean="0">
                <a:latin typeface="Courier New" pitchFamily="49" charset="0"/>
                <a:cs typeface="Courier New" pitchFamily="49" charset="0"/>
              </a:rPr>
              <a:t>if</a:t>
            </a:r>
            <a:r>
              <a:rPr lang="it-IT" sz="1200" dirty="0" smtClean="0">
                <a:latin typeface="Courier New" pitchFamily="49" charset="0"/>
                <a:cs typeface="Courier New" pitchFamily="49" charset="0"/>
              </a:rPr>
              <a:t> (</a:t>
            </a:r>
            <a:r>
              <a:rPr lang="it-IT" sz="1200" dirty="0" err="1" smtClean="0">
                <a:latin typeface="Courier New" pitchFamily="49" charset="0"/>
                <a:cs typeface="Courier New" pitchFamily="49" charset="0"/>
              </a:rPr>
              <a:t>a.cognome</a:t>
            </a:r>
            <a:r>
              <a:rPr lang="it-IT" sz="1200" dirty="0" smtClean="0">
                <a:latin typeface="Courier New" pitchFamily="49" charset="0"/>
                <a:cs typeface="Courier New" pitchFamily="49" charset="0"/>
              </a:rPr>
              <a:t> &gt; </a:t>
            </a:r>
            <a:r>
              <a:rPr lang="it-IT" sz="1200" dirty="0" err="1" smtClean="0">
                <a:latin typeface="Courier New" pitchFamily="49" charset="0"/>
                <a:cs typeface="Courier New" pitchFamily="49" charset="0"/>
              </a:rPr>
              <a:t>b.cognome</a:t>
            </a:r>
            <a:r>
              <a:rPr lang="it-IT" sz="1200" dirty="0" smtClean="0">
                <a:latin typeface="Courier New" pitchFamily="49" charset="0"/>
                <a:cs typeface="Courier New" pitchFamily="49" charset="0"/>
              </a:rPr>
              <a:t>){</a:t>
            </a:r>
          </a:p>
          <a:p>
            <a:pPr>
              <a:buNone/>
            </a:pPr>
            <a:r>
              <a:rPr lang="it-IT" sz="1200" dirty="0" smtClean="0">
                <a:latin typeface="Courier New" pitchFamily="49" charset="0"/>
                <a:cs typeface="Courier New" pitchFamily="49" charset="0"/>
              </a:rPr>
              <a:t>				    </a:t>
            </a:r>
            <a:r>
              <a:rPr lang="it-IT" sz="1200" dirty="0" err="1" smtClean="0">
                <a:latin typeface="Courier New" pitchFamily="49" charset="0"/>
                <a:cs typeface="Courier New" pitchFamily="49" charset="0"/>
              </a:rPr>
              <a:t>return</a:t>
            </a:r>
            <a:r>
              <a:rPr lang="it-IT" sz="1200" dirty="0" smtClean="0">
                <a:latin typeface="Courier New" pitchFamily="49" charset="0"/>
                <a:cs typeface="Courier New" pitchFamily="49" charset="0"/>
              </a:rPr>
              <a:t> 1;</a:t>
            </a:r>
          </a:p>
          <a:p>
            <a:pPr>
              <a:buNone/>
            </a:pPr>
            <a:r>
              <a:rPr lang="it-IT" sz="1200" dirty="0" smtClean="0">
                <a:latin typeface="Courier New" pitchFamily="49" charset="0"/>
                <a:cs typeface="Courier New" pitchFamily="49" charset="0"/>
              </a:rPr>
              <a:t>				  } else </a:t>
            </a:r>
            <a:r>
              <a:rPr lang="it-IT" sz="1200" dirty="0" err="1" smtClean="0">
                <a:latin typeface="Courier New" pitchFamily="49" charset="0"/>
                <a:cs typeface="Courier New" pitchFamily="49" charset="0"/>
              </a:rPr>
              <a:t>if</a:t>
            </a:r>
            <a:r>
              <a:rPr lang="it-IT" sz="1200" dirty="0" smtClean="0">
                <a:latin typeface="Courier New" pitchFamily="49" charset="0"/>
                <a:cs typeface="Courier New" pitchFamily="49" charset="0"/>
              </a:rPr>
              <a:t> (</a:t>
            </a:r>
            <a:r>
              <a:rPr lang="it-IT" sz="1200" dirty="0" err="1" smtClean="0">
                <a:latin typeface="Courier New" pitchFamily="49" charset="0"/>
                <a:cs typeface="Courier New" pitchFamily="49" charset="0"/>
              </a:rPr>
              <a:t>a.cognome</a:t>
            </a:r>
            <a:r>
              <a:rPr lang="it-IT" sz="1200" dirty="0" smtClean="0">
                <a:latin typeface="Courier New" pitchFamily="49" charset="0"/>
                <a:cs typeface="Courier New" pitchFamily="49" charset="0"/>
              </a:rPr>
              <a:t> == </a:t>
            </a:r>
            <a:r>
              <a:rPr lang="it-IT" sz="1200" dirty="0" err="1" smtClean="0">
                <a:latin typeface="Courier New" pitchFamily="49" charset="0"/>
                <a:cs typeface="Courier New" pitchFamily="49" charset="0"/>
              </a:rPr>
              <a:t>b.cognome</a:t>
            </a:r>
            <a:r>
              <a:rPr lang="it-IT" sz="1200" dirty="0" smtClean="0">
                <a:latin typeface="Courier New" pitchFamily="49" charset="0"/>
                <a:cs typeface="Courier New" pitchFamily="49" charset="0"/>
              </a:rPr>
              <a:t>){</a:t>
            </a:r>
          </a:p>
          <a:p>
            <a:pPr>
              <a:buNone/>
            </a:pPr>
            <a:r>
              <a:rPr lang="it-IT" sz="1200" dirty="0" smtClean="0">
                <a:latin typeface="Courier New" pitchFamily="49" charset="0"/>
                <a:cs typeface="Courier New" pitchFamily="49" charset="0"/>
              </a:rPr>
              <a:t>				    </a:t>
            </a:r>
            <a:r>
              <a:rPr lang="it-IT" sz="1200" dirty="0" err="1" smtClean="0">
                <a:latin typeface="Courier New" pitchFamily="49" charset="0"/>
                <a:cs typeface="Courier New" pitchFamily="49" charset="0"/>
              </a:rPr>
              <a:t>return</a:t>
            </a:r>
            <a:r>
              <a:rPr lang="it-IT" sz="1200" dirty="0" smtClean="0">
                <a:latin typeface="Courier New" pitchFamily="49" charset="0"/>
                <a:cs typeface="Courier New" pitchFamily="49" charset="0"/>
              </a:rPr>
              <a:t> 0;</a:t>
            </a:r>
          </a:p>
          <a:p>
            <a:pPr>
              <a:buNone/>
            </a:pPr>
            <a:r>
              <a:rPr lang="it-IT" sz="1200" dirty="0" smtClean="0">
                <a:latin typeface="Courier New" pitchFamily="49" charset="0"/>
                <a:cs typeface="Courier New" pitchFamily="49" charset="0"/>
              </a:rPr>
              <a:t>				  } </a:t>
            </a:r>
            <a:r>
              <a:rPr lang="it-IT" sz="1200" dirty="0" err="1" smtClean="0">
                <a:latin typeface="Courier New" pitchFamily="49" charset="0"/>
                <a:cs typeface="Courier New" pitchFamily="49" charset="0"/>
              </a:rPr>
              <a:t>else</a:t>
            </a:r>
            <a:r>
              <a:rPr lang="it-IT" sz="1200" dirty="0" smtClean="0">
                <a:latin typeface="Courier New" pitchFamily="49" charset="0"/>
                <a:cs typeface="Courier New" pitchFamily="49" charset="0"/>
              </a:rPr>
              <a:t> {</a:t>
            </a:r>
          </a:p>
          <a:p>
            <a:pPr>
              <a:buNone/>
            </a:pPr>
            <a:r>
              <a:rPr lang="it-IT" sz="1200" dirty="0" smtClean="0">
                <a:latin typeface="Courier New" pitchFamily="49" charset="0"/>
                <a:cs typeface="Courier New" pitchFamily="49" charset="0"/>
              </a:rPr>
              <a:t>				    </a:t>
            </a:r>
            <a:r>
              <a:rPr lang="it-IT" sz="1200" dirty="0" err="1" smtClean="0">
                <a:latin typeface="Courier New" pitchFamily="49" charset="0"/>
                <a:cs typeface="Courier New" pitchFamily="49" charset="0"/>
              </a:rPr>
              <a:t>return</a:t>
            </a:r>
            <a:r>
              <a:rPr lang="it-IT" sz="1200" dirty="0" smtClean="0">
                <a:latin typeface="Courier New" pitchFamily="49" charset="0"/>
                <a:cs typeface="Courier New" pitchFamily="49" charset="0"/>
              </a:rPr>
              <a:t> 1;</a:t>
            </a:r>
          </a:p>
          <a:p>
            <a:pPr>
              <a:buNone/>
            </a:pPr>
            <a:r>
              <a:rPr lang="it-IT" sz="1200" dirty="0" smtClean="0">
                <a:latin typeface="Courier New" pitchFamily="49" charset="0"/>
                <a:cs typeface="Courier New" pitchFamily="49" charset="0"/>
              </a:rPr>
              <a:t>				  }</a:t>
            </a:r>
          </a:p>
          <a:p>
            <a:pPr>
              <a:buNone/>
            </a:pPr>
            <a:r>
              <a:rPr lang="it-IT" sz="1200" dirty="0" smtClean="0">
                <a:latin typeface="Courier New" pitchFamily="49" charset="0"/>
                <a:cs typeface="Courier New" pitchFamily="49" charset="0"/>
              </a:rPr>
              <a:t>			      };</a:t>
            </a:r>
          </a:p>
          <a:p>
            <a:pPr>
              <a:buNone/>
            </a:pPr>
            <a:r>
              <a:rPr lang="it-IT" sz="1200" dirty="0" err="1" smtClean="0">
                <a:latin typeface="Courier New" pitchFamily="49" charset="0"/>
                <a:cs typeface="Courier New" pitchFamily="49" charset="0"/>
              </a:rPr>
              <a:t>rubrica.sort</a:t>
            </a:r>
            <a:r>
              <a:rPr lang="it-IT" sz="1200" dirty="0" smtClean="0">
                <a:latin typeface="Courier New" pitchFamily="49" charset="0"/>
                <a:cs typeface="Courier New" pitchFamily="49" charset="0"/>
              </a:rPr>
              <a:t>(</a:t>
            </a:r>
            <a:r>
              <a:rPr lang="it-IT" sz="1200" dirty="0" err="1" smtClean="0">
                <a:latin typeface="Courier New" pitchFamily="49" charset="0"/>
                <a:cs typeface="Courier New" pitchFamily="49" charset="0"/>
              </a:rPr>
              <a:t>sortCognome</a:t>
            </a:r>
            <a:r>
              <a:rPr lang="it-IT" sz="1200" dirty="0" smtClean="0">
                <a:latin typeface="Courier New" pitchFamily="49" charset="0"/>
                <a:cs typeface="Courier New" pitchFamily="49" charset="0"/>
              </a:rPr>
              <a:t>);</a:t>
            </a:r>
            <a:endParaRPr lang="it-IT" sz="1200" dirty="0">
              <a:latin typeface="Courier New" pitchFamily="49" charset="0"/>
              <a:cs typeface="Courier New" pitchFamily="49"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23888"/>
            <a:ext cx="8229600" cy="489701"/>
          </a:xfrm>
        </p:spPr>
        <p:txBody>
          <a:bodyPr/>
          <a:lstStyle/>
          <a:p>
            <a:r>
              <a:rPr lang="it-IT" dirty="0" smtClean="0">
                <a:solidFill>
                  <a:srgbClr val="006699"/>
                </a:solidFill>
              </a:rPr>
              <a:t>JAVASCRIPT</a:t>
            </a:r>
            <a:endParaRPr lang="it-IT" dirty="0">
              <a:solidFill>
                <a:srgbClr val="006699"/>
              </a:solidFill>
            </a:endParaRPr>
          </a:p>
        </p:txBody>
      </p:sp>
      <p:sp>
        <p:nvSpPr>
          <p:cNvPr id="3" name="Segnaposto contenuto 2"/>
          <p:cNvSpPr>
            <a:spLocks noGrp="1"/>
          </p:cNvSpPr>
          <p:nvPr>
            <p:ph idx="1"/>
          </p:nvPr>
        </p:nvSpPr>
        <p:spPr>
          <a:xfrm>
            <a:off x="457200" y="1347613"/>
            <a:ext cx="8229600" cy="3247009"/>
          </a:xfrm>
        </p:spPr>
        <p:txBody>
          <a:bodyPr/>
          <a:lstStyle/>
          <a:p>
            <a:r>
              <a:rPr lang="it-IT" sz="2800" b="1" dirty="0" smtClean="0">
                <a:solidFill>
                  <a:srgbClr val="006699"/>
                </a:solidFill>
              </a:rPr>
              <a:t>Script</a:t>
            </a:r>
            <a:r>
              <a:rPr lang="it-IT" sz="2800" dirty="0" smtClean="0"/>
              <a:t> in inglese significa "copione" o "sceneggiatura",.</a:t>
            </a:r>
          </a:p>
          <a:p>
            <a:r>
              <a:rPr lang="it-IT" sz="2800" dirty="0" smtClean="0"/>
              <a:t>Il browser legge una riga, la interpreta e la esegue, poi passa alla successiva e fa la stessa cosa, e così di seguito fino alla fine dello script.</a:t>
            </a:r>
          </a:p>
          <a:p>
            <a:r>
              <a:rPr lang="it-IT" sz="2800" dirty="0" smtClean="0"/>
              <a:t>Javascript è un linguaggio interpretato</a:t>
            </a:r>
          </a:p>
          <a:p>
            <a:r>
              <a:rPr lang="it-IT" sz="2800" dirty="0" smtClean="0"/>
              <a:t>L’interprete utilizzato per eseguirlo è il browser</a:t>
            </a:r>
            <a:br>
              <a:rPr lang="it-IT" sz="2800" dirty="0" smtClean="0"/>
            </a:br>
            <a:endParaRPr lang="it-IT" sz="2800" dirty="0"/>
          </a:p>
        </p:txBody>
      </p:sp>
    </p:spTree>
    <p:extLst>
      <p:ext uri="{BB962C8B-B14F-4D97-AF65-F5344CB8AC3E}">
        <p14:creationId xmlns:p14="http://schemas.microsoft.com/office/powerpoint/2010/main" val="155866178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067694"/>
            <a:ext cx="7772400" cy="1102519"/>
          </a:xfrm>
        </p:spPr>
        <p:txBody>
          <a:bodyPr/>
          <a:lstStyle/>
          <a:p>
            <a:r>
              <a:rPr lang="it-IT" dirty="0" smtClean="0"/>
              <a:t>DATE</a:t>
            </a:r>
            <a:endParaRPr lang="it-IT" dirty="0"/>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CONSTRUCTOR</a:t>
            </a:r>
            <a:endParaRPr lang="it-IT" dirty="0"/>
          </a:p>
        </p:txBody>
      </p:sp>
      <p:sp>
        <p:nvSpPr>
          <p:cNvPr id="3" name="Segnaposto contenuto 2"/>
          <p:cNvSpPr>
            <a:spLocks noGrp="1"/>
          </p:cNvSpPr>
          <p:nvPr>
            <p:ph idx="1"/>
          </p:nvPr>
        </p:nvSpPr>
        <p:spPr>
          <a:xfrm>
            <a:off x="457200" y="1203598"/>
            <a:ext cx="8229600" cy="3528392"/>
          </a:xfrm>
        </p:spPr>
        <p:txBody>
          <a:bodyPr lIns="72000"/>
          <a:lstStyle/>
          <a:p>
            <a:pPr marL="0" indent="0">
              <a:buNone/>
            </a:pPr>
            <a:r>
              <a:rPr lang="it-IT" sz="2800" b="1" dirty="0" err="1" smtClean="0">
                <a:solidFill>
                  <a:srgbClr val="00B050"/>
                </a:solidFill>
                <a:latin typeface="Courier New" pitchFamily="49" charset="0"/>
                <a:cs typeface="Courier New" pitchFamily="49" charset="0"/>
              </a:rPr>
              <a:t>var</a:t>
            </a:r>
            <a:r>
              <a:rPr lang="it-IT" sz="2800" dirty="0" smtClean="0">
                <a:latin typeface="Courier New" pitchFamily="49" charset="0"/>
                <a:cs typeface="Courier New" pitchFamily="49" charset="0"/>
              </a:rPr>
              <a:t> d </a:t>
            </a:r>
            <a:r>
              <a:rPr lang="it-IT" sz="2800" dirty="0" smtClean="0">
                <a:solidFill>
                  <a:srgbClr val="00B050"/>
                </a:solidFill>
                <a:latin typeface="Courier New" pitchFamily="49" charset="0"/>
                <a:cs typeface="Courier New" pitchFamily="49" charset="0"/>
              </a:rPr>
              <a:t>=</a:t>
            </a:r>
            <a:r>
              <a:rPr lang="it-IT" sz="2800" dirty="0" smtClean="0">
                <a:latin typeface="Courier New" pitchFamily="49" charset="0"/>
                <a:cs typeface="Courier New" pitchFamily="49" charset="0"/>
              </a:rPr>
              <a:t> </a:t>
            </a:r>
            <a:r>
              <a:rPr lang="it-IT" sz="2800" b="1" dirty="0" err="1" smtClean="0">
                <a:solidFill>
                  <a:srgbClr val="00B050"/>
                </a:solidFill>
                <a:latin typeface="Courier New" pitchFamily="49" charset="0"/>
                <a:cs typeface="Courier New" pitchFamily="49" charset="0"/>
              </a:rPr>
              <a:t>new</a:t>
            </a:r>
            <a:r>
              <a:rPr lang="it-IT" sz="2800" dirty="0" smtClean="0">
                <a:latin typeface="Courier New" pitchFamily="49" charset="0"/>
                <a:cs typeface="Courier New" pitchFamily="49" charset="0"/>
              </a:rPr>
              <a:t> </a:t>
            </a:r>
            <a:r>
              <a:rPr lang="it-IT" sz="2800" dirty="0" smtClean="0">
                <a:solidFill>
                  <a:srgbClr val="0070C0"/>
                </a:solidFill>
                <a:latin typeface="Courier New" pitchFamily="49" charset="0"/>
                <a:cs typeface="Courier New" pitchFamily="49" charset="0"/>
              </a:rPr>
              <a:t>Date</a:t>
            </a:r>
            <a:r>
              <a:rPr lang="it-IT" sz="2800" dirty="0" smtClean="0">
                <a:latin typeface="Courier New" pitchFamily="49" charset="0"/>
                <a:cs typeface="Courier New" pitchFamily="49" charset="0"/>
              </a:rPr>
              <a:t>();</a:t>
            </a:r>
            <a:r>
              <a:rPr lang="it-IT" sz="2800" b="1" dirty="0" smtClean="0">
                <a:solidFill>
                  <a:srgbClr val="00B050"/>
                </a:solidFill>
                <a:latin typeface="Courier New" pitchFamily="49" charset="0"/>
                <a:cs typeface="Courier New" pitchFamily="49" charset="0"/>
              </a:rPr>
              <a:t> </a:t>
            </a:r>
          </a:p>
          <a:p>
            <a:pPr marL="0" indent="0">
              <a:buNone/>
            </a:pPr>
            <a:r>
              <a:rPr lang="it-IT" sz="2800" b="1" dirty="0" err="1" smtClean="0">
                <a:solidFill>
                  <a:srgbClr val="00B050"/>
                </a:solidFill>
                <a:latin typeface="Courier New" pitchFamily="49" charset="0"/>
                <a:cs typeface="Courier New" pitchFamily="49" charset="0"/>
              </a:rPr>
              <a:t>var</a:t>
            </a:r>
            <a:r>
              <a:rPr lang="it-IT" sz="2800" dirty="0" smtClean="0">
                <a:latin typeface="Courier New" pitchFamily="49" charset="0"/>
                <a:cs typeface="Courier New" pitchFamily="49" charset="0"/>
              </a:rPr>
              <a:t> d </a:t>
            </a:r>
            <a:r>
              <a:rPr lang="it-IT" sz="2800" dirty="0" smtClean="0">
                <a:solidFill>
                  <a:srgbClr val="00B050"/>
                </a:solidFill>
                <a:latin typeface="Courier New" pitchFamily="49" charset="0"/>
                <a:cs typeface="Courier New" pitchFamily="49" charset="0"/>
              </a:rPr>
              <a:t>=</a:t>
            </a:r>
            <a:r>
              <a:rPr lang="it-IT" sz="2800" dirty="0" smtClean="0">
                <a:latin typeface="Courier New" pitchFamily="49" charset="0"/>
                <a:cs typeface="Courier New" pitchFamily="49" charset="0"/>
              </a:rPr>
              <a:t> </a:t>
            </a:r>
            <a:r>
              <a:rPr lang="it-IT" sz="2800" b="1" dirty="0" err="1" smtClean="0">
                <a:solidFill>
                  <a:srgbClr val="00B050"/>
                </a:solidFill>
                <a:latin typeface="Courier New" pitchFamily="49" charset="0"/>
                <a:cs typeface="Courier New" pitchFamily="49" charset="0"/>
              </a:rPr>
              <a:t>new</a:t>
            </a:r>
            <a:r>
              <a:rPr lang="it-IT" sz="2800" dirty="0" smtClean="0">
                <a:latin typeface="Courier New" pitchFamily="49" charset="0"/>
                <a:cs typeface="Courier New" pitchFamily="49" charset="0"/>
              </a:rPr>
              <a:t> </a:t>
            </a:r>
            <a:r>
              <a:rPr lang="it-IT" sz="2800" dirty="0" smtClean="0">
                <a:solidFill>
                  <a:srgbClr val="0070C0"/>
                </a:solidFill>
                <a:latin typeface="Courier New" pitchFamily="49" charset="0"/>
                <a:cs typeface="Courier New" pitchFamily="49" charset="0"/>
              </a:rPr>
              <a:t>Date</a:t>
            </a:r>
            <a:r>
              <a:rPr lang="it-IT" sz="2800" dirty="0" smtClean="0">
                <a:latin typeface="Courier New" pitchFamily="49" charset="0"/>
                <a:cs typeface="Courier New" pitchFamily="49" charset="0"/>
              </a:rPr>
              <a:t>(</a:t>
            </a:r>
            <a:r>
              <a:rPr lang="it-IT" sz="2800" i="1" dirty="0" err="1" smtClean="0"/>
              <a:t>milliseconds</a:t>
            </a:r>
            <a:r>
              <a:rPr lang="it-IT" sz="2800" dirty="0" smtClean="0">
                <a:latin typeface="Courier New" pitchFamily="49" charset="0"/>
                <a:cs typeface="Courier New" pitchFamily="49" charset="0"/>
              </a:rPr>
              <a:t>);</a:t>
            </a:r>
          </a:p>
          <a:p>
            <a:pPr marL="0" indent="0">
              <a:buNone/>
            </a:pPr>
            <a:r>
              <a:rPr lang="it-IT" sz="2800" b="1" dirty="0" err="1" smtClean="0">
                <a:solidFill>
                  <a:srgbClr val="00B050"/>
                </a:solidFill>
                <a:latin typeface="Courier New" pitchFamily="49" charset="0"/>
                <a:cs typeface="Courier New" pitchFamily="49" charset="0"/>
              </a:rPr>
              <a:t>var</a:t>
            </a:r>
            <a:r>
              <a:rPr lang="it-IT" sz="2800" dirty="0" smtClean="0">
                <a:latin typeface="Courier New" pitchFamily="49" charset="0"/>
                <a:cs typeface="Courier New" pitchFamily="49" charset="0"/>
              </a:rPr>
              <a:t> d </a:t>
            </a:r>
            <a:r>
              <a:rPr lang="it-IT" sz="2800" dirty="0" smtClean="0">
                <a:solidFill>
                  <a:srgbClr val="00B050"/>
                </a:solidFill>
                <a:latin typeface="Courier New" pitchFamily="49" charset="0"/>
                <a:cs typeface="Courier New" pitchFamily="49" charset="0"/>
              </a:rPr>
              <a:t>=</a:t>
            </a:r>
            <a:r>
              <a:rPr lang="it-IT" sz="2800" dirty="0" smtClean="0">
                <a:latin typeface="Courier New" pitchFamily="49" charset="0"/>
                <a:cs typeface="Courier New" pitchFamily="49" charset="0"/>
              </a:rPr>
              <a:t> </a:t>
            </a:r>
            <a:r>
              <a:rPr lang="it-IT" sz="2800" b="1" dirty="0" err="1" smtClean="0">
                <a:solidFill>
                  <a:srgbClr val="00B050"/>
                </a:solidFill>
                <a:latin typeface="Courier New" pitchFamily="49" charset="0"/>
                <a:cs typeface="Courier New" pitchFamily="49" charset="0"/>
              </a:rPr>
              <a:t>new</a:t>
            </a:r>
            <a:r>
              <a:rPr lang="it-IT" sz="2800" dirty="0" smtClean="0">
                <a:latin typeface="Courier New" pitchFamily="49" charset="0"/>
                <a:cs typeface="Courier New" pitchFamily="49" charset="0"/>
              </a:rPr>
              <a:t> </a:t>
            </a:r>
            <a:r>
              <a:rPr lang="it-IT" sz="2800" dirty="0" smtClean="0">
                <a:solidFill>
                  <a:srgbClr val="0070C0"/>
                </a:solidFill>
                <a:latin typeface="Courier New" pitchFamily="49" charset="0"/>
                <a:cs typeface="Courier New" pitchFamily="49" charset="0"/>
              </a:rPr>
              <a:t>Date</a:t>
            </a:r>
            <a:r>
              <a:rPr lang="it-IT" sz="2800" dirty="0" smtClean="0">
                <a:latin typeface="Courier New" pitchFamily="49" charset="0"/>
                <a:cs typeface="Courier New" pitchFamily="49" charset="0"/>
              </a:rPr>
              <a:t>(</a:t>
            </a:r>
            <a:r>
              <a:rPr lang="it-IT" sz="2800" i="1" dirty="0" err="1" smtClean="0"/>
              <a:t>dateString</a:t>
            </a:r>
            <a:r>
              <a:rPr lang="it-IT" sz="2800" dirty="0" smtClean="0">
                <a:latin typeface="Courier New" pitchFamily="49" charset="0"/>
                <a:cs typeface="Courier New" pitchFamily="49" charset="0"/>
              </a:rPr>
              <a:t>);</a:t>
            </a:r>
          </a:p>
          <a:p>
            <a:pPr marL="0" indent="0">
              <a:buNone/>
            </a:pPr>
            <a:r>
              <a:rPr lang="it-IT" sz="2800" b="1" dirty="0" err="1" smtClean="0">
                <a:solidFill>
                  <a:srgbClr val="00B050"/>
                </a:solidFill>
                <a:latin typeface="Courier New" pitchFamily="49" charset="0"/>
                <a:cs typeface="Courier New" pitchFamily="49" charset="0"/>
              </a:rPr>
              <a:t>var</a:t>
            </a:r>
            <a:r>
              <a:rPr lang="it-IT" sz="2800" dirty="0" smtClean="0">
                <a:latin typeface="Courier New" pitchFamily="49" charset="0"/>
                <a:cs typeface="Courier New" pitchFamily="49" charset="0"/>
              </a:rPr>
              <a:t> d </a:t>
            </a:r>
            <a:r>
              <a:rPr lang="it-IT" sz="2800" dirty="0" smtClean="0">
                <a:solidFill>
                  <a:srgbClr val="00B050"/>
                </a:solidFill>
                <a:latin typeface="Courier New" pitchFamily="49" charset="0"/>
                <a:cs typeface="Courier New" pitchFamily="49" charset="0"/>
              </a:rPr>
              <a:t>=</a:t>
            </a:r>
            <a:r>
              <a:rPr lang="it-IT" sz="2800" dirty="0" smtClean="0">
                <a:latin typeface="Courier New" pitchFamily="49" charset="0"/>
                <a:cs typeface="Courier New" pitchFamily="49" charset="0"/>
              </a:rPr>
              <a:t> </a:t>
            </a:r>
            <a:r>
              <a:rPr lang="it-IT" sz="2800" b="1" dirty="0" err="1" smtClean="0">
                <a:solidFill>
                  <a:srgbClr val="00B050"/>
                </a:solidFill>
                <a:latin typeface="Courier New" pitchFamily="49" charset="0"/>
                <a:cs typeface="Courier New" pitchFamily="49" charset="0"/>
              </a:rPr>
              <a:t>new</a:t>
            </a:r>
            <a:r>
              <a:rPr lang="it-IT" sz="2800" dirty="0" smtClean="0">
                <a:latin typeface="Courier New" pitchFamily="49" charset="0"/>
                <a:cs typeface="Courier New" pitchFamily="49" charset="0"/>
              </a:rPr>
              <a:t> </a:t>
            </a:r>
            <a:r>
              <a:rPr lang="it-IT" sz="2800" dirty="0" smtClean="0">
                <a:solidFill>
                  <a:srgbClr val="0070C0"/>
                </a:solidFill>
                <a:latin typeface="Courier New" pitchFamily="49" charset="0"/>
                <a:cs typeface="Courier New" pitchFamily="49" charset="0"/>
              </a:rPr>
              <a:t>Date</a:t>
            </a:r>
            <a:r>
              <a:rPr lang="it-IT" sz="2800" dirty="0" smtClean="0">
                <a:latin typeface="Courier New" pitchFamily="49" charset="0"/>
                <a:cs typeface="Courier New" pitchFamily="49" charset="0"/>
              </a:rPr>
              <a:t>(</a:t>
            </a:r>
            <a:r>
              <a:rPr lang="en-US" sz="2800" i="1" dirty="0" smtClean="0"/>
              <a:t>year</a:t>
            </a:r>
            <a:r>
              <a:rPr lang="en-US" sz="2800" dirty="0" smtClean="0"/>
              <a:t>, </a:t>
            </a:r>
            <a:r>
              <a:rPr lang="en-US" sz="2800" i="1" dirty="0" smtClean="0"/>
              <a:t>month</a:t>
            </a:r>
            <a:r>
              <a:rPr lang="en-US" sz="2800" dirty="0" smtClean="0"/>
              <a:t>, </a:t>
            </a:r>
            <a:r>
              <a:rPr lang="en-US" sz="2800" i="1" dirty="0" smtClean="0"/>
              <a:t>day</a:t>
            </a:r>
            <a:r>
              <a:rPr lang="en-US" sz="2800" dirty="0" smtClean="0"/>
              <a:t>, </a:t>
            </a:r>
            <a:br>
              <a:rPr lang="en-US" sz="2800" dirty="0" smtClean="0"/>
            </a:br>
            <a:r>
              <a:rPr lang="en-US" sz="2800" dirty="0" smtClean="0"/>
              <a:t>	                                  </a:t>
            </a:r>
            <a:r>
              <a:rPr lang="en-US" sz="2800" i="1" dirty="0" smtClean="0"/>
              <a:t>hours</a:t>
            </a:r>
            <a:r>
              <a:rPr lang="en-US" sz="2800" dirty="0" smtClean="0"/>
              <a:t>, </a:t>
            </a:r>
            <a:r>
              <a:rPr lang="en-US" sz="2800" i="1" dirty="0" smtClean="0"/>
              <a:t>minutes</a:t>
            </a:r>
            <a:r>
              <a:rPr lang="en-US" sz="2800" dirty="0" smtClean="0"/>
              <a:t>, </a:t>
            </a:r>
            <a:br>
              <a:rPr lang="en-US" sz="2800" dirty="0" smtClean="0"/>
            </a:br>
            <a:r>
              <a:rPr lang="en-US" sz="2800" dirty="0" smtClean="0"/>
              <a:t>                                            s</a:t>
            </a:r>
            <a:r>
              <a:rPr lang="en-US" sz="2800" i="1" dirty="0" smtClean="0"/>
              <a:t>econds</a:t>
            </a:r>
            <a:r>
              <a:rPr lang="en-US" sz="2800" dirty="0" smtClean="0"/>
              <a:t>, </a:t>
            </a:r>
            <a:br>
              <a:rPr lang="en-US" sz="2800" dirty="0" smtClean="0"/>
            </a:br>
            <a:r>
              <a:rPr lang="en-US" sz="2800" dirty="0" smtClean="0"/>
              <a:t>				     </a:t>
            </a:r>
            <a:r>
              <a:rPr lang="en-US" sz="2800" i="1" dirty="0" smtClean="0"/>
              <a:t>milliseconds</a:t>
            </a:r>
            <a:r>
              <a:rPr lang="it-IT" sz="2800" dirty="0" smtClean="0">
                <a:latin typeface="Courier New" pitchFamily="49" charset="0"/>
                <a:cs typeface="Courier New" pitchFamily="49" charset="0"/>
              </a:rPr>
              <a:t>);</a:t>
            </a:r>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Metodo statico</a:t>
            </a:r>
            <a:endParaRPr lang="it-IT" dirty="0"/>
          </a:p>
        </p:txBody>
      </p:sp>
      <p:graphicFrame>
        <p:nvGraphicFramePr>
          <p:cNvPr id="4" name="Segnaposto contenuto 3"/>
          <p:cNvGraphicFramePr>
            <a:graphicFrameLocks noGrp="1"/>
          </p:cNvGraphicFramePr>
          <p:nvPr>
            <p:ph idx="1"/>
          </p:nvPr>
        </p:nvGraphicFramePr>
        <p:xfrm>
          <a:off x="323525" y="2108994"/>
          <a:ext cx="8352930" cy="1764030"/>
        </p:xfrm>
        <a:graphic>
          <a:graphicData uri="http://schemas.openxmlformats.org/drawingml/2006/table">
            <a:tbl>
              <a:tblPr/>
              <a:tblGrid>
                <a:gridCol w="3024339"/>
                <a:gridCol w="5328591"/>
              </a:tblGrid>
              <a:tr h="0">
                <a:tc>
                  <a:txBody>
                    <a:bodyPr/>
                    <a:lstStyle/>
                    <a:p>
                      <a:pPr fontAlgn="t"/>
                      <a:r>
                        <a:rPr lang="it-IT" sz="2800" dirty="0" smtClean="0">
                          <a:solidFill>
                            <a:srgbClr val="900B09"/>
                          </a:solidFill>
                          <a:latin typeface="verdana"/>
                        </a:rPr>
                        <a:t>Date.parse(str)</a:t>
                      </a:r>
                      <a:endParaRPr lang="it-IT" sz="2800"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2800" b="0" i="0" kern="1200" dirty="0" smtClean="0">
                          <a:solidFill>
                            <a:schemeClr val="tx1"/>
                          </a:solidFill>
                          <a:latin typeface="+mn-lt"/>
                          <a:ea typeface="+mn-ea"/>
                          <a:cs typeface="+mn-cs"/>
                        </a:rPr>
                        <a:t>Analizza</a:t>
                      </a:r>
                      <a:r>
                        <a:rPr lang="it-IT" sz="2800" b="0" i="0" kern="1200" baseline="0" dirty="0" smtClean="0">
                          <a:solidFill>
                            <a:schemeClr val="tx1"/>
                          </a:solidFill>
                          <a:latin typeface="+mn-lt"/>
                          <a:ea typeface="+mn-ea"/>
                          <a:cs typeface="+mn-cs"/>
                        </a:rPr>
                        <a:t> una </a:t>
                      </a:r>
                      <a:r>
                        <a:rPr lang="it-IT" sz="2800" b="0" i="0" kern="1200" dirty="0" smtClean="0">
                          <a:solidFill>
                            <a:schemeClr val="tx1"/>
                          </a:solidFill>
                          <a:latin typeface="+mn-lt"/>
                          <a:ea typeface="+mn-ea"/>
                          <a:cs typeface="+mn-cs"/>
                        </a:rPr>
                        <a:t>data in</a:t>
                      </a:r>
                      <a:r>
                        <a:rPr lang="it-IT" sz="2800" b="0" i="0" kern="1200" baseline="0" dirty="0" smtClean="0">
                          <a:solidFill>
                            <a:schemeClr val="tx1"/>
                          </a:solidFill>
                          <a:latin typeface="+mn-lt"/>
                          <a:ea typeface="+mn-ea"/>
                          <a:cs typeface="+mn-cs"/>
                        </a:rPr>
                        <a:t> formato stringa </a:t>
                      </a:r>
                      <a:r>
                        <a:rPr lang="it-IT" sz="2800" b="0" i="0" kern="1200" dirty="0" smtClean="0">
                          <a:solidFill>
                            <a:schemeClr val="tx1"/>
                          </a:solidFill>
                          <a:latin typeface="+mn-lt"/>
                          <a:ea typeface="+mn-ea"/>
                          <a:cs typeface="+mn-cs"/>
                        </a:rPr>
                        <a:t>e restituisce il numero di millisecondi</a:t>
                      </a:r>
                      <a:r>
                        <a:rPr lang="it-IT" sz="2800" b="0" i="0" kern="1200" baseline="0" dirty="0" smtClean="0">
                          <a:solidFill>
                            <a:schemeClr val="tx1"/>
                          </a:solidFill>
                          <a:latin typeface="+mn-lt"/>
                          <a:ea typeface="+mn-ea"/>
                          <a:cs typeface="+mn-cs"/>
                        </a:rPr>
                        <a:t> </a:t>
                      </a:r>
                      <a:r>
                        <a:rPr lang="it-IT" sz="2800" b="0" i="0" kern="1200" dirty="0" smtClean="0">
                          <a:solidFill>
                            <a:schemeClr val="tx1"/>
                          </a:solidFill>
                          <a:latin typeface="+mn-lt"/>
                          <a:ea typeface="+mn-ea"/>
                          <a:cs typeface="+mn-cs"/>
                        </a:rPr>
                        <a:t>dalla mezzanotte del 1 Gennaio 1970.</a:t>
                      </a:r>
                      <a:endParaRPr lang="en-US" sz="2800"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nvGraphicFramePr>
        <p:xfrm>
          <a:off x="251520" y="581056"/>
          <a:ext cx="8640960" cy="4053840"/>
        </p:xfrm>
        <a:graphic>
          <a:graphicData uri="http://schemas.openxmlformats.org/drawingml/2006/table">
            <a:tbl>
              <a:tblPr/>
              <a:tblGrid>
                <a:gridCol w="1944216"/>
                <a:gridCol w="6696744"/>
              </a:tblGrid>
              <a:tr h="0">
                <a:tc>
                  <a:txBody>
                    <a:bodyPr/>
                    <a:lstStyle/>
                    <a:p>
                      <a:pPr algn="l" fontAlgn="t">
                        <a:lnSpc>
                          <a:spcPct val="100000"/>
                        </a:lnSpc>
                      </a:pPr>
                      <a:r>
                        <a:rPr lang="it-IT" sz="1400" dirty="0" smtClean="0">
                          <a:latin typeface="+mn-lt"/>
                        </a:rPr>
                        <a:t>Metodi</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lnSpc>
                          <a:spcPct val="100000"/>
                        </a:lnSpc>
                      </a:pPr>
                      <a:r>
                        <a:rPr lang="it-IT" sz="1400" dirty="0" smtClean="0">
                          <a:latin typeface="+mn-lt"/>
                        </a:rPr>
                        <a:t>Descrizione</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0">
                <a:tc>
                  <a:txBody>
                    <a:bodyPr/>
                    <a:lstStyle/>
                    <a:p>
                      <a:pPr fontAlgn="t">
                        <a:lnSpc>
                          <a:spcPct val="100000"/>
                        </a:lnSpc>
                      </a:pPr>
                      <a:r>
                        <a:rPr lang="it-IT" sz="1400" dirty="0" err="1">
                          <a:solidFill>
                            <a:srgbClr val="900B09"/>
                          </a:solidFill>
                          <a:latin typeface="+mn-lt"/>
                        </a:rPr>
                        <a:t>getDate</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a:t>
                      </a:r>
                      <a:r>
                        <a:rPr lang="it-IT" sz="1400" dirty="0" smtClean="0">
                          <a:solidFill>
                            <a:srgbClr val="333333"/>
                          </a:solidFill>
                          <a:latin typeface="+mn-lt"/>
                          <a:ea typeface="Calibri"/>
                          <a:cs typeface="Times New Roman"/>
                        </a:rPr>
                        <a:t>il</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giorno </a:t>
                      </a:r>
                      <a:r>
                        <a:rPr lang="it-IT" sz="1400" dirty="0">
                          <a:solidFill>
                            <a:srgbClr val="333333"/>
                          </a:solidFill>
                          <a:latin typeface="+mn-lt"/>
                          <a:ea typeface="Calibri"/>
                          <a:cs typeface="Times New Roman"/>
                        </a:rPr>
                        <a:t>del </a:t>
                      </a:r>
                      <a:r>
                        <a:rPr lang="it-IT" sz="1400" dirty="0" smtClean="0">
                          <a:solidFill>
                            <a:srgbClr val="333333"/>
                          </a:solidFill>
                          <a:latin typeface="+mn-lt"/>
                          <a:ea typeface="Calibri"/>
                          <a:cs typeface="Times New Roman"/>
                        </a:rPr>
                        <a:t>mese</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(1-31</a:t>
                      </a:r>
                      <a:r>
                        <a:rPr lang="it-IT" sz="1400" dirty="0">
                          <a:solidFill>
                            <a:srgbClr val="333333"/>
                          </a:solidFill>
                          <a:latin typeface="+mn-lt"/>
                          <a:ea typeface="Calibri"/>
                          <a:cs typeface="Times New Roman"/>
                        </a:rPr>
                        <a:t>)</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getDay</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a:t>
                      </a:r>
                      <a:r>
                        <a:rPr lang="it-IT" sz="1400" dirty="0" smtClean="0">
                          <a:solidFill>
                            <a:srgbClr val="333333"/>
                          </a:solidFill>
                          <a:latin typeface="+mn-lt"/>
                          <a:ea typeface="Calibri"/>
                          <a:cs typeface="Times New Roman"/>
                        </a:rPr>
                        <a:t>il</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giorno </a:t>
                      </a:r>
                      <a:r>
                        <a:rPr lang="it-IT" sz="1400" dirty="0">
                          <a:solidFill>
                            <a:srgbClr val="333333"/>
                          </a:solidFill>
                          <a:latin typeface="+mn-lt"/>
                          <a:ea typeface="Calibri"/>
                          <a:cs typeface="Times New Roman"/>
                        </a:rPr>
                        <a:t>della settimana </a:t>
                      </a:r>
                      <a:r>
                        <a:rPr lang="it-IT" sz="1400" dirty="0" smtClean="0">
                          <a:solidFill>
                            <a:srgbClr val="333333"/>
                          </a:solidFill>
                          <a:latin typeface="+mn-lt"/>
                          <a:ea typeface="Calibri"/>
                          <a:cs typeface="Times New Roman"/>
                        </a:rPr>
                        <a:t>(0-6,</a:t>
                      </a:r>
                      <a:r>
                        <a:rPr lang="it-IT" sz="1400" baseline="0" dirty="0" smtClean="0">
                          <a:solidFill>
                            <a:srgbClr val="333333"/>
                          </a:solidFill>
                          <a:latin typeface="+mn-lt"/>
                          <a:ea typeface="Calibri"/>
                          <a:cs typeface="Times New Roman"/>
                        </a:rPr>
                        <a:t> 0 = domenica</a:t>
                      </a:r>
                      <a:r>
                        <a:rPr lang="it-IT" sz="1400" dirty="0" smtClean="0">
                          <a:solidFill>
                            <a:srgbClr val="333333"/>
                          </a:solidFill>
                          <a:latin typeface="+mn-lt"/>
                          <a:ea typeface="Calibri"/>
                          <a:cs typeface="Times New Roman"/>
                        </a:rPr>
                        <a:t>)</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getFullYear</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mn-lt"/>
                          <a:ea typeface="Calibri"/>
                          <a:cs typeface="Times New Roman"/>
                        </a:rPr>
                        <a:t>Restituisce l'anno (quattro cifre)</a:t>
                      </a:r>
                      <a:endParaRPr lang="it-IT" sz="140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getHours</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mn-lt"/>
                          <a:ea typeface="Calibri"/>
                          <a:cs typeface="Times New Roman"/>
                        </a:rPr>
                        <a:t>Restituisce l'ora (da 0-23)</a:t>
                      </a:r>
                      <a:endParaRPr lang="it-IT" sz="140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getMilliseconds</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a:t>
                      </a:r>
                      <a:r>
                        <a:rPr lang="it-IT" sz="1400" dirty="0" smtClean="0">
                          <a:solidFill>
                            <a:srgbClr val="333333"/>
                          </a:solidFill>
                          <a:latin typeface="+mn-lt"/>
                          <a:ea typeface="Calibri"/>
                          <a:cs typeface="Times New Roman"/>
                        </a:rPr>
                        <a:t>i</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millisecondi</a:t>
                      </a:r>
                      <a:r>
                        <a:rPr lang="it-IT" sz="1400" dirty="0">
                          <a:solidFill>
                            <a:srgbClr val="333333"/>
                          </a:solidFill>
                          <a:latin typeface="+mn-lt"/>
                          <a:ea typeface="Calibri"/>
                          <a:cs typeface="Times New Roman"/>
                        </a:rPr>
                        <a:t> (0-999)</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getMinutes</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mn-lt"/>
                          <a:ea typeface="Calibri"/>
                          <a:cs typeface="Times New Roman"/>
                        </a:rPr>
                        <a:t>Restituisce i minuti (0-59)</a:t>
                      </a:r>
                      <a:endParaRPr lang="it-IT" sz="140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getMonth</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a:t>
                      </a:r>
                      <a:r>
                        <a:rPr lang="it-IT" sz="1400" dirty="0" smtClean="0">
                          <a:solidFill>
                            <a:srgbClr val="333333"/>
                          </a:solidFill>
                          <a:latin typeface="+mn-lt"/>
                          <a:ea typeface="Calibri"/>
                          <a:cs typeface="Times New Roman"/>
                        </a:rPr>
                        <a:t>il</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mese </a:t>
                      </a:r>
                      <a:r>
                        <a:rPr lang="it-IT" sz="1400" dirty="0">
                          <a:solidFill>
                            <a:srgbClr val="333333"/>
                          </a:solidFill>
                          <a:latin typeface="+mn-lt"/>
                          <a:ea typeface="Calibri"/>
                          <a:cs typeface="Times New Roman"/>
                        </a:rPr>
                        <a:t>(0-11)</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getSeconds</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i </a:t>
                      </a:r>
                      <a:r>
                        <a:rPr lang="it-IT" sz="1400" dirty="0" smtClean="0">
                          <a:solidFill>
                            <a:srgbClr val="333333"/>
                          </a:solidFill>
                          <a:latin typeface="+mn-lt"/>
                          <a:ea typeface="Calibri"/>
                          <a:cs typeface="Times New Roman"/>
                        </a:rPr>
                        <a:t>secondi</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(0-59</a:t>
                      </a:r>
                      <a:r>
                        <a:rPr lang="it-IT" sz="1400" dirty="0">
                          <a:solidFill>
                            <a:srgbClr val="333333"/>
                          </a:solidFill>
                          <a:latin typeface="+mn-lt"/>
                          <a:ea typeface="Calibri"/>
                          <a:cs typeface="Times New Roman"/>
                        </a:rPr>
                        <a:t>)</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getTime</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il </a:t>
                      </a:r>
                      <a:r>
                        <a:rPr lang="it-IT" sz="1400" dirty="0" smtClean="0">
                          <a:solidFill>
                            <a:srgbClr val="333333"/>
                          </a:solidFill>
                          <a:latin typeface="+mn-lt"/>
                          <a:ea typeface="Calibri"/>
                          <a:cs typeface="Times New Roman"/>
                        </a:rPr>
                        <a:t>numero</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di</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millisecondi</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trascorsi </a:t>
                      </a:r>
                      <a:r>
                        <a:rPr lang="it-IT" sz="1400" dirty="0">
                          <a:solidFill>
                            <a:srgbClr val="333333"/>
                          </a:solidFill>
                          <a:latin typeface="+mn-lt"/>
                          <a:ea typeface="Calibri"/>
                          <a:cs typeface="Times New Roman"/>
                        </a:rPr>
                        <a:t>dalla mezzanotte </a:t>
                      </a:r>
                      <a:r>
                        <a:rPr lang="it-IT" sz="1400" dirty="0" smtClean="0">
                          <a:solidFill>
                            <a:srgbClr val="333333"/>
                          </a:solidFill>
                          <a:latin typeface="+mn-lt"/>
                          <a:ea typeface="Calibri"/>
                          <a:cs typeface="Times New Roman"/>
                        </a:rPr>
                        <a:t>del 1 </a:t>
                      </a:r>
                      <a:r>
                        <a:rPr lang="it-IT" sz="1400" dirty="0">
                          <a:solidFill>
                            <a:srgbClr val="333333"/>
                          </a:solidFill>
                          <a:latin typeface="+mn-lt"/>
                          <a:ea typeface="Calibri"/>
                          <a:cs typeface="Times New Roman"/>
                        </a:rPr>
                        <a:t>gennaio 1970</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getTimezoneOffset</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a:t>
                      </a:r>
                      <a:r>
                        <a:rPr lang="it-IT" sz="1400" dirty="0" smtClean="0">
                          <a:solidFill>
                            <a:srgbClr val="333333"/>
                          </a:solidFill>
                          <a:latin typeface="+mn-lt"/>
                          <a:ea typeface="Calibri"/>
                          <a:cs typeface="Times New Roman"/>
                        </a:rPr>
                        <a:t>la</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differenza </a:t>
                      </a:r>
                      <a:r>
                        <a:rPr lang="it-IT" sz="1400" dirty="0">
                          <a:solidFill>
                            <a:srgbClr val="333333"/>
                          </a:solidFill>
                          <a:latin typeface="+mn-lt"/>
                          <a:ea typeface="Calibri"/>
                          <a:cs typeface="Times New Roman"/>
                        </a:rPr>
                        <a:t>di tempo tra il GMT e l'ora locale, in pochi minuti</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getUTCDate</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a:t>
                      </a:r>
                      <a:r>
                        <a:rPr lang="it-IT" sz="1400" dirty="0" smtClean="0">
                          <a:solidFill>
                            <a:srgbClr val="333333"/>
                          </a:solidFill>
                          <a:latin typeface="+mn-lt"/>
                          <a:ea typeface="Calibri"/>
                          <a:cs typeface="Times New Roman"/>
                        </a:rPr>
                        <a:t>il</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giorno </a:t>
                      </a:r>
                      <a:r>
                        <a:rPr lang="it-IT" sz="1400" dirty="0">
                          <a:solidFill>
                            <a:srgbClr val="333333"/>
                          </a:solidFill>
                          <a:latin typeface="+mn-lt"/>
                          <a:ea typeface="Calibri"/>
                          <a:cs typeface="Times New Roman"/>
                        </a:rPr>
                        <a:t>del mese, in base all'ora universale (da 1-31)</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getUTCDay</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a:t>
                      </a:r>
                      <a:r>
                        <a:rPr lang="it-IT" sz="1400" dirty="0" smtClean="0">
                          <a:solidFill>
                            <a:srgbClr val="333333"/>
                          </a:solidFill>
                          <a:latin typeface="+mn-lt"/>
                          <a:ea typeface="Calibri"/>
                          <a:cs typeface="Times New Roman"/>
                        </a:rPr>
                        <a:t>il</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giorno </a:t>
                      </a:r>
                      <a:r>
                        <a:rPr lang="it-IT" sz="1400" dirty="0">
                          <a:solidFill>
                            <a:srgbClr val="333333"/>
                          </a:solidFill>
                          <a:latin typeface="+mn-lt"/>
                          <a:ea typeface="Calibri"/>
                          <a:cs typeface="Times New Roman"/>
                        </a:rPr>
                        <a:t>della settimana, in base all'ora universale (da0-6)</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getUTCFullYear</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a:t>
                      </a:r>
                      <a:r>
                        <a:rPr lang="it-IT" sz="1400" dirty="0" smtClean="0">
                          <a:solidFill>
                            <a:srgbClr val="333333"/>
                          </a:solidFill>
                          <a:latin typeface="+mn-lt"/>
                          <a:ea typeface="Calibri"/>
                          <a:cs typeface="Times New Roman"/>
                        </a:rPr>
                        <a:t>l'anno,</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in </a:t>
                      </a:r>
                      <a:r>
                        <a:rPr lang="it-IT" sz="1400" dirty="0">
                          <a:solidFill>
                            <a:srgbClr val="333333"/>
                          </a:solidFill>
                          <a:latin typeface="+mn-lt"/>
                          <a:ea typeface="Calibri"/>
                          <a:cs typeface="Times New Roman"/>
                        </a:rPr>
                        <a:t>base all'ora universale (quattro cifre)</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getUTCHours</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a:t>
                      </a:r>
                      <a:r>
                        <a:rPr lang="it-IT" sz="1400" dirty="0" smtClean="0">
                          <a:solidFill>
                            <a:srgbClr val="333333"/>
                          </a:solidFill>
                          <a:latin typeface="+mn-lt"/>
                          <a:ea typeface="Calibri"/>
                          <a:cs typeface="Times New Roman"/>
                        </a:rPr>
                        <a:t>l'ora,</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in </a:t>
                      </a:r>
                      <a:r>
                        <a:rPr lang="it-IT" sz="1400" dirty="0">
                          <a:solidFill>
                            <a:srgbClr val="333333"/>
                          </a:solidFill>
                          <a:latin typeface="+mn-lt"/>
                          <a:ea typeface="Calibri"/>
                          <a:cs typeface="Times New Roman"/>
                        </a:rPr>
                        <a:t>base all'ora universale (da 0-23)</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getUTCMilliseconds</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a:t>
                      </a:r>
                      <a:r>
                        <a:rPr lang="it-IT" sz="1400" dirty="0" smtClean="0">
                          <a:solidFill>
                            <a:srgbClr val="333333"/>
                          </a:solidFill>
                          <a:latin typeface="+mn-lt"/>
                          <a:ea typeface="Calibri"/>
                          <a:cs typeface="Times New Roman"/>
                        </a:rPr>
                        <a:t>i</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millisecondi,</a:t>
                      </a:r>
                      <a:r>
                        <a:rPr lang="it-IT" sz="1400" baseline="0" dirty="0" smtClean="0">
                          <a:solidFill>
                            <a:srgbClr val="333333"/>
                          </a:solidFill>
                          <a:latin typeface="+mn-lt"/>
                          <a:ea typeface="Calibri"/>
                          <a:cs typeface="Times New Roman"/>
                        </a:rPr>
                        <a:t> </a:t>
                      </a:r>
                      <a:r>
                        <a:rPr lang="it-IT" sz="1400" dirty="0" smtClean="0">
                          <a:solidFill>
                            <a:srgbClr val="333333"/>
                          </a:solidFill>
                          <a:latin typeface="+mn-lt"/>
                          <a:ea typeface="Calibri"/>
                          <a:cs typeface="Times New Roman"/>
                        </a:rPr>
                        <a:t>in </a:t>
                      </a:r>
                      <a:r>
                        <a:rPr lang="it-IT" sz="1400" dirty="0">
                          <a:solidFill>
                            <a:srgbClr val="333333"/>
                          </a:solidFill>
                          <a:latin typeface="+mn-lt"/>
                          <a:ea typeface="Calibri"/>
                          <a:cs typeface="Times New Roman"/>
                        </a:rPr>
                        <a:t>base all'ora universale (0-999)</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getUTCMinutes</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mn-lt"/>
                          <a:ea typeface="Calibri"/>
                          <a:cs typeface="Times New Roman"/>
                        </a:rPr>
                        <a:t>Restituisce i minuti, in base all'ora universale (da 0-59)</a:t>
                      </a:r>
                      <a:endParaRPr lang="it-IT" sz="140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getUTCMonth</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mn-lt"/>
                          <a:ea typeface="Calibri"/>
                          <a:cs typeface="Times New Roman"/>
                        </a:rPr>
                        <a:t>Restituisce il mese, in base all'ora universale (da 0-11)</a:t>
                      </a:r>
                      <a:endParaRPr lang="it-IT" sz="140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mn-lt"/>
                        </a:rPr>
                        <a:t>getUTCSeconds</a:t>
                      </a:r>
                      <a:r>
                        <a:rPr lang="it-IT" sz="1400" dirty="0">
                          <a:solidFill>
                            <a:srgbClr val="900B09"/>
                          </a:solidFill>
                          <a:latin typeface="+mn-lt"/>
                        </a:rPr>
                        <a:t>()</a:t>
                      </a:r>
                      <a:endParaRPr lang="it-IT" sz="1400" dirty="0">
                        <a:latin typeface="+mn-lt"/>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mn-lt"/>
                          <a:ea typeface="Calibri"/>
                          <a:cs typeface="Times New Roman"/>
                        </a:rPr>
                        <a:t>Restituisce i secondi, in base all'ora universale (da 0-59)</a:t>
                      </a:r>
                      <a:endParaRPr lang="it-IT" sz="1400" dirty="0">
                        <a:latin typeface="+mn-lt"/>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nvGraphicFramePr>
        <p:xfrm>
          <a:off x="251520" y="581056"/>
          <a:ext cx="8640960" cy="4267200"/>
        </p:xfrm>
        <a:graphic>
          <a:graphicData uri="http://schemas.openxmlformats.org/drawingml/2006/table">
            <a:tbl>
              <a:tblPr/>
              <a:tblGrid>
                <a:gridCol w="1944216"/>
                <a:gridCol w="6696744"/>
              </a:tblGrid>
              <a:tr h="0">
                <a:tc>
                  <a:txBody>
                    <a:bodyPr/>
                    <a:lstStyle/>
                    <a:p>
                      <a:pPr algn="l" fontAlgn="t">
                        <a:lnSpc>
                          <a:spcPct val="100000"/>
                        </a:lnSpc>
                      </a:pPr>
                      <a:r>
                        <a:rPr lang="it-IT" sz="1400" dirty="0" smtClean="0">
                          <a:latin typeface="TitilliumText22L" pitchFamily="50" charset="0"/>
                        </a:rPr>
                        <a:t>Metodi</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lnSpc>
                          <a:spcPct val="100000"/>
                        </a:lnSpc>
                      </a:pPr>
                      <a:r>
                        <a:rPr lang="it-IT" sz="1400" dirty="0" smtClean="0">
                          <a:latin typeface="TitilliumText22L" pitchFamily="50" charset="0"/>
                        </a:rPr>
                        <a:t>Descrizione</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0">
                <a:tc>
                  <a:txBody>
                    <a:bodyPr/>
                    <a:lstStyle/>
                    <a:p>
                      <a:pPr fontAlgn="t">
                        <a:lnSpc>
                          <a:spcPct val="100000"/>
                        </a:lnSpc>
                      </a:pPr>
                      <a:r>
                        <a:rPr lang="it-IT" sz="1400" dirty="0" err="1">
                          <a:solidFill>
                            <a:srgbClr val="900B09"/>
                          </a:solidFill>
                          <a:latin typeface="TitilliumText22L" pitchFamily="50" charset="0"/>
                        </a:rPr>
                        <a:t>setDate</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 il giorno del mese di un oggetto data</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setFullYear</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 l'anno (quattro cifre) di un oggetto data</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setHours</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Imposta l'ora di un oggetto data</a:t>
                      </a:r>
                      <a:endParaRPr lang="it-IT" sz="1400" dirty="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setMilliseconds</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 i millisecondi di un oggetto data</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setMinutes</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Impostare i minuti di un oggetto data</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setMonth</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 il mese di un oggetto data</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setSeconds</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 i secondi di un oggetto data</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setTime</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Consente di impostare una data e un'ora aggiungendo </a:t>
                      </a:r>
                      <a:r>
                        <a:rPr lang="it-IT" sz="1400" dirty="0" smtClean="0">
                          <a:solidFill>
                            <a:srgbClr val="333333"/>
                          </a:solidFill>
                          <a:latin typeface="TitilliumText22L" pitchFamily="50" charset="0"/>
                          <a:ea typeface="Calibri"/>
                          <a:cs typeface="Times New Roman"/>
                        </a:rPr>
                        <a:t>o sottraendo</a:t>
                      </a:r>
                      <a:r>
                        <a:rPr lang="it-IT" sz="1400" dirty="0">
                          <a:solidFill>
                            <a:srgbClr val="333333"/>
                          </a:solidFill>
                          <a:latin typeface="TitilliumText22L" pitchFamily="50" charset="0"/>
                          <a:ea typeface="Calibri"/>
                          <a:cs typeface="Times New Roman"/>
                        </a:rPr>
                        <a:t> un determinato numero di millisecondi </a:t>
                      </a:r>
                      <a:r>
                        <a:rPr lang="it-IT" sz="1400" dirty="0" smtClean="0">
                          <a:solidFill>
                            <a:srgbClr val="333333"/>
                          </a:solidFill>
                          <a:latin typeface="TitilliumText22L" pitchFamily="50" charset="0"/>
                          <a:ea typeface="Calibri"/>
                          <a:cs typeface="Times New Roman"/>
                        </a:rPr>
                        <a:t>per/da mezzanotte del</a:t>
                      </a:r>
                      <a:r>
                        <a:rPr lang="it-IT" sz="1400" baseline="0" dirty="0" smtClean="0">
                          <a:solidFill>
                            <a:srgbClr val="333333"/>
                          </a:solidFill>
                          <a:latin typeface="TitilliumText22L" pitchFamily="50" charset="0"/>
                          <a:ea typeface="Calibri"/>
                          <a:cs typeface="Times New Roman"/>
                        </a:rPr>
                        <a:t> primo </a:t>
                      </a:r>
                      <a:r>
                        <a:rPr lang="it-IT" sz="1400" dirty="0" smtClean="0">
                          <a:solidFill>
                            <a:srgbClr val="333333"/>
                          </a:solidFill>
                          <a:latin typeface="TitilliumText22L" pitchFamily="50" charset="0"/>
                          <a:ea typeface="Calibri"/>
                          <a:cs typeface="Times New Roman"/>
                        </a:rPr>
                        <a:t>gennaio </a:t>
                      </a:r>
                      <a:r>
                        <a:rPr lang="it-IT" sz="1400" dirty="0">
                          <a:solidFill>
                            <a:srgbClr val="333333"/>
                          </a:solidFill>
                          <a:latin typeface="TitilliumText22L" pitchFamily="50" charset="0"/>
                          <a:ea typeface="Calibri"/>
                          <a:cs typeface="Times New Roman"/>
                        </a:rPr>
                        <a:t>1970</a:t>
                      </a:r>
                      <a:endParaRPr lang="it-IT" sz="1400" dirty="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setUTCDate</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 il giorno del mese di un oggetto data, in base all'ora universale</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setUTCFullYear</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Imposta l'anno di un oggetto data, in base all'ora universale (</a:t>
                      </a:r>
                      <a:r>
                        <a:rPr lang="it-IT" sz="1400" dirty="0" smtClean="0">
                          <a:solidFill>
                            <a:srgbClr val="333333"/>
                          </a:solidFill>
                          <a:latin typeface="TitilliumText22L" pitchFamily="50" charset="0"/>
                          <a:ea typeface="Calibri"/>
                          <a:cs typeface="Times New Roman"/>
                        </a:rPr>
                        <a:t>quattro cifre</a:t>
                      </a:r>
                      <a:r>
                        <a:rPr lang="it-IT" sz="1400" dirty="0">
                          <a:solidFill>
                            <a:srgbClr val="333333"/>
                          </a:solidFill>
                          <a:latin typeface="TitilliumText22L" pitchFamily="50" charset="0"/>
                          <a:ea typeface="Calibri"/>
                          <a:cs typeface="Times New Roman"/>
                        </a:rPr>
                        <a:t>)</a:t>
                      </a:r>
                      <a:endParaRPr lang="it-IT" sz="1400" dirty="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setUTCHours</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 l'ora di un oggetto data, in base all'ora universale</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setUTCMilliseconds</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 i millisecondi di un oggetto data, in base all'ora universale</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setUTCMinutes</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Impostare i minuti di un oggetto data, in base all'ora universale</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setUTCMonth</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 il mese di un oggetto data, in base all'ora universale</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setUTCSeconds</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Impostare i secondi di un oggetto data, in base all'ora universale</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setDate</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 il giorno del mese di un oggetto data</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setFullYear</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a:solidFill>
                            <a:srgbClr val="333333"/>
                          </a:solidFill>
                          <a:latin typeface="TitilliumText22L" pitchFamily="50" charset="0"/>
                          <a:ea typeface="Calibri"/>
                          <a:cs typeface="Times New Roman"/>
                        </a:rPr>
                        <a:t>Imposta l'anno (quattro cifre) di un oggetto data</a:t>
                      </a:r>
                      <a:endParaRPr lang="it-IT" sz="140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setHours</a:t>
                      </a:r>
                      <a:r>
                        <a:rPr lang="it-IT" sz="1400" dirty="0">
                          <a:solidFill>
                            <a:srgbClr val="900B09"/>
                          </a:solidFill>
                          <a:latin typeface="TitilliumText22L" pitchFamily="50" charset="0"/>
                        </a:rPr>
                        <a:t>()</a:t>
                      </a:r>
                      <a:endParaRPr lang="it-IT" sz="1400" dirty="0">
                        <a:latin typeface="TitilliumText22L" pitchFamily="50" charset="0"/>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Imposta l'ora di un oggetto data</a:t>
                      </a:r>
                      <a:endParaRPr lang="it-IT" sz="1400" dirty="0">
                        <a:latin typeface="TitilliumText22L" pitchFamily="50" charset="0"/>
                        <a:ea typeface="Calibri"/>
                        <a:cs typeface="Times New Roman"/>
                      </a:endParaRPr>
                    </a:p>
                  </a:txBody>
                  <a:tcPr marL="36000" marR="36000" marT="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nvGraphicFramePr>
        <p:xfrm>
          <a:off x="251520" y="581056"/>
          <a:ext cx="8640960" cy="3213495"/>
        </p:xfrm>
        <a:graphic>
          <a:graphicData uri="http://schemas.openxmlformats.org/drawingml/2006/table">
            <a:tbl>
              <a:tblPr/>
              <a:tblGrid>
                <a:gridCol w="1944216"/>
                <a:gridCol w="6696744"/>
              </a:tblGrid>
              <a:tr h="0">
                <a:tc>
                  <a:txBody>
                    <a:bodyPr/>
                    <a:lstStyle/>
                    <a:p>
                      <a:pPr algn="l" fontAlgn="t">
                        <a:lnSpc>
                          <a:spcPct val="100000"/>
                        </a:lnSpc>
                      </a:pPr>
                      <a:r>
                        <a:rPr lang="it-IT" sz="1400" dirty="0" smtClean="0">
                          <a:latin typeface="TitilliumText22L" pitchFamily="50" charset="0"/>
                        </a:rPr>
                        <a:t>Metodi</a:t>
                      </a:r>
                      <a:endParaRPr lang="it-IT" sz="1400" dirty="0">
                        <a:latin typeface="TitilliumText22L" pitchFamily="50" charset="0"/>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lnSpc>
                          <a:spcPct val="100000"/>
                        </a:lnSpc>
                      </a:pPr>
                      <a:r>
                        <a:rPr lang="it-IT" sz="1400" dirty="0" smtClean="0">
                          <a:latin typeface="TitilliumText22L" pitchFamily="50" charset="0"/>
                        </a:rPr>
                        <a:t>Descrizione</a:t>
                      </a:r>
                      <a:endParaRPr lang="it-IT" sz="1400" dirty="0">
                        <a:latin typeface="TitilliumText22L" pitchFamily="50" charset="0"/>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0">
                <a:tc>
                  <a:txBody>
                    <a:bodyPr/>
                    <a:lstStyle/>
                    <a:p>
                      <a:pPr fontAlgn="t">
                        <a:lnSpc>
                          <a:spcPct val="100000"/>
                        </a:lnSpc>
                      </a:pPr>
                      <a:r>
                        <a:rPr lang="it-IT" sz="1400" dirty="0" err="1">
                          <a:solidFill>
                            <a:srgbClr val="900B09"/>
                          </a:solidFill>
                          <a:latin typeface="TitilliumText22L" pitchFamily="50" charset="0"/>
                        </a:rPr>
                        <a:t>toDateString</a:t>
                      </a:r>
                      <a:r>
                        <a:rPr lang="it-IT" sz="1400" dirty="0">
                          <a:solidFill>
                            <a:srgbClr val="900B09"/>
                          </a:solidFill>
                          <a:latin typeface="TitilliumText22L" pitchFamily="50" charset="0"/>
                        </a:rPr>
                        <a:t>()</a:t>
                      </a:r>
                      <a:endParaRPr lang="it-IT" sz="1400" dirty="0">
                        <a:latin typeface="TitilliumText22L" pitchFamily="50" charset="0"/>
                      </a:endParaRPr>
                    </a:p>
                  </a:txBody>
                  <a:tcPr marL="28575" marR="28575" marT="36000"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Converte </a:t>
                      </a:r>
                      <a:r>
                        <a:rPr lang="it-IT" sz="1400" dirty="0" smtClean="0">
                          <a:solidFill>
                            <a:srgbClr val="333333"/>
                          </a:solidFill>
                          <a:latin typeface="TitilliumText22L" pitchFamily="50" charset="0"/>
                          <a:ea typeface="Calibri"/>
                          <a:cs typeface="Times New Roman"/>
                        </a:rPr>
                        <a:t>la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parte </a:t>
                      </a:r>
                      <a:r>
                        <a:rPr lang="it-IT" sz="1400" dirty="0">
                          <a:solidFill>
                            <a:srgbClr val="333333"/>
                          </a:solidFill>
                          <a:latin typeface="TitilliumText22L" pitchFamily="50" charset="0"/>
                          <a:ea typeface="Calibri"/>
                          <a:cs typeface="Times New Roman"/>
                        </a:rPr>
                        <a:t>relativa alla </a:t>
                      </a:r>
                      <a:r>
                        <a:rPr lang="it-IT" sz="1400" dirty="0" smtClean="0">
                          <a:solidFill>
                            <a:srgbClr val="333333"/>
                          </a:solidFill>
                          <a:latin typeface="TitilliumText22L" pitchFamily="50" charset="0"/>
                          <a:ea typeface="Calibri"/>
                          <a:cs typeface="Times New Roman"/>
                        </a:rPr>
                        <a:t>data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di </a:t>
                      </a:r>
                      <a:r>
                        <a:rPr lang="it-IT" sz="1400" dirty="0">
                          <a:solidFill>
                            <a:srgbClr val="333333"/>
                          </a:solidFill>
                          <a:latin typeface="TitilliumText22L" pitchFamily="50" charset="0"/>
                          <a:ea typeface="Calibri"/>
                          <a:cs typeface="Times New Roman"/>
                        </a:rPr>
                        <a:t>un </a:t>
                      </a:r>
                      <a:r>
                        <a:rPr lang="it-IT" sz="1400" dirty="0" smtClean="0">
                          <a:solidFill>
                            <a:srgbClr val="333333"/>
                          </a:solidFill>
                          <a:latin typeface="TitilliumText22L" pitchFamily="50" charset="0"/>
                          <a:ea typeface="Calibri"/>
                          <a:cs typeface="Times New Roman"/>
                        </a:rPr>
                        <a:t>oggetto</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Date in una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stringa leggibile</a:t>
                      </a:r>
                      <a:endParaRPr lang="it-IT" sz="1400" dirty="0">
                        <a:latin typeface="TitilliumText22L" pitchFamily="50" charset="0"/>
                        <a:ea typeface="Calibri"/>
                        <a:cs typeface="Times New Roman"/>
                      </a:endParaRPr>
                    </a:p>
                  </a:txBody>
                  <a:tcPr marL="68580" marR="6858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a:solidFill>
                            <a:srgbClr val="900B09"/>
                          </a:solidFill>
                          <a:latin typeface="TitilliumText22L" pitchFamily="50" charset="0"/>
                        </a:rPr>
                        <a:t>toISOString()</a:t>
                      </a:r>
                      <a:endParaRPr lang="it-IT" sz="1400" dirty="0">
                        <a:latin typeface="TitilliumText22L" pitchFamily="50" charset="0"/>
                      </a:endParaRPr>
                    </a:p>
                  </a:txBody>
                  <a:tcPr marL="28575" marR="28575" marT="36000"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Restituisce la </a:t>
                      </a:r>
                      <a:r>
                        <a:rPr lang="it-IT" sz="1400" dirty="0" smtClean="0">
                          <a:solidFill>
                            <a:srgbClr val="333333"/>
                          </a:solidFill>
                          <a:latin typeface="TitilliumText22L" pitchFamily="50" charset="0"/>
                          <a:ea typeface="Calibri"/>
                          <a:cs typeface="Times New Roman"/>
                        </a:rPr>
                        <a:t>data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come </a:t>
                      </a:r>
                      <a:r>
                        <a:rPr lang="it-IT" sz="1400" dirty="0">
                          <a:solidFill>
                            <a:srgbClr val="333333"/>
                          </a:solidFill>
                          <a:latin typeface="TitilliumText22L" pitchFamily="50" charset="0"/>
                          <a:ea typeface="Calibri"/>
                          <a:cs typeface="Times New Roman"/>
                        </a:rPr>
                        <a:t>una </a:t>
                      </a:r>
                      <a:r>
                        <a:rPr lang="it-IT" sz="1400" dirty="0" smtClean="0">
                          <a:solidFill>
                            <a:srgbClr val="333333"/>
                          </a:solidFill>
                          <a:latin typeface="TitilliumText22L" pitchFamily="50" charset="0"/>
                          <a:ea typeface="Calibri"/>
                          <a:cs typeface="Times New Roman"/>
                        </a:rPr>
                        <a:t>stringa,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utilizzando</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lo standard</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ISO</a:t>
                      </a:r>
                      <a:endParaRPr lang="it-IT" sz="1400" dirty="0">
                        <a:latin typeface="TitilliumText22L" pitchFamily="50" charset="0"/>
                        <a:ea typeface="Calibri"/>
                        <a:cs typeface="Times New Roman"/>
                      </a:endParaRPr>
                    </a:p>
                  </a:txBody>
                  <a:tcPr marL="68580" marR="6858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toJSON</a:t>
                      </a:r>
                      <a:r>
                        <a:rPr lang="it-IT" sz="1400" dirty="0">
                          <a:solidFill>
                            <a:srgbClr val="900B09"/>
                          </a:solidFill>
                          <a:latin typeface="TitilliumText22L" pitchFamily="50" charset="0"/>
                        </a:rPr>
                        <a:t>()</a:t>
                      </a:r>
                      <a:endParaRPr lang="it-IT" sz="1400" dirty="0">
                        <a:latin typeface="TitilliumText22L" pitchFamily="50" charset="0"/>
                      </a:endParaRPr>
                    </a:p>
                  </a:txBody>
                  <a:tcPr marL="28575" marR="28575" marT="36000"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Restituisce </a:t>
                      </a:r>
                      <a:r>
                        <a:rPr lang="it-IT" sz="1400" baseline="0" dirty="0" smtClean="0">
                          <a:solidFill>
                            <a:srgbClr val="333333"/>
                          </a:solidFill>
                          <a:latin typeface="TitilliumText22L" pitchFamily="50" charset="0"/>
                          <a:ea typeface="Calibri"/>
                          <a:cs typeface="Times New Roman"/>
                        </a:rPr>
                        <a:t>l</a:t>
                      </a:r>
                      <a:r>
                        <a:rPr lang="it-IT" sz="1400" dirty="0" smtClean="0">
                          <a:solidFill>
                            <a:srgbClr val="333333"/>
                          </a:solidFill>
                          <a:latin typeface="TitilliumText22L" pitchFamily="50" charset="0"/>
                          <a:ea typeface="Calibri"/>
                          <a:cs typeface="Times New Roman"/>
                        </a:rPr>
                        <a:t>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data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come</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una stringa,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formattato</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come </a:t>
                      </a:r>
                      <a:r>
                        <a:rPr lang="it-IT" sz="1400" dirty="0">
                          <a:solidFill>
                            <a:srgbClr val="333333"/>
                          </a:solidFill>
                          <a:latin typeface="TitilliumText22L" pitchFamily="50" charset="0"/>
                          <a:ea typeface="Calibri"/>
                          <a:cs typeface="Times New Roman"/>
                        </a:rPr>
                        <a:t>una </a:t>
                      </a:r>
                      <a:r>
                        <a:rPr lang="it-IT" sz="1400" dirty="0" err="1">
                          <a:solidFill>
                            <a:srgbClr val="333333"/>
                          </a:solidFill>
                          <a:latin typeface="TitilliumText22L" pitchFamily="50" charset="0"/>
                          <a:ea typeface="Calibri"/>
                          <a:cs typeface="Times New Roman"/>
                        </a:rPr>
                        <a:t>dataJSON</a:t>
                      </a:r>
                      <a:endParaRPr lang="it-IT" sz="1400" dirty="0">
                        <a:latin typeface="TitilliumText22L" pitchFamily="50" charset="0"/>
                        <a:ea typeface="Calibri"/>
                        <a:cs typeface="Times New Roman"/>
                      </a:endParaRPr>
                    </a:p>
                  </a:txBody>
                  <a:tcPr marL="68580" marR="6858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toLocaleDateString</a:t>
                      </a:r>
                      <a:r>
                        <a:rPr lang="it-IT" sz="1400" dirty="0">
                          <a:solidFill>
                            <a:srgbClr val="900B09"/>
                          </a:solidFill>
                          <a:latin typeface="TitilliumText22L" pitchFamily="50" charset="0"/>
                        </a:rPr>
                        <a:t>()</a:t>
                      </a:r>
                      <a:endParaRPr lang="it-IT" sz="1400" dirty="0">
                        <a:latin typeface="TitilliumText22L" pitchFamily="50" charset="0"/>
                      </a:endParaRPr>
                    </a:p>
                  </a:txBody>
                  <a:tcPr marL="28575" marR="28575" marT="36000"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Restituisce </a:t>
                      </a:r>
                      <a:r>
                        <a:rPr lang="it-IT" sz="1400" dirty="0" smtClean="0">
                          <a:solidFill>
                            <a:srgbClr val="333333"/>
                          </a:solidFill>
                          <a:latin typeface="TitilliumText22L" pitchFamily="50" charset="0"/>
                          <a:ea typeface="Calibri"/>
                          <a:cs typeface="Times New Roman"/>
                        </a:rPr>
                        <a:t>la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parte </a:t>
                      </a:r>
                      <a:r>
                        <a:rPr lang="it-IT" sz="1400" dirty="0">
                          <a:solidFill>
                            <a:srgbClr val="333333"/>
                          </a:solidFill>
                          <a:latin typeface="TitilliumText22L" pitchFamily="50" charset="0"/>
                          <a:ea typeface="Calibri"/>
                          <a:cs typeface="Times New Roman"/>
                        </a:rPr>
                        <a:t>relativa alla </a:t>
                      </a:r>
                      <a:r>
                        <a:rPr lang="it-IT" sz="1400" dirty="0" smtClean="0">
                          <a:solidFill>
                            <a:srgbClr val="333333"/>
                          </a:solidFill>
                          <a:latin typeface="TitilliumText22L" pitchFamily="50" charset="0"/>
                          <a:ea typeface="Calibri"/>
                          <a:cs typeface="Times New Roman"/>
                        </a:rPr>
                        <a:t>data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di </a:t>
                      </a:r>
                      <a:r>
                        <a:rPr lang="it-IT" sz="1400" dirty="0">
                          <a:solidFill>
                            <a:srgbClr val="333333"/>
                          </a:solidFill>
                          <a:latin typeface="TitilliumText22L" pitchFamily="50" charset="0"/>
                          <a:ea typeface="Calibri"/>
                          <a:cs typeface="Times New Roman"/>
                        </a:rPr>
                        <a:t>un </a:t>
                      </a:r>
                      <a:r>
                        <a:rPr lang="it-IT" sz="1400" dirty="0" smtClean="0">
                          <a:solidFill>
                            <a:srgbClr val="333333"/>
                          </a:solidFill>
                          <a:latin typeface="TitilliumText22L" pitchFamily="50" charset="0"/>
                          <a:ea typeface="Calibri"/>
                          <a:cs typeface="Times New Roman"/>
                        </a:rPr>
                        <a:t>oggetto</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Date</a:t>
                      </a:r>
                      <a:r>
                        <a:rPr lang="it-IT" sz="1400" dirty="0">
                          <a:solidFill>
                            <a:srgbClr val="333333"/>
                          </a:solidFill>
                          <a:latin typeface="TitilliumText22L" pitchFamily="50" charset="0"/>
                          <a:ea typeface="Calibri"/>
                          <a:cs typeface="Times New Roman"/>
                        </a:rPr>
                        <a:t> come </a:t>
                      </a:r>
                      <a:r>
                        <a:rPr lang="it-IT" sz="1400" dirty="0" smtClean="0">
                          <a:solidFill>
                            <a:srgbClr val="333333"/>
                          </a:solidFill>
                          <a:latin typeface="TitilliumText22L" pitchFamily="50" charset="0"/>
                          <a:ea typeface="Calibri"/>
                          <a:cs typeface="Times New Roman"/>
                        </a:rPr>
                        <a:t>una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stringa,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utilizzando</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le </a:t>
                      </a:r>
                      <a:r>
                        <a:rPr lang="it-IT" sz="1400" dirty="0">
                          <a:solidFill>
                            <a:srgbClr val="333333"/>
                          </a:solidFill>
                          <a:latin typeface="TitilliumText22L" pitchFamily="50" charset="0"/>
                          <a:ea typeface="Calibri"/>
                          <a:cs typeface="Times New Roman"/>
                        </a:rPr>
                        <a:t>convenzioni </a:t>
                      </a:r>
                      <a:r>
                        <a:rPr lang="it-IT" sz="1400" dirty="0" smtClean="0">
                          <a:solidFill>
                            <a:srgbClr val="333333"/>
                          </a:solidFill>
                          <a:latin typeface="TitilliumText22L" pitchFamily="50" charset="0"/>
                          <a:ea typeface="Calibri"/>
                          <a:cs typeface="Times New Roman"/>
                        </a:rPr>
                        <a:t>di localizzazione</a:t>
                      </a:r>
                      <a:endParaRPr lang="it-IT" sz="1400" dirty="0">
                        <a:latin typeface="TitilliumText22L" pitchFamily="50" charset="0"/>
                        <a:ea typeface="Calibri"/>
                        <a:cs typeface="Times New Roman"/>
                      </a:endParaRPr>
                    </a:p>
                  </a:txBody>
                  <a:tcPr marL="68580" marR="6858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toLocaleTimeString</a:t>
                      </a:r>
                      <a:r>
                        <a:rPr lang="it-IT" sz="1400" dirty="0">
                          <a:solidFill>
                            <a:srgbClr val="900B09"/>
                          </a:solidFill>
                          <a:latin typeface="TitilliumText22L" pitchFamily="50" charset="0"/>
                        </a:rPr>
                        <a:t>()</a:t>
                      </a:r>
                      <a:endParaRPr lang="it-IT" sz="1400" dirty="0">
                        <a:latin typeface="TitilliumText22L" pitchFamily="50" charset="0"/>
                      </a:endParaRPr>
                    </a:p>
                  </a:txBody>
                  <a:tcPr marL="28575" marR="28575" marT="36000"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Restituisce la </a:t>
                      </a:r>
                      <a:r>
                        <a:rPr lang="it-IT" sz="1400" dirty="0" smtClean="0">
                          <a:solidFill>
                            <a:srgbClr val="333333"/>
                          </a:solidFill>
                          <a:latin typeface="TitilliumText22L" pitchFamily="50" charset="0"/>
                          <a:ea typeface="Calibri"/>
                          <a:cs typeface="Times New Roman"/>
                        </a:rPr>
                        <a:t>parte</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di ora di </a:t>
                      </a:r>
                      <a:r>
                        <a:rPr lang="it-IT" sz="1400" dirty="0">
                          <a:solidFill>
                            <a:srgbClr val="333333"/>
                          </a:solidFill>
                          <a:latin typeface="TitilliumText22L" pitchFamily="50" charset="0"/>
                          <a:ea typeface="Calibri"/>
                          <a:cs typeface="Times New Roman"/>
                        </a:rPr>
                        <a:t>un </a:t>
                      </a:r>
                      <a:r>
                        <a:rPr lang="it-IT" sz="1400" dirty="0" smtClean="0">
                          <a:solidFill>
                            <a:srgbClr val="333333"/>
                          </a:solidFill>
                          <a:latin typeface="TitilliumText22L" pitchFamily="50" charset="0"/>
                          <a:ea typeface="Calibri"/>
                          <a:cs typeface="Times New Roman"/>
                        </a:rPr>
                        <a:t>oggetto</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Date</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come </a:t>
                      </a:r>
                      <a:r>
                        <a:rPr lang="it-IT" sz="1400" dirty="0">
                          <a:solidFill>
                            <a:srgbClr val="333333"/>
                          </a:solidFill>
                          <a:latin typeface="TitilliumText22L" pitchFamily="50" charset="0"/>
                          <a:ea typeface="Calibri"/>
                          <a:cs typeface="Times New Roman"/>
                        </a:rPr>
                        <a:t>una stringa</a:t>
                      </a:r>
                      <a:r>
                        <a:rPr lang="it-IT" sz="1400" dirty="0" smtClean="0">
                          <a:solidFill>
                            <a:srgbClr val="333333"/>
                          </a:solidFill>
                          <a:latin typeface="TitilliumText22L" pitchFamily="50" charset="0"/>
                          <a:ea typeface="Calibri"/>
                          <a:cs typeface="Times New Roman"/>
                        </a:rPr>
                        <a:t>, utilizzando </a:t>
                      </a:r>
                      <a:r>
                        <a:rPr lang="it-IT" sz="1400" dirty="0">
                          <a:solidFill>
                            <a:srgbClr val="333333"/>
                          </a:solidFill>
                          <a:latin typeface="TitilliumText22L" pitchFamily="50" charset="0"/>
                          <a:ea typeface="Calibri"/>
                          <a:cs typeface="Times New Roman"/>
                        </a:rPr>
                        <a:t>le convenzioni di localizzazione</a:t>
                      </a:r>
                      <a:endParaRPr lang="it-IT" sz="1400" dirty="0">
                        <a:latin typeface="TitilliumText22L" pitchFamily="50" charset="0"/>
                        <a:ea typeface="Calibri"/>
                        <a:cs typeface="Times New Roman"/>
                      </a:endParaRPr>
                    </a:p>
                  </a:txBody>
                  <a:tcPr marL="68580" marR="6858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toLocaleString</a:t>
                      </a:r>
                      <a:r>
                        <a:rPr lang="it-IT" sz="1400" dirty="0">
                          <a:solidFill>
                            <a:srgbClr val="900B09"/>
                          </a:solidFill>
                          <a:latin typeface="TitilliumText22L" pitchFamily="50" charset="0"/>
                        </a:rPr>
                        <a:t>()</a:t>
                      </a:r>
                      <a:endParaRPr lang="it-IT" sz="1400" dirty="0">
                        <a:latin typeface="TitilliumText22L" pitchFamily="50" charset="0"/>
                      </a:endParaRPr>
                    </a:p>
                  </a:txBody>
                  <a:tcPr marL="28575" marR="28575" marT="36000"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Converte un oggetto Date in una stringa, utilizzando le convenzioni </a:t>
                      </a:r>
                      <a:r>
                        <a:rPr lang="it-IT" sz="1400" dirty="0" smtClean="0">
                          <a:solidFill>
                            <a:srgbClr val="333333"/>
                          </a:solidFill>
                          <a:latin typeface="TitilliumText22L" pitchFamily="50" charset="0"/>
                          <a:ea typeface="Calibri"/>
                          <a:cs typeface="Times New Roman"/>
                        </a:rPr>
                        <a:t>di localizzazione</a:t>
                      </a:r>
                      <a:endParaRPr lang="it-IT" sz="1400" dirty="0">
                        <a:latin typeface="TitilliumText22L" pitchFamily="50" charset="0"/>
                        <a:ea typeface="Calibri"/>
                        <a:cs typeface="Times New Roman"/>
                      </a:endParaRPr>
                    </a:p>
                  </a:txBody>
                  <a:tcPr marL="68580" marR="6858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toString</a:t>
                      </a:r>
                      <a:r>
                        <a:rPr lang="it-IT" sz="1400" dirty="0">
                          <a:solidFill>
                            <a:srgbClr val="900B09"/>
                          </a:solidFill>
                          <a:latin typeface="TitilliumText22L" pitchFamily="50" charset="0"/>
                        </a:rPr>
                        <a:t>()</a:t>
                      </a:r>
                      <a:endParaRPr lang="it-IT" sz="1400" dirty="0">
                        <a:latin typeface="TitilliumText22L" pitchFamily="50" charset="0"/>
                      </a:endParaRPr>
                    </a:p>
                  </a:txBody>
                  <a:tcPr marL="28575" marR="28575" marT="36000"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smtClean="0">
                          <a:solidFill>
                            <a:srgbClr val="333333"/>
                          </a:solidFill>
                          <a:latin typeface="TitilliumText22L" pitchFamily="50" charset="0"/>
                          <a:ea typeface="Calibri"/>
                          <a:cs typeface="Times New Roman"/>
                        </a:rPr>
                        <a:t>Converte</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un</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oggetto Date</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in </a:t>
                      </a:r>
                      <a:r>
                        <a:rPr lang="it-IT" sz="1400" dirty="0">
                          <a:solidFill>
                            <a:srgbClr val="333333"/>
                          </a:solidFill>
                          <a:latin typeface="TitilliumText22L" pitchFamily="50" charset="0"/>
                          <a:ea typeface="Calibri"/>
                          <a:cs typeface="Times New Roman"/>
                        </a:rPr>
                        <a:t>una stringa</a:t>
                      </a:r>
                      <a:endParaRPr lang="it-IT" sz="1400" dirty="0">
                        <a:latin typeface="TitilliumText22L" pitchFamily="50" charset="0"/>
                        <a:ea typeface="Calibri"/>
                        <a:cs typeface="Times New Roman"/>
                      </a:endParaRPr>
                    </a:p>
                  </a:txBody>
                  <a:tcPr marL="68580" marR="6858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toTimeString</a:t>
                      </a:r>
                      <a:r>
                        <a:rPr lang="it-IT" sz="1400" dirty="0">
                          <a:solidFill>
                            <a:srgbClr val="900B09"/>
                          </a:solidFill>
                          <a:latin typeface="TitilliumText22L" pitchFamily="50" charset="0"/>
                        </a:rPr>
                        <a:t>()</a:t>
                      </a:r>
                      <a:endParaRPr lang="it-IT" sz="1400" dirty="0">
                        <a:latin typeface="TitilliumText22L" pitchFamily="50" charset="0"/>
                      </a:endParaRPr>
                    </a:p>
                  </a:txBody>
                  <a:tcPr marL="28575" marR="28575" marT="36000"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Converte la parte </a:t>
                      </a:r>
                      <a:r>
                        <a:rPr lang="it-IT" sz="1400" dirty="0" smtClean="0">
                          <a:solidFill>
                            <a:srgbClr val="333333"/>
                          </a:solidFill>
                          <a:latin typeface="TitilliumText22L" pitchFamily="50" charset="0"/>
                          <a:ea typeface="Calibri"/>
                          <a:cs typeface="Times New Roman"/>
                        </a:rPr>
                        <a:t>ora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di </a:t>
                      </a:r>
                      <a:r>
                        <a:rPr lang="it-IT" sz="1400" dirty="0">
                          <a:solidFill>
                            <a:srgbClr val="333333"/>
                          </a:solidFill>
                          <a:latin typeface="TitilliumText22L" pitchFamily="50" charset="0"/>
                          <a:ea typeface="Calibri"/>
                          <a:cs typeface="Times New Roman"/>
                        </a:rPr>
                        <a:t>un </a:t>
                      </a:r>
                      <a:r>
                        <a:rPr lang="it-IT" sz="1400" dirty="0" smtClean="0">
                          <a:solidFill>
                            <a:srgbClr val="333333"/>
                          </a:solidFill>
                          <a:latin typeface="TitilliumText22L" pitchFamily="50" charset="0"/>
                          <a:ea typeface="Calibri"/>
                          <a:cs typeface="Times New Roman"/>
                        </a:rPr>
                        <a:t>oggetto</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Date in</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una </a:t>
                      </a:r>
                      <a:r>
                        <a:rPr lang="it-IT" sz="1400" dirty="0">
                          <a:solidFill>
                            <a:srgbClr val="333333"/>
                          </a:solidFill>
                          <a:latin typeface="TitilliumText22L" pitchFamily="50" charset="0"/>
                          <a:ea typeface="Calibri"/>
                          <a:cs typeface="Times New Roman"/>
                        </a:rPr>
                        <a:t>stringa</a:t>
                      </a:r>
                      <a:endParaRPr lang="it-IT" sz="1400" dirty="0">
                        <a:latin typeface="TitilliumText22L" pitchFamily="50" charset="0"/>
                        <a:ea typeface="Calibri"/>
                        <a:cs typeface="Times New Roman"/>
                      </a:endParaRPr>
                    </a:p>
                  </a:txBody>
                  <a:tcPr marL="68580" marR="6858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err="1">
                          <a:solidFill>
                            <a:srgbClr val="900B09"/>
                          </a:solidFill>
                          <a:latin typeface="TitilliumText22L" pitchFamily="50" charset="0"/>
                        </a:rPr>
                        <a:t>toUTCString</a:t>
                      </a:r>
                      <a:r>
                        <a:rPr lang="it-IT" sz="1400" dirty="0">
                          <a:solidFill>
                            <a:srgbClr val="900B09"/>
                          </a:solidFill>
                          <a:latin typeface="TitilliumText22L" pitchFamily="50" charset="0"/>
                        </a:rPr>
                        <a:t>()</a:t>
                      </a:r>
                      <a:endParaRPr lang="it-IT" sz="1400" dirty="0">
                        <a:latin typeface="TitilliumText22L" pitchFamily="50" charset="0"/>
                      </a:endParaRPr>
                    </a:p>
                  </a:txBody>
                  <a:tcPr marL="28575" marR="28575" marT="36000"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smtClean="0">
                          <a:solidFill>
                            <a:srgbClr val="333333"/>
                          </a:solidFill>
                          <a:latin typeface="TitilliumText22L" pitchFamily="50" charset="0"/>
                          <a:ea typeface="Calibri"/>
                          <a:cs typeface="Times New Roman"/>
                        </a:rPr>
                        <a:t>Converte</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un</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oggetto Date</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in una stringa,</a:t>
                      </a:r>
                      <a:r>
                        <a:rPr lang="it-IT" sz="1400" baseline="0" dirty="0" smtClean="0">
                          <a:solidFill>
                            <a:srgbClr val="333333"/>
                          </a:solidFill>
                          <a:latin typeface="TitilliumText22L" pitchFamily="50" charset="0"/>
                          <a:ea typeface="Calibri"/>
                          <a:cs typeface="Times New Roman"/>
                        </a:rPr>
                        <a:t> </a:t>
                      </a:r>
                      <a:r>
                        <a:rPr lang="it-IT" sz="1400" dirty="0" smtClean="0">
                          <a:solidFill>
                            <a:srgbClr val="333333"/>
                          </a:solidFill>
                          <a:latin typeface="TitilliumText22L" pitchFamily="50" charset="0"/>
                          <a:ea typeface="Calibri"/>
                          <a:cs typeface="Times New Roman"/>
                        </a:rPr>
                        <a:t>in </a:t>
                      </a:r>
                      <a:r>
                        <a:rPr lang="it-IT" sz="1400" dirty="0">
                          <a:solidFill>
                            <a:srgbClr val="333333"/>
                          </a:solidFill>
                          <a:latin typeface="TitilliumText22L" pitchFamily="50" charset="0"/>
                          <a:ea typeface="Calibri"/>
                          <a:cs typeface="Times New Roman"/>
                        </a:rPr>
                        <a:t>base all'ora universale</a:t>
                      </a:r>
                      <a:endParaRPr lang="it-IT" sz="1400" dirty="0">
                        <a:latin typeface="TitilliumText22L" pitchFamily="50" charset="0"/>
                        <a:ea typeface="Calibri"/>
                        <a:cs typeface="Times New Roman"/>
                      </a:endParaRPr>
                    </a:p>
                  </a:txBody>
                  <a:tcPr marL="68580" marR="6858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400" dirty="0">
                          <a:solidFill>
                            <a:srgbClr val="900B09"/>
                          </a:solidFill>
                          <a:latin typeface="TitilliumText22L" pitchFamily="50" charset="0"/>
                        </a:rPr>
                        <a:t>UTC()</a:t>
                      </a:r>
                      <a:endParaRPr lang="it-IT" sz="1400" dirty="0">
                        <a:latin typeface="TitilliumText22L" pitchFamily="50" charset="0"/>
                      </a:endParaRPr>
                    </a:p>
                  </a:txBody>
                  <a:tcPr marL="28575" marR="28575" marT="36000"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400" dirty="0">
                          <a:solidFill>
                            <a:srgbClr val="333333"/>
                          </a:solidFill>
                          <a:latin typeface="TitilliumText22L" pitchFamily="50" charset="0"/>
                          <a:ea typeface="Calibri"/>
                          <a:cs typeface="Times New Roman"/>
                        </a:rPr>
                        <a:t>Restituisce il numero di millisecondi in una stringa data a partire dalla mezzanotte del 1 gennaio 1970, in base all'ora universale</a:t>
                      </a:r>
                      <a:endParaRPr lang="it-IT" sz="1400" dirty="0">
                        <a:latin typeface="TitilliumText22L" pitchFamily="50" charset="0"/>
                        <a:ea typeface="Calibri"/>
                        <a:cs typeface="Times New Roman"/>
                      </a:endParaRPr>
                    </a:p>
                  </a:txBody>
                  <a:tcPr marL="68580" marR="6858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067694"/>
            <a:ext cx="7772400" cy="1102519"/>
          </a:xfrm>
        </p:spPr>
        <p:txBody>
          <a:bodyPr/>
          <a:lstStyle/>
          <a:p>
            <a:r>
              <a:rPr lang="it-IT" dirty="0" smtClean="0"/>
              <a:t>NUMBER</a:t>
            </a:r>
            <a:endParaRPr lang="it-IT" dirty="0"/>
          </a:p>
        </p:txBody>
      </p:sp>
    </p:spTree>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constructor</a:t>
            </a:r>
            <a:endParaRPr lang="it-IT" dirty="0"/>
          </a:p>
        </p:txBody>
      </p:sp>
      <p:sp>
        <p:nvSpPr>
          <p:cNvPr id="3" name="Segnaposto contenuto 2"/>
          <p:cNvSpPr>
            <a:spLocks noGrp="1"/>
          </p:cNvSpPr>
          <p:nvPr>
            <p:ph idx="1"/>
          </p:nvPr>
        </p:nvSpPr>
        <p:spPr>
          <a:xfrm>
            <a:off x="457200" y="1059582"/>
            <a:ext cx="8229600" cy="3528392"/>
          </a:xfrm>
        </p:spPr>
        <p:txBody>
          <a:bodyPr lIns="72000"/>
          <a:lstStyle/>
          <a:p>
            <a:pPr marL="0" indent="0">
              <a:buNone/>
            </a:pPr>
            <a:r>
              <a:rPr lang="it-IT" b="1" dirty="0" err="1" smtClean="0">
                <a:solidFill>
                  <a:srgbClr val="00B050"/>
                </a:solidFill>
                <a:latin typeface="Courier New" pitchFamily="49" charset="0"/>
                <a:cs typeface="Courier New" pitchFamily="49" charset="0"/>
              </a:rPr>
              <a:t>var</a:t>
            </a:r>
            <a:r>
              <a:rPr lang="it-IT" dirty="0" smtClean="0">
                <a:latin typeface="Courier New" pitchFamily="49" charset="0"/>
                <a:cs typeface="Courier New" pitchFamily="49" charset="0"/>
              </a:rPr>
              <a:t> n </a:t>
            </a:r>
            <a:r>
              <a:rPr lang="it-IT"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 5;</a:t>
            </a:r>
          </a:p>
          <a:p>
            <a:pPr marL="0" indent="0">
              <a:buNone/>
            </a:pPr>
            <a:r>
              <a:rPr lang="it-IT" b="1" dirty="0" err="1" smtClean="0">
                <a:solidFill>
                  <a:srgbClr val="00B050"/>
                </a:solidFill>
                <a:latin typeface="Courier New" pitchFamily="49" charset="0"/>
                <a:cs typeface="Courier New" pitchFamily="49" charset="0"/>
              </a:rPr>
              <a:t>var</a:t>
            </a:r>
            <a:r>
              <a:rPr lang="it-IT" dirty="0" smtClean="0">
                <a:latin typeface="Courier New" pitchFamily="49" charset="0"/>
                <a:cs typeface="Courier New" pitchFamily="49" charset="0"/>
              </a:rPr>
              <a:t> n </a:t>
            </a:r>
            <a:r>
              <a:rPr lang="it-IT"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 </a:t>
            </a:r>
            <a:r>
              <a:rPr lang="it-IT" b="1" dirty="0" err="1" smtClean="0">
                <a:solidFill>
                  <a:srgbClr val="00B050"/>
                </a:solidFill>
                <a:latin typeface="Courier New" pitchFamily="49" charset="0"/>
                <a:cs typeface="Courier New" pitchFamily="49" charset="0"/>
              </a:rPr>
              <a:t>new</a:t>
            </a:r>
            <a:r>
              <a:rPr lang="it-IT" dirty="0" smtClean="0">
                <a:latin typeface="Courier New" pitchFamily="49" charset="0"/>
                <a:cs typeface="Courier New" pitchFamily="49" charset="0"/>
              </a:rPr>
              <a:t> </a:t>
            </a:r>
            <a:r>
              <a:rPr lang="it-IT" dirty="0" err="1" smtClean="0">
                <a:solidFill>
                  <a:srgbClr val="0070C0"/>
                </a:solidFill>
                <a:latin typeface="Courier New" pitchFamily="49" charset="0"/>
                <a:cs typeface="Courier New" pitchFamily="49" charset="0"/>
              </a:rPr>
              <a:t>Number</a:t>
            </a:r>
            <a:r>
              <a:rPr lang="it-IT" dirty="0" smtClean="0">
                <a:latin typeface="Courier New" pitchFamily="49" charset="0"/>
                <a:cs typeface="Courier New" pitchFamily="49" charset="0"/>
              </a:rPr>
              <a:t>(5);</a:t>
            </a:r>
          </a:p>
          <a:p>
            <a:pPr marL="0" indent="0">
              <a:buNone/>
            </a:pPr>
            <a:r>
              <a:rPr lang="it-IT" b="1" dirty="0" err="1" smtClean="0">
                <a:solidFill>
                  <a:srgbClr val="00B050"/>
                </a:solidFill>
                <a:latin typeface="Courier New" pitchFamily="49" charset="0"/>
                <a:cs typeface="Courier New" pitchFamily="49" charset="0"/>
              </a:rPr>
              <a:t>var</a:t>
            </a:r>
            <a:r>
              <a:rPr lang="it-IT" dirty="0" smtClean="0">
                <a:latin typeface="Courier New" pitchFamily="49" charset="0"/>
                <a:cs typeface="Courier New" pitchFamily="49" charset="0"/>
              </a:rPr>
              <a:t> n </a:t>
            </a:r>
            <a:r>
              <a:rPr lang="it-IT"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 10.6;</a:t>
            </a:r>
          </a:p>
          <a:p>
            <a:pPr marL="0" indent="0">
              <a:buNone/>
            </a:pPr>
            <a:r>
              <a:rPr lang="it-IT" b="1" dirty="0" err="1" smtClean="0">
                <a:solidFill>
                  <a:srgbClr val="00B050"/>
                </a:solidFill>
                <a:latin typeface="Courier New" pitchFamily="49" charset="0"/>
                <a:cs typeface="Courier New" pitchFamily="49" charset="0"/>
              </a:rPr>
              <a:t>var</a:t>
            </a:r>
            <a:r>
              <a:rPr lang="it-IT" dirty="0" smtClean="0">
                <a:latin typeface="Courier New" pitchFamily="49" charset="0"/>
                <a:cs typeface="Courier New" pitchFamily="49" charset="0"/>
              </a:rPr>
              <a:t> n </a:t>
            </a:r>
            <a:r>
              <a:rPr lang="it-IT"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 </a:t>
            </a:r>
            <a:r>
              <a:rPr lang="it-IT" b="1" dirty="0" err="1" smtClean="0">
                <a:solidFill>
                  <a:srgbClr val="00B050"/>
                </a:solidFill>
                <a:latin typeface="Courier New" pitchFamily="49" charset="0"/>
                <a:cs typeface="Courier New" pitchFamily="49" charset="0"/>
              </a:rPr>
              <a:t>new</a:t>
            </a:r>
            <a:r>
              <a:rPr lang="it-IT" dirty="0" smtClean="0">
                <a:latin typeface="Courier New" pitchFamily="49" charset="0"/>
                <a:cs typeface="Courier New" pitchFamily="49" charset="0"/>
              </a:rPr>
              <a:t> </a:t>
            </a:r>
            <a:r>
              <a:rPr lang="it-IT" dirty="0" err="1" smtClean="0">
                <a:solidFill>
                  <a:srgbClr val="0070C0"/>
                </a:solidFill>
                <a:latin typeface="Courier New" pitchFamily="49" charset="0"/>
                <a:cs typeface="Courier New" pitchFamily="49" charset="0"/>
              </a:rPr>
              <a:t>Number</a:t>
            </a:r>
            <a:r>
              <a:rPr lang="it-IT" dirty="0" smtClean="0">
                <a:latin typeface="Courier New" pitchFamily="49" charset="0"/>
                <a:cs typeface="Courier New" pitchFamily="49" charset="0"/>
              </a:rPr>
              <a:t>(10.6);</a:t>
            </a:r>
          </a:p>
          <a:p>
            <a:pPr marL="0" indent="0">
              <a:buNone/>
            </a:pPr>
            <a:endParaRPr lang="it-IT" dirty="0">
              <a:latin typeface="Courier New" pitchFamily="49" charset="0"/>
              <a:cs typeface="Courier New" pitchFamily="49" charset="0"/>
            </a:endParaRPr>
          </a:p>
        </p:txBody>
      </p:sp>
    </p:spTree>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27502"/>
            <a:ext cx="8229600" cy="857250"/>
          </a:xfrm>
        </p:spPr>
        <p:txBody>
          <a:bodyPr/>
          <a:lstStyle/>
          <a:p>
            <a:r>
              <a:rPr lang="it-IT" dirty="0" smtClean="0"/>
              <a:t>proprietà statiche</a:t>
            </a:r>
            <a:endParaRPr lang="it-IT" dirty="0"/>
          </a:p>
        </p:txBody>
      </p:sp>
      <p:graphicFrame>
        <p:nvGraphicFramePr>
          <p:cNvPr id="4" name="Segnaposto contenuto 3"/>
          <p:cNvGraphicFramePr>
            <a:graphicFrameLocks noGrp="1"/>
          </p:cNvGraphicFramePr>
          <p:nvPr>
            <p:ph idx="1"/>
          </p:nvPr>
        </p:nvGraphicFramePr>
        <p:xfrm>
          <a:off x="251519" y="1421674"/>
          <a:ext cx="8568953" cy="2374212"/>
        </p:xfrm>
        <a:graphic>
          <a:graphicData uri="http://schemas.openxmlformats.org/drawingml/2006/table">
            <a:tbl>
              <a:tblPr/>
              <a:tblGrid>
                <a:gridCol w="2142239"/>
                <a:gridCol w="6426714"/>
              </a:tblGrid>
              <a:tr h="283655">
                <a:tc>
                  <a:txBody>
                    <a:bodyPr/>
                    <a:lstStyle/>
                    <a:p>
                      <a:pPr algn="l" fontAlgn="t"/>
                      <a:r>
                        <a:rPr lang="it-IT" sz="1500" dirty="0" smtClean="0">
                          <a:latin typeface="verdana"/>
                        </a:rPr>
                        <a:t>Proprietà</a:t>
                      </a:r>
                      <a:endParaRPr lang="it-IT" sz="1500" dirty="0">
                        <a:latin typeface="verdana"/>
                      </a:endParaRPr>
                    </a:p>
                  </a:txBody>
                  <a:tcPr marL="36000" marR="36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r>
                        <a:rPr lang="it-IT" sz="1500" dirty="0" smtClean="0">
                          <a:latin typeface="verdana"/>
                        </a:rPr>
                        <a:t>Descrizione</a:t>
                      </a:r>
                      <a:endParaRPr lang="it-IT" sz="1500" dirty="0">
                        <a:latin typeface="verdana"/>
                      </a:endParaRPr>
                    </a:p>
                  </a:txBody>
                  <a:tcPr marL="36000" marR="36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518403">
                <a:tc>
                  <a:txBody>
                    <a:bodyPr/>
                    <a:lstStyle/>
                    <a:p>
                      <a:pPr fontAlgn="t"/>
                      <a:r>
                        <a:rPr lang="it-IT" sz="1500" dirty="0">
                          <a:solidFill>
                            <a:srgbClr val="900B09"/>
                          </a:solidFill>
                          <a:latin typeface="verdana"/>
                        </a:rPr>
                        <a:t>MAX_VALUE</a:t>
                      </a:r>
                      <a:endParaRPr lang="it-IT" sz="1500" dirty="0">
                        <a:latin typeface="verdana"/>
                      </a:endParaRPr>
                    </a:p>
                  </a:txBody>
                  <a:tcPr marL="36000" marR="36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en-US" sz="1500" dirty="0" err="1" smtClean="0">
                          <a:latin typeface="verdana"/>
                        </a:rPr>
                        <a:t>Restituisce</a:t>
                      </a:r>
                      <a:r>
                        <a:rPr lang="en-US" sz="1500" dirty="0" smtClean="0">
                          <a:latin typeface="verdana"/>
                        </a:rPr>
                        <a:t> </a:t>
                      </a:r>
                      <a:r>
                        <a:rPr lang="en-US" sz="1500" dirty="0" err="1" smtClean="0">
                          <a:latin typeface="verdana"/>
                        </a:rPr>
                        <a:t>il</a:t>
                      </a:r>
                      <a:r>
                        <a:rPr lang="en-US" sz="1500" dirty="0" smtClean="0">
                          <a:latin typeface="verdana"/>
                        </a:rPr>
                        <a:t> </a:t>
                      </a:r>
                      <a:r>
                        <a:rPr lang="en-US" sz="1500" dirty="0" err="1" smtClean="0">
                          <a:latin typeface="verdana"/>
                        </a:rPr>
                        <a:t>massimo</a:t>
                      </a:r>
                      <a:r>
                        <a:rPr lang="en-US" sz="1500" dirty="0" smtClean="0">
                          <a:latin typeface="verdana"/>
                        </a:rPr>
                        <a:t> </a:t>
                      </a:r>
                      <a:r>
                        <a:rPr lang="en-US" sz="1500" dirty="0" err="1" smtClean="0">
                          <a:latin typeface="verdana"/>
                        </a:rPr>
                        <a:t>numero</a:t>
                      </a:r>
                      <a:r>
                        <a:rPr lang="en-US" sz="1500" dirty="0" smtClean="0">
                          <a:latin typeface="verdana"/>
                        </a:rPr>
                        <a:t> </a:t>
                      </a:r>
                      <a:r>
                        <a:rPr lang="en-US" sz="1500" dirty="0" err="1" smtClean="0">
                          <a:latin typeface="verdana"/>
                        </a:rPr>
                        <a:t>consentito</a:t>
                      </a:r>
                      <a:r>
                        <a:rPr lang="en-US" sz="1500" dirty="0" smtClean="0">
                          <a:latin typeface="verdana"/>
                        </a:rPr>
                        <a:t> in </a:t>
                      </a:r>
                      <a:r>
                        <a:rPr lang="en-US" sz="1500" dirty="0">
                          <a:latin typeface="verdana"/>
                        </a:rPr>
                        <a:t>JavaScript</a:t>
                      </a:r>
                    </a:p>
                  </a:txBody>
                  <a:tcPr marL="36000" marR="36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518403">
                <a:tc>
                  <a:txBody>
                    <a:bodyPr/>
                    <a:lstStyle/>
                    <a:p>
                      <a:pPr fontAlgn="t"/>
                      <a:r>
                        <a:rPr lang="it-IT" sz="1500" dirty="0" err="1">
                          <a:solidFill>
                            <a:srgbClr val="900B09"/>
                          </a:solidFill>
                          <a:latin typeface="verdana"/>
                        </a:rPr>
                        <a:t>MIN_VALUE</a:t>
                      </a:r>
                      <a:endParaRPr lang="it-IT" sz="1500" dirty="0">
                        <a:latin typeface="verdana"/>
                      </a:endParaRPr>
                    </a:p>
                  </a:txBody>
                  <a:tcPr marL="36000" marR="36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en-US" sz="1500" dirty="0" err="1" smtClean="0">
                          <a:latin typeface="verdana"/>
                        </a:rPr>
                        <a:t>Restituisce</a:t>
                      </a:r>
                      <a:r>
                        <a:rPr lang="en-US" sz="1500" dirty="0" smtClean="0">
                          <a:latin typeface="verdana"/>
                        </a:rPr>
                        <a:t> </a:t>
                      </a:r>
                      <a:r>
                        <a:rPr lang="en-US" sz="1500" dirty="0" err="1" smtClean="0">
                          <a:latin typeface="verdana"/>
                        </a:rPr>
                        <a:t>il</a:t>
                      </a:r>
                      <a:r>
                        <a:rPr lang="en-US" sz="1500" dirty="0" smtClean="0">
                          <a:latin typeface="verdana"/>
                        </a:rPr>
                        <a:t> </a:t>
                      </a:r>
                      <a:r>
                        <a:rPr lang="en-US" sz="1500" dirty="0" err="1" smtClean="0">
                          <a:latin typeface="verdana"/>
                        </a:rPr>
                        <a:t>minimo</a:t>
                      </a:r>
                      <a:r>
                        <a:rPr lang="en-US" sz="1500" dirty="0" smtClean="0">
                          <a:latin typeface="verdana"/>
                        </a:rPr>
                        <a:t> </a:t>
                      </a:r>
                      <a:r>
                        <a:rPr lang="en-US" sz="1500" dirty="0" err="1" smtClean="0">
                          <a:latin typeface="verdana"/>
                        </a:rPr>
                        <a:t>numero</a:t>
                      </a:r>
                      <a:r>
                        <a:rPr lang="en-US" sz="1500" dirty="0" smtClean="0">
                          <a:latin typeface="verdana"/>
                        </a:rPr>
                        <a:t> </a:t>
                      </a:r>
                      <a:r>
                        <a:rPr lang="en-US" sz="1500" dirty="0" err="1" smtClean="0">
                          <a:latin typeface="verdana"/>
                        </a:rPr>
                        <a:t>consentito</a:t>
                      </a:r>
                      <a:r>
                        <a:rPr lang="en-US" sz="1500" dirty="0" smtClean="0">
                          <a:latin typeface="verdana"/>
                        </a:rPr>
                        <a:t> in </a:t>
                      </a:r>
                      <a:r>
                        <a:rPr lang="en-US" sz="1500" dirty="0">
                          <a:latin typeface="verdana"/>
                        </a:rPr>
                        <a:t>JavaScript</a:t>
                      </a:r>
                    </a:p>
                  </a:txBody>
                  <a:tcPr marL="36000" marR="36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518403">
                <a:tc>
                  <a:txBody>
                    <a:bodyPr/>
                    <a:lstStyle/>
                    <a:p>
                      <a:pPr fontAlgn="t"/>
                      <a:r>
                        <a:rPr lang="it-IT" sz="1500" dirty="0" err="1">
                          <a:solidFill>
                            <a:srgbClr val="900B09"/>
                          </a:solidFill>
                          <a:latin typeface="verdana"/>
                        </a:rPr>
                        <a:t>NEGATIVE_INFINITY</a:t>
                      </a:r>
                      <a:endParaRPr lang="it-IT" sz="1500" dirty="0">
                        <a:latin typeface="verdana"/>
                      </a:endParaRPr>
                    </a:p>
                  </a:txBody>
                  <a:tcPr marL="36000" marR="36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en-US" sz="1500" dirty="0" err="1" smtClean="0">
                          <a:latin typeface="verdana"/>
                        </a:rPr>
                        <a:t>Rappresenta</a:t>
                      </a:r>
                      <a:r>
                        <a:rPr lang="en-US" sz="1500" dirty="0" smtClean="0">
                          <a:latin typeface="verdana"/>
                        </a:rPr>
                        <a:t> </a:t>
                      </a:r>
                      <a:r>
                        <a:rPr lang="en-US" sz="1500" dirty="0" err="1" smtClean="0">
                          <a:latin typeface="verdana"/>
                        </a:rPr>
                        <a:t>l'infinito</a:t>
                      </a:r>
                      <a:r>
                        <a:rPr lang="en-US" sz="1500" dirty="0" smtClean="0">
                          <a:latin typeface="verdana"/>
                        </a:rPr>
                        <a:t> </a:t>
                      </a:r>
                      <a:r>
                        <a:rPr lang="en-US" sz="1500" dirty="0" err="1" smtClean="0">
                          <a:latin typeface="verdana"/>
                        </a:rPr>
                        <a:t>negativo</a:t>
                      </a:r>
                      <a:r>
                        <a:rPr lang="en-US" sz="1500" dirty="0" smtClean="0">
                          <a:latin typeface="verdana"/>
                        </a:rPr>
                        <a:t>.</a:t>
                      </a:r>
                      <a:endParaRPr lang="en-US" sz="1500" dirty="0">
                        <a:latin typeface="verdana"/>
                      </a:endParaRPr>
                    </a:p>
                  </a:txBody>
                  <a:tcPr marL="36000" marR="36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518403">
                <a:tc>
                  <a:txBody>
                    <a:bodyPr/>
                    <a:lstStyle/>
                    <a:p>
                      <a:pPr fontAlgn="t"/>
                      <a:r>
                        <a:rPr lang="it-IT" sz="1500" dirty="0" err="1">
                          <a:solidFill>
                            <a:srgbClr val="900B09"/>
                          </a:solidFill>
                          <a:latin typeface="verdana"/>
                        </a:rPr>
                        <a:t>POSITIVE_INFINITY</a:t>
                      </a:r>
                      <a:endParaRPr lang="it-IT" sz="1500" dirty="0">
                        <a:latin typeface="verdana"/>
                      </a:endParaRPr>
                    </a:p>
                  </a:txBody>
                  <a:tcPr marL="36000" marR="36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en-US" sz="1500" dirty="0" err="1" smtClean="0">
                          <a:latin typeface="verdana"/>
                        </a:rPr>
                        <a:t>Rappresenta</a:t>
                      </a:r>
                      <a:r>
                        <a:rPr lang="en-US" sz="1500" dirty="0" smtClean="0">
                          <a:latin typeface="verdana"/>
                        </a:rPr>
                        <a:t> </a:t>
                      </a:r>
                      <a:r>
                        <a:rPr lang="en-US" sz="1500" dirty="0" err="1" smtClean="0">
                          <a:latin typeface="verdana"/>
                        </a:rPr>
                        <a:t>l'infinito</a:t>
                      </a:r>
                      <a:r>
                        <a:rPr lang="en-US" sz="1500" dirty="0" smtClean="0">
                          <a:latin typeface="verdana"/>
                        </a:rPr>
                        <a:t> </a:t>
                      </a:r>
                      <a:r>
                        <a:rPr lang="en-US" sz="1500" dirty="0" err="1" smtClean="0">
                          <a:latin typeface="verdana"/>
                        </a:rPr>
                        <a:t>positivo</a:t>
                      </a:r>
                      <a:r>
                        <a:rPr lang="en-US" sz="1500" dirty="0" smtClean="0">
                          <a:latin typeface="verdana"/>
                        </a:rPr>
                        <a:t>.</a:t>
                      </a:r>
                      <a:endParaRPr lang="en-US" sz="1500" dirty="0">
                        <a:latin typeface="verdana"/>
                      </a:endParaRPr>
                    </a:p>
                  </a:txBody>
                  <a:tcPr marL="36000" marR="36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metodi</a:t>
            </a:r>
            <a:endParaRPr lang="it-IT" dirty="0"/>
          </a:p>
        </p:txBody>
      </p:sp>
      <p:graphicFrame>
        <p:nvGraphicFramePr>
          <p:cNvPr id="4" name="Segnaposto contenuto 3"/>
          <p:cNvGraphicFramePr>
            <a:graphicFrameLocks noGrp="1"/>
          </p:cNvGraphicFramePr>
          <p:nvPr>
            <p:ph idx="1"/>
          </p:nvPr>
        </p:nvGraphicFramePr>
        <p:xfrm>
          <a:off x="251520" y="1203598"/>
          <a:ext cx="8568951" cy="3577590"/>
        </p:xfrm>
        <a:graphic>
          <a:graphicData uri="http://schemas.openxmlformats.org/drawingml/2006/table">
            <a:tbl>
              <a:tblPr/>
              <a:tblGrid>
                <a:gridCol w="2142237"/>
                <a:gridCol w="6426714"/>
              </a:tblGrid>
              <a:tr h="0">
                <a:tc>
                  <a:txBody>
                    <a:bodyPr/>
                    <a:lstStyle/>
                    <a:p>
                      <a:pPr algn="l" fontAlgn="t"/>
                      <a:r>
                        <a:rPr lang="it-IT" dirty="0" err="1">
                          <a:latin typeface="verdana"/>
                        </a:rPr>
                        <a:t>Method</a:t>
                      </a:r>
                      <a:endParaRPr lang="it-IT"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r>
                        <a:rPr lang="it-IT" dirty="0" err="1">
                          <a:latin typeface="verdana"/>
                        </a:rPr>
                        <a:t>Description</a:t>
                      </a:r>
                      <a:endParaRPr lang="it-IT"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0">
                <a:tc>
                  <a:txBody>
                    <a:bodyPr/>
                    <a:lstStyle/>
                    <a:p>
                      <a:pPr fontAlgn="t"/>
                      <a:r>
                        <a:rPr lang="it-IT" dirty="0" err="1">
                          <a:solidFill>
                            <a:srgbClr val="900B09"/>
                          </a:solidFill>
                          <a:latin typeface="verdana"/>
                        </a:rPr>
                        <a:t>toExponential</a:t>
                      </a:r>
                      <a:r>
                        <a:rPr lang="it-IT" dirty="0">
                          <a:solidFill>
                            <a:srgbClr val="900B09"/>
                          </a:solidFill>
                          <a:latin typeface="verdana"/>
                        </a:rPr>
                        <a:t>(</a:t>
                      </a:r>
                      <a:r>
                        <a:rPr lang="it-IT" dirty="0">
                          <a:solidFill>
                            <a:srgbClr val="00B050"/>
                          </a:solidFill>
                          <a:latin typeface="verdana"/>
                        </a:rPr>
                        <a:t>x</a:t>
                      </a:r>
                      <a:r>
                        <a:rPr lang="it-IT" dirty="0">
                          <a:solidFill>
                            <a:srgbClr val="900B09"/>
                          </a:solidFill>
                          <a:latin typeface="verdana"/>
                        </a:rPr>
                        <a:t>)</a:t>
                      </a:r>
                      <a:endParaRPr lang="it-IT"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800" b="0" i="0" kern="1200" dirty="0" err="1" smtClean="0">
                          <a:solidFill>
                            <a:schemeClr val="tx1"/>
                          </a:solidFill>
                          <a:latin typeface="+mn-lt"/>
                          <a:ea typeface="+mn-ea"/>
                          <a:cs typeface="+mn-cs"/>
                        </a:rPr>
                        <a:t>Reastituisce</a:t>
                      </a:r>
                      <a:r>
                        <a:rPr lang="it-IT" sz="1800" b="0" i="0" kern="1200" dirty="0" smtClean="0">
                          <a:solidFill>
                            <a:schemeClr val="tx1"/>
                          </a:solidFill>
                          <a:latin typeface="+mn-lt"/>
                          <a:ea typeface="+mn-ea"/>
                          <a:cs typeface="+mn-cs"/>
                        </a:rPr>
                        <a:t> una stringa, che rappresenta il numero come notazione esponenziale dove </a:t>
                      </a:r>
                      <a:r>
                        <a:rPr lang="it-IT" sz="1800" b="1" i="0" kern="1200" dirty="0" smtClean="0">
                          <a:solidFill>
                            <a:srgbClr val="00B050"/>
                          </a:solidFill>
                          <a:latin typeface="+mn-lt"/>
                          <a:ea typeface="+mn-ea"/>
                          <a:cs typeface="+mn-cs"/>
                        </a:rPr>
                        <a:t>x</a:t>
                      </a:r>
                      <a:r>
                        <a:rPr lang="it-IT" sz="1800" b="0" i="0" kern="1200" dirty="0" smtClean="0">
                          <a:solidFill>
                            <a:schemeClr val="tx1"/>
                          </a:solidFill>
                          <a:latin typeface="+mn-lt"/>
                          <a:ea typeface="+mn-ea"/>
                          <a:cs typeface="+mn-cs"/>
                        </a:rPr>
                        <a:t> (opzionale) indica</a:t>
                      </a:r>
                      <a:r>
                        <a:rPr lang="it-IT" sz="1800" b="0" i="0" kern="1200" baseline="0" dirty="0" smtClean="0">
                          <a:solidFill>
                            <a:schemeClr val="tx1"/>
                          </a:solidFill>
                          <a:latin typeface="+mn-lt"/>
                          <a:ea typeface="+mn-ea"/>
                          <a:cs typeface="+mn-cs"/>
                        </a:rPr>
                        <a:t> il numero dei decimali da usare</a:t>
                      </a:r>
                      <a:endParaRPr lang="en-US"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dirty="0" err="1">
                          <a:solidFill>
                            <a:srgbClr val="900B09"/>
                          </a:solidFill>
                          <a:latin typeface="verdana"/>
                        </a:rPr>
                        <a:t>toFixed</a:t>
                      </a:r>
                      <a:r>
                        <a:rPr lang="it-IT" dirty="0">
                          <a:solidFill>
                            <a:srgbClr val="900B09"/>
                          </a:solidFill>
                          <a:latin typeface="verdana"/>
                        </a:rPr>
                        <a:t>(</a:t>
                      </a:r>
                      <a:r>
                        <a:rPr lang="it-IT" dirty="0">
                          <a:solidFill>
                            <a:srgbClr val="00B050"/>
                          </a:solidFill>
                          <a:latin typeface="verdana"/>
                        </a:rPr>
                        <a:t>x</a:t>
                      </a:r>
                      <a:r>
                        <a:rPr lang="it-IT" dirty="0">
                          <a:solidFill>
                            <a:srgbClr val="900B09"/>
                          </a:solidFill>
                          <a:latin typeface="verdana"/>
                        </a:rPr>
                        <a:t>)</a:t>
                      </a:r>
                      <a:endParaRPr lang="it-IT"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800" b="0" i="0" kern="1200" dirty="0" smtClean="0">
                          <a:solidFill>
                            <a:schemeClr val="tx1"/>
                          </a:solidFill>
                          <a:latin typeface="+mn-lt"/>
                          <a:ea typeface="+mn-ea"/>
                          <a:cs typeface="+mn-cs"/>
                        </a:rPr>
                        <a:t>Converte il numero in una stringa, con</a:t>
                      </a:r>
                      <a:r>
                        <a:rPr lang="it-IT" sz="1800" b="0" i="0" kern="1200" baseline="0" dirty="0" smtClean="0">
                          <a:solidFill>
                            <a:schemeClr val="tx1"/>
                          </a:solidFill>
                          <a:latin typeface="+mn-lt"/>
                          <a:ea typeface="+mn-ea"/>
                          <a:cs typeface="+mn-cs"/>
                        </a:rPr>
                        <a:t> </a:t>
                      </a:r>
                      <a:r>
                        <a:rPr lang="it-IT" sz="1800" b="1" i="0" kern="1200" baseline="0" dirty="0" smtClean="0">
                          <a:solidFill>
                            <a:srgbClr val="00B050"/>
                          </a:solidFill>
                          <a:latin typeface="+mn-lt"/>
                          <a:ea typeface="+mn-ea"/>
                          <a:cs typeface="+mn-cs"/>
                        </a:rPr>
                        <a:t>x</a:t>
                      </a:r>
                      <a:r>
                        <a:rPr lang="it-IT" sz="1800" b="0" i="0" kern="1200" baseline="0" dirty="0" smtClean="0">
                          <a:solidFill>
                            <a:schemeClr val="tx1"/>
                          </a:solidFill>
                          <a:latin typeface="+mn-lt"/>
                          <a:ea typeface="+mn-ea"/>
                          <a:cs typeface="+mn-cs"/>
                        </a:rPr>
                        <a:t> </a:t>
                      </a:r>
                      <a:r>
                        <a:rPr lang="it-IT" sz="1800" b="0" i="0" kern="1200" dirty="0" smtClean="0">
                          <a:solidFill>
                            <a:schemeClr val="tx1"/>
                          </a:solidFill>
                          <a:latin typeface="+mn-lt"/>
                          <a:ea typeface="+mn-ea"/>
                          <a:cs typeface="+mn-cs"/>
                        </a:rPr>
                        <a:t>numero</a:t>
                      </a:r>
                      <a:r>
                        <a:rPr lang="it-IT" sz="1800" b="0" i="0" kern="1200" baseline="0" dirty="0" smtClean="0">
                          <a:solidFill>
                            <a:schemeClr val="tx1"/>
                          </a:solidFill>
                          <a:latin typeface="+mn-lt"/>
                          <a:ea typeface="+mn-ea"/>
                          <a:cs typeface="+mn-cs"/>
                        </a:rPr>
                        <a:t> </a:t>
                      </a:r>
                      <a:r>
                        <a:rPr lang="it-IT" sz="1800" b="0" i="0" kern="1200" dirty="0" smtClean="0">
                          <a:solidFill>
                            <a:schemeClr val="tx1"/>
                          </a:solidFill>
                          <a:latin typeface="+mn-lt"/>
                          <a:ea typeface="+mn-ea"/>
                          <a:cs typeface="+mn-cs"/>
                        </a:rPr>
                        <a:t>di decimali. Se </a:t>
                      </a:r>
                      <a:r>
                        <a:rPr lang="it-IT" sz="1800" b="1" i="0" kern="1200" dirty="0" smtClean="0">
                          <a:solidFill>
                            <a:srgbClr val="00B050"/>
                          </a:solidFill>
                          <a:latin typeface="+mn-lt"/>
                          <a:ea typeface="+mn-ea"/>
                          <a:cs typeface="+mn-cs"/>
                        </a:rPr>
                        <a:t>x</a:t>
                      </a:r>
                      <a:r>
                        <a:rPr lang="it-IT" sz="1800" b="0" i="0" kern="1200" dirty="0" smtClean="0">
                          <a:solidFill>
                            <a:schemeClr val="tx1"/>
                          </a:solidFill>
                          <a:latin typeface="+mn-lt"/>
                          <a:ea typeface="+mn-ea"/>
                          <a:cs typeface="+mn-cs"/>
                        </a:rPr>
                        <a:t> non viene specificato nessun decimale.</a:t>
                      </a:r>
                      <a:endParaRPr lang="en-US"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dirty="0" err="1">
                          <a:solidFill>
                            <a:srgbClr val="900B09"/>
                          </a:solidFill>
                          <a:latin typeface="verdana"/>
                        </a:rPr>
                        <a:t>toPrecision</a:t>
                      </a:r>
                      <a:r>
                        <a:rPr lang="it-IT" dirty="0">
                          <a:solidFill>
                            <a:srgbClr val="900B09"/>
                          </a:solidFill>
                          <a:latin typeface="verdana"/>
                        </a:rPr>
                        <a:t>(</a:t>
                      </a:r>
                      <a:r>
                        <a:rPr lang="it-IT" dirty="0">
                          <a:solidFill>
                            <a:srgbClr val="00B050"/>
                          </a:solidFill>
                          <a:latin typeface="verdana"/>
                        </a:rPr>
                        <a:t>x</a:t>
                      </a:r>
                      <a:r>
                        <a:rPr lang="it-IT" dirty="0">
                          <a:solidFill>
                            <a:srgbClr val="900B09"/>
                          </a:solidFill>
                          <a:latin typeface="verdana"/>
                        </a:rPr>
                        <a:t>)</a:t>
                      </a:r>
                      <a:endParaRPr lang="it-IT"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800" b="0" i="0" kern="1200" dirty="0" smtClean="0">
                          <a:solidFill>
                            <a:schemeClr val="tx1"/>
                          </a:solidFill>
                          <a:latin typeface="+mn-lt"/>
                          <a:ea typeface="+mn-ea"/>
                          <a:cs typeface="+mn-cs"/>
                        </a:rPr>
                        <a:t>Converte il numero in una stringa</a:t>
                      </a:r>
                      <a:r>
                        <a:rPr lang="it-IT" sz="1800" b="0" i="0" kern="1200" baseline="0" dirty="0" smtClean="0">
                          <a:solidFill>
                            <a:schemeClr val="tx1"/>
                          </a:solidFill>
                          <a:latin typeface="+mn-lt"/>
                          <a:ea typeface="+mn-ea"/>
                          <a:cs typeface="+mn-cs"/>
                        </a:rPr>
                        <a:t> di lunghezza </a:t>
                      </a:r>
                      <a:r>
                        <a:rPr lang="it-IT" sz="1800" b="1" i="0" kern="1200" baseline="0" dirty="0" smtClean="0">
                          <a:solidFill>
                            <a:srgbClr val="00B050"/>
                          </a:solidFill>
                          <a:latin typeface="+mn-lt"/>
                          <a:ea typeface="+mn-ea"/>
                          <a:cs typeface="+mn-cs"/>
                        </a:rPr>
                        <a:t>x</a:t>
                      </a:r>
                      <a:r>
                        <a:rPr lang="it-IT" sz="1800" b="0" i="0" kern="1200" baseline="0" dirty="0" smtClean="0">
                          <a:solidFill>
                            <a:schemeClr val="tx1"/>
                          </a:solidFill>
                          <a:latin typeface="+mn-lt"/>
                          <a:ea typeface="+mn-ea"/>
                          <a:cs typeface="+mn-cs"/>
                        </a:rPr>
                        <a:t>. Se necessario vengono aggiunti punto decimale e 0.</a:t>
                      </a:r>
                      <a:endParaRPr lang="en-US"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dirty="0" err="1" smtClean="0">
                          <a:solidFill>
                            <a:srgbClr val="900B09"/>
                          </a:solidFill>
                          <a:latin typeface="verdana"/>
                        </a:rPr>
                        <a:t>toString</a:t>
                      </a:r>
                      <a:r>
                        <a:rPr lang="it-IT" dirty="0" smtClean="0">
                          <a:solidFill>
                            <a:srgbClr val="900B09"/>
                          </a:solidFill>
                          <a:latin typeface="verdana"/>
                        </a:rPr>
                        <a:t>(</a:t>
                      </a:r>
                      <a:r>
                        <a:rPr lang="it-IT" dirty="0" smtClean="0">
                          <a:solidFill>
                            <a:srgbClr val="00B050"/>
                          </a:solidFill>
                          <a:latin typeface="verdana"/>
                        </a:rPr>
                        <a:t>base</a:t>
                      </a:r>
                      <a:r>
                        <a:rPr lang="it-IT" dirty="0" smtClean="0">
                          <a:solidFill>
                            <a:srgbClr val="900B09"/>
                          </a:solidFill>
                          <a:latin typeface="verdana"/>
                        </a:rPr>
                        <a:t>)</a:t>
                      </a:r>
                      <a:endParaRPr lang="it-IT"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800" b="0" i="0" kern="1200" dirty="0" smtClean="0">
                          <a:solidFill>
                            <a:schemeClr val="tx1"/>
                          </a:solidFill>
                          <a:latin typeface="+mn-lt"/>
                          <a:ea typeface="+mn-ea"/>
                          <a:cs typeface="+mn-cs"/>
                        </a:rPr>
                        <a:t>Converte il numero in una stringa</a:t>
                      </a:r>
                      <a:r>
                        <a:rPr lang="it-IT" sz="1800" b="0" i="0" kern="1200" baseline="0" dirty="0" smtClean="0">
                          <a:solidFill>
                            <a:schemeClr val="tx1"/>
                          </a:solidFill>
                          <a:latin typeface="+mn-lt"/>
                          <a:ea typeface="+mn-ea"/>
                          <a:cs typeface="+mn-cs"/>
                        </a:rPr>
                        <a:t> secondo la base specificata da base. La </a:t>
                      </a:r>
                      <a:r>
                        <a:rPr lang="it-IT" sz="1800" b="1" i="0" kern="1200" baseline="0" dirty="0" smtClean="0">
                          <a:solidFill>
                            <a:srgbClr val="00B050"/>
                          </a:solidFill>
                          <a:latin typeface="+mn-lt"/>
                          <a:ea typeface="+mn-ea"/>
                          <a:cs typeface="+mn-cs"/>
                        </a:rPr>
                        <a:t>base</a:t>
                      </a:r>
                      <a:r>
                        <a:rPr lang="it-IT" sz="1800" b="0" i="0" kern="1200" baseline="0" dirty="0" smtClean="0">
                          <a:solidFill>
                            <a:schemeClr val="tx1"/>
                          </a:solidFill>
                          <a:latin typeface="+mn-lt"/>
                          <a:ea typeface="+mn-ea"/>
                          <a:cs typeface="+mn-cs"/>
                        </a:rPr>
                        <a:t> di default è 10 (numero decimale). Se </a:t>
                      </a:r>
                      <a:r>
                        <a:rPr lang="it-IT" sz="1800" b="1" i="0" u="sng" kern="1200" baseline="0" dirty="0" smtClean="0">
                          <a:solidFill>
                            <a:srgbClr val="00B050"/>
                          </a:solidFill>
                          <a:latin typeface="+mn-lt"/>
                          <a:ea typeface="+mn-ea"/>
                          <a:cs typeface="+mn-cs"/>
                        </a:rPr>
                        <a:t>base</a:t>
                      </a:r>
                      <a:r>
                        <a:rPr lang="it-IT" sz="1800" b="0" i="0" kern="1200" baseline="0" dirty="0" smtClean="0">
                          <a:solidFill>
                            <a:schemeClr val="tx1"/>
                          </a:solidFill>
                          <a:latin typeface="+mn-lt"/>
                          <a:ea typeface="+mn-ea"/>
                          <a:cs typeface="+mn-cs"/>
                        </a:rPr>
                        <a:t> vale 2 si ottiene la rappresentazione binaria del numero, se 16 quella esadecimale, ecc.</a:t>
                      </a:r>
                      <a:endParaRPr lang="en-US" dirty="0">
                        <a:latin typeface="verdana"/>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2">
                    <a:lumMod val="75000"/>
                  </a:schemeClr>
                </a:solidFill>
              </a:rPr>
              <a:t>JAVASCRIPT</a:t>
            </a:r>
            <a:endParaRPr lang="it-IT" dirty="0">
              <a:solidFill>
                <a:schemeClr val="accent2">
                  <a:lumMod val="75000"/>
                </a:schemeClr>
              </a:solidFill>
            </a:endParaRPr>
          </a:p>
        </p:txBody>
      </p:sp>
      <p:sp>
        <p:nvSpPr>
          <p:cNvPr id="3" name="Segnaposto contenuto 2"/>
          <p:cNvSpPr>
            <a:spLocks noGrp="1"/>
          </p:cNvSpPr>
          <p:nvPr>
            <p:ph idx="1"/>
          </p:nvPr>
        </p:nvSpPr>
        <p:spPr/>
        <p:txBody>
          <a:bodyPr/>
          <a:lstStyle/>
          <a:p>
            <a:pPr marL="514350" indent="-514350">
              <a:buFont typeface="+mj-lt"/>
              <a:buAutoNum type="arabicPeriod"/>
            </a:pPr>
            <a:r>
              <a:rPr lang="it-IT" sz="2800" dirty="0" smtClean="0"/>
              <a:t>è in grado di leggere e scrivere gli elementi HTML. </a:t>
            </a:r>
          </a:p>
          <a:p>
            <a:pPr lvl="1"/>
            <a:r>
              <a:rPr lang="it-IT" sz="2400" dirty="0" smtClean="0"/>
              <a:t>Tramite </a:t>
            </a:r>
            <a:r>
              <a:rPr lang="it-IT" sz="2400" dirty="0" err="1" smtClean="0"/>
              <a:t>JavaScript</a:t>
            </a:r>
            <a:r>
              <a:rPr lang="it-IT" sz="2400" dirty="0" smtClean="0"/>
              <a:t> è possibile modificare la struttura del documento HTML in tempo reale, senza interagire con il server</a:t>
            </a:r>
          </a:p>
          <a:p>
            <a:pPr marL="514350" indent="-514350">
              <a:buFont typeface="+mj-lt"/>
              <a:buAutoNum type="arabicPeriod"/>
            </a:pPr>
            <a:r>
              <a:rPr lang="it-IT" sz="2800" dirty="0" smtClean="0"/>
              <a:t>può essere utilizzato per convalidare i dati inseriti dall'utente prima di inviarli al server. </a:t>
            </a:r>
            <a:endParaRPr lang="it-IT" sz="2800" dirty="0"/>
          </a:p>
        </p:txBody>
      </p:sp>
    </p:spTree>
    <p:extLst>
      <p:ext uri="{BB962C8B-B14F-4D97-AF65-F5344CB8AC3E}">
        <p14:creationId xmlns:p14="http://schemas.microsoft.com/office/powerpoint/2010/main" val="175481310"/>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067694"/>
            <a:ext cx="7772400" cy="1102519"/>
          </a:xfrm>
        </p:spPr>
        <p:txBody>
          <a:bodyPr/>
          <a:lstStyle/>
          <a:p>
            <a:r>
              <a:rPr lang="it-IT" dirty="0" smtClean="0"/>
              <a:t>MATH</a:t>
            </a:r>
            <a:endParaRPr lang="it-IT" dirty="0"/>
          </a:p>
        </p:txBody>
      </p:sp>
    </p:spTree>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Proprietà statiche</a:t>
            </a:r>
            <a:endParaRPr lang="it-IT" dirty="0"/>
          </a:p>
        </p:txBody>
      </p:sp>
      <p:graphicFrame>
        <p:nvGraphicFramePr>
          <p:cNvPr id="4" name="Segnaposto contenuto 3"/>
          <p:cNvGraphicFramePr>
            <a:graphicFrameLocks noGrp="1"/>
          </p:cNvGraphicFramePr>
          <p:nvPr>
            <p:ph idx="1"/>
          </p:nvPr>
        </p:nvGraphicFramePr>
        <p:xfrm>
          <a:off x="251520" y="1200150"/>
          <a:ext cx="8712967" cy="3116880"/>
        </p:xfrm>
        <a:graphic>
          <a:graphicData uri="http://schemas.openxmlformats.org/drawingml/2006/table">
            <a:tbl>
              <a:tblPr/>
              <a:tblGrid>
                <a:gridCol w="1742593"/>
                <a:gridCol w="6970374"/>
              </a:tblGrid>
              <a:tr h="0">
                <a:tc>
                  <a:txBody>
                    <a:bodyPr/>
                    <a:lstStyle/>
                    <a:p>
                      <a:pPr algn="l" fontAlgn="t"/>
                      <a:r>
                        <a:rPr lang="it-IT" sz="1800" dirty="0" err="1" smtClean="0">
                          <a:latin typeface="TitilliumText22L" pitchFamily="50" charset="0"/>
                        </a:rPr>
                        <a:t>Propietà</a:t>
                      </a:r>
                      <a:endParaRPr lang="it-IT" sz="18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r>
                        <a:rPr lang="it-IT" sz="1800" dirty="0" smtClean="0">
                          <a:latin typeface="TitilliumText22L" pitchFamily="50" charset="0"/>
                        </a:rPr>
                        <a:t>Descrizione</a:t>
                      </a:r>
                      <a:endParaRPr lang="it-IT" sz="18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0">
                <a:tc>
                  <a:txBody>
                    <a:bodyPr/>
                    <a:lstStyle/>
                    <a:p>
                      <a:pPr fontAlgn="t"/>
                      <a:r>
                        <a:rPr lang="it-IT" sz="1800" dirty="0">
                          <a:solidFill>
                            <a:srgbClr val="900B09"/>
                          </a:solidFill>
                          <a:latin typeface="TitilliumText22L" pitchFamily="50" charset="0"/>
                        </a:rPr>
                        <a:t>E</a:t>
                      </a:r>
                      <a:endParaRPr lang="it-IT" sz="18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15000"/>
                        </a:lnSpc>
                        <a:spcAft>
                          <a:spcPts val="0"/>
                        </a:spcAft>
                      </a:pPr>
                      <a:r>
                        <a:rPr lang="it-IT" sz="1400">
                          <a:solidFill>
                            <a:srgbClr val="333333"/>
                          </a:solidFill>
                          <a:latin typeface="+mn-lt"/>
                          <a:ea typeface="Calibri"/>
                          <a:cs typeface="Times New Roman"/>
                        </a:rPr>
                        <a:t>Restituisce il numero di Eulero (circa 2,718)</a:t>
                      </a:r>
                      <a:endParaRPr lang="it-IT" sz="1400">
                        <a:latin typeface="+mn-lt"/>
                        <a:ea typeface="Calibri"/>
                        <a:cs typeface="Times New Roman"/>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41800">
                <a:tc>
                  <a:txBody>
                    <a:bodyPr/>
                    <a:lstStyle/>
                    <a:p>
                      <a:pPr fontAlgn="t"/>
                      <a:r>
                        <a:rPr lang="it-IT" sz="1800" dirty="0">
                          <a:solidFill>
                            <a:srgbClr val="900B09"/>
                          </a:solidFill>
                          <a:latin typeface="TitilliumText22L" pitchFamily="50" charset="0"/>
                        </a:rPr>
                        <a:t>LN2</a:t>
                      </a:r>
                      <a:endParaRPr lang="it-IT" sz="18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15000"/>
                        </a:lnSpc>
                        <a:spcAft>
                          <a:spcPts val="0"/>
                        </a:spcAft>
                      </a:pPr>
                      <a:r>
                        <a:rPr lang="it-IT" sz="1400">
                          <a:solidFill>
                            <a:srgbClr val="333333"/>
                          </a:solidFill>
                          <a:latin typeface="+mn-lt"/>
                          <a:ea typeface="Calibri"/>
                          <a:cs typeface="Times New Roman"/>
                        </a:rPr>
                        <a:t>Restituisce il logaritmo naturale di 2 (circa 0,693)</a:t>
                      </a:r>
                      <a:endParaRPr lang="it-IT" sz="1400">
                        <a:latin typeface="+mn-lt"/>
                        <a:ea typeface="Calibri"/>
                        <a:cs typeface="Times New Roman"/>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41800">
                <a:tc>
                  <a:txBody>
                    <a:bodyPr/>
                    <a:lstStyle/>
                    <a:p>
                      <a:pPr fontAlgn="t"/>
                      <a:r>
                        <a:rPr lang="it-IT" sz="1800" dirty="0">
                          <a:solidFill>
                            <a:srgbClr val="900B09"/>
                          </a:solidFill>
                          <a:latin typeface="TitilliumText22L" pitchFamily="50" charset="0"/>
                        </a:rPr>
                        <a:t>LN10</a:t>
                      </a:r>
                      <a:endParaRPr lang="it-IT" sz="18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15000"/>
                        </a:lnSpc>
                        <a:spcAft>
                          <a:spcPts val="0"/>
                        </a:spcAft>
                      </a:pPr>
                      <a:r>
                        <a:rPr lang="it-IT" sz="1400">
                          <a:solidFill>
                            <a:srgbClr val="333333"/>
                          </a:solidFill>
                          <a:latin typeface="+mn-lt"/>
                          <a:ea typeface="Calibri"/>
                          <a:cs typeface="Times New Roman"/>
                        </a:rPr>
                        <a:t>Restituisce il logaritmo naturale di 10 (circa 2,302)</a:t>
                      </a:r>
                      <a:endParaRPr lang="it-IT" sz="1400">
                        <a:latin typeface="+mn-lt"/>
                        <a:ea typeface="Calibri"/>
                        <a:cs typeface="Times New Roman"/>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41800">
                <a:tc>
                  <a:txBody>
                    <a:bodyPr/>
                    <a:lstStyle/>
                    <a:p>
                      <a:pPr fontAlgn="t"/>
                      <a:r>
                        <a:rPr lang="it-IT" sz="1800" dirty="0">
                          <a:solidFill>
                            <a:srgbClr val="900B09"/>
                          </a:solidFill>
                          <a:latin typeface="TitilliumText22L" pitchFamily="50" charset="0"/>
                        </a:rPr>
                        <a:t>LOG2E</a:t>
                      </a:r>
                      <a:endParaRPr lang="it-IT" sz="18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15000"/>
                        </a:lnSpc>
                        <a:spcAft>
                          <a:spcPts val="0"/>
                        </a:spcAft>
                      </a:pPr>
                      <a:r>
                        <a:rPr lang="it-IT" sz="1400">
                          <a:solidFill>
                            <a:srgbClr val="333333"/>
                          </a:solidFill>
                          <a:latin typeface="+mn-lt"/>
                          <a:ea typeface="Calibri"/>
                          <a:cs typeface="Times New Roman"/>
                        </a:rPr>
                        <a:t>Restituisce il logaritmo in base 2 di E (circa 1,442)</a:t>
                      </a:r>
                      <a:endParaRPr lang="it-IT" sz="1400">
                        <a:latin typeface="+mn-lt"/>
                        <a:ea typeface="Calibri"/>
                        <a:cs typeface="Times New Roman"/>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41800">
                <a:tc>
                  <a:txBody>
                    <a:bodyPr/>
                    <a:lstStyle/>
                    <a:p>
                      <a:pPr fontAlgn="t"/>
                      <a:r>
                        <a:rPr lang="it-IT" sz="1800" dirty="0">
                          <a:solidFill>
                            <a:srgbClr val="900B09"/>
                          </a:solidFill>
                          <a:latin typeface="TitilliumText22L" pitchFamily="50" charset="0"/>
                        </a:rPr>
                        <a:t>LOG10E</a:t>
                      </a:r>
                      <a:endParaRPr lang="it-IT" sz="18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15000"/>
                        </a:lnSpc>
                        <a:spcAft>
                          <a:spcPts val="0"/>
                        </a:spcAft>
                      </a:pPr>
                      <a:r>
                        <a:rPr lang="it-IT" sz="1400">
                          <a:solidFill>
                            <a:srgbClr val="333333"/>
                          </a:solidFill>
                          <a:latin typeface="+mn-lt"/>
                          <a:ea typeface="Calibri"/>
                          <a:cs typeface="Times New Roman"/>
                        </a:rPr>
                        <a:t>Restituisce il logaritmo in base 10 di E (circa 0,434)</a:t>
                      </a:r>
                      <a:endParaRPr lang="it-IT" sz="1400">
                        <a:latin typeface="+mn-lt"/>
                        <a:ea typeface="Calibri"/>
                        <a:cs typeface="Times New Roman"/>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800" dirty="0">
                          <a:solidFill>
                            <a:srgbClr val="900B09"/>
                          </a:solidFill>
                          <a:latin typeface="TitilliumText22L" pitchFamily="50" charset="0"/>
                        </a:rPr>
                        <a:t>PI</a:t>
                      </a:r>
                      <a:endParaRPr lang="it-IT" sz="18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15000"/>
                        </a:lnSpc>
                        <a:spcAft>
                          <a:spcPts val="0"/>
                        </a:spcAft>
                      </a:pPr>
                      <a:r>
                        <a:rPr lang="it-IT" sz="1400">
                          <a:solidFill>
                            <a:srgbClr val="333333"/>
                          </a:solidFill>
                          <a:latin typeface="+mn-lt"/>
                          <a:ea typeface="Calibri"/>
                          <a:cs typeface="Times New Roman"/>
                        </a:rPr>
                        <a:t>Restituisce PI (circa 3.14)</a:t>
                      </a:r>
                      <a:endParaRPr lang="it-IT" sz="1400">
                        <a:latin typeface="+mn-lt"/>
                        <a:ea typeface="Calibri"/>
                        <a:cs typeface="Times New Roman"/>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41800">
                <a:tc>
                  <a:txBody>
                    <a:bodyPr/>
                    <a:lstStyle/>
                    <a:p>
                      <a:pPr fontAlgn="t"/>
                      <a:r>
                        <a:rPr lang="it-IT" sz="1800" dirty="0">
                          <a:solidFill>
                            <a:srgbClr val="900B09"/>
                          </a:solidFill>
                          <a:latin typeface="TitilliumText22L" pitchFamily="50" charset="0"/>
                        </a:rPr>
                        <a:t>SQRT1_2</a:t>
                      </a:r>
                      <a:endParaRPr lang="it-IT" sz="18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15000"/>
                        </a:lnSpc>
                        <a:spcAft>
                          <a:spcPts val="0"/>
                        </a:spcAft>
                      </a:pPr>
                      <a:r>
                        <a:rPr lang="it-IT" sz="1400">
                          <a:solidFill>
                            <a:srgbClr val="333333"/>
                          </a:solidFill>
                          <a:latin typeface="+mn-lt"/>
                          <a:ea typeface="Calibri"/>
                          <a:cs typeface="Times New Roman"/>
                        </a:rPr>
                        <a:t>Restituisce la radice quadrata di 1/2 (circa 0,707)</a:t>
                      </a:r>
                      <a:endParaRPr lang="it-IT" sz="1400">
                        <a:latin typeface="+mn-lt"/>
                        <a:ea typeface="Calibri"/>
                        <a:cs typeface="Times New Roman"/>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41800">
                <a:tc>
                  <a:txBody>
                    <a:bodyPr/>
                    <a:lstStyle/>
                    <a:p>
                      <a:pPr fontAlgn="t"/>
                      <a:r>
                        <a:rPr lang="it-IT" sz="1800" dirty="0">
                          <a:solidFill>
                            <a:srgbClr val="900B09"/>
                          </a:solidFill>
                          <a:latin typeface="TitilliumText22L" pitchFamily="50" charset="0"/>
                        </a:rPr>
                        <a:t>SQRT2</a:t>
                      </a:r>
                      <a:endParaRPr lang="it-IT" sz="18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15000"/>
                        </a:lnSpc>
                        <a:spcAft>
                          <a:spcPts val="0"/>
                        </a:spcAft>
                      </a:pPr>
                      <a:r>
                        <a:rPr lang="it-IT" sz="1400" dirty="0">
                          <a:solidFill>
                            <a:srgbClr val="333333"/>
                          </a:solidFill>
                          <a:latin typeface="+mn-lt"/>
                          <a:ea typeface="Calibri"/>
                          <a:cs typeface="Times New Roman"/>
                        </a:rPr>
                        <a:t>Restituisce la radice quadrata di 2 (circa 1,414)</a:t>
                      </a:r>
                      <a:endParaRPr lang="it-IT" sz="1400" dirty="0">
                        <a:latin typeface="+mn-lt"/>
                        <a:ea typeface="Calibri"/>
                        <a:cs typeface="Times New Roman"/>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metodi statici</a:t>
            </a:r>
            <a:endParaRPr lang="it-IT" dirty="0"/>
          </a:p>
        </p:txBody>
      </p:sp>
      <p:graphicFrame>
        <p:nvGraphicFramePr>
          <p:cNvPr id="4" name="Segnaposto contenuto 3"/>
          <p:cNvGraphicFramePr>
            <a:graphicFrameLocks noGrp="1"/>
          </p:cNvGraphicFramePr>
          <p:nvPr>
            <p:ph idx="1"/>
          </p:nvPr>
        </p:nvGraphicFramePr>
        <p:xfrm>
          <a:off x="251520" y="969031"/>
          <a:ext cx="8640960" cy="3869160"/>
        </p:xfrm>
        <a:graphic>
          <a:graphicData uri="http://schemas.openxmlformats.org/drawingml/2006/table">
            <a:tbl>
              <a:tblPr/>
              <a:tblGrid>
                <a:gridCol w="1728191"/>
                <a:gridCol w="6912769"/>
              </a:tblGrid>
              <a:tr h="0">
                <a:tc>
                  <a:txBody>
                    <a:bodyPr/>
                    <a:lstStyle/>
                    <a:p>
                      <a:pPr algn="l" fontAlgn="t">
                        <a:lnSpc>
                          <a:spcPct val="100000"/>
                        </a:lnSpc>
                      </a:pPr>
                      <a:r>
                        <a:rPr lang="it-IT" sz="1100" dirty="0" err="1">
                          <a:latin typeface="+mn-lt"/>
                        </a:rPr>
                        <a:t>Method</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lnSpc>
                          <a:spcPct val="100000"/>
                        </a:lnSpc>
                      </a:pPr>
                      <a:r>
                        <a:rPr lang="it-IT" sz="1100">
                          <a:latin typeface="+mn-lt"/>
                        </a:rPr>
                        <a:t>Description</a:t>
                      </a: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0">
                <a:tc>
                  <a:txBody>
                    <a:bodyPr/>
                    <a:lstStyle/>
                    <a:p>
                      <a:pPr fontAlgn="t">
                        <a:lnSpc>
                          <a:spcPct val="100000"/>
                        </a:lnSpc>
                      </a:pPr>
                      <a:r>
                        <a:rPr lang="it-IT" sz="1100" dirty="0" err="1">
                          <a:solidFill>
                            <a:srgbClr val="900B09"/>
                          </a:solidFill>
                          <a:latin typeface="+mn-lt"/>
                        </a:rPr>
                        <a:t>abs</a:t>
                      </a:r>
                      <a:r>
                        <a:rPr lang="it-IT" sz="1100" dirty="0">
                          <a:solidFill>
                            <a:srgbClr val="900B09"/>
                          </a:solidFill>
                          <a:latin typeface="+mn-lt"/>
                        </a:rPr>
                        <a:t>(x)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il valore assoluto di x</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err="1">
                          <a:solidFill>
                            <a:srgbClr val="900B09"/>
                          </a:solidFill>
                          <a:latin typeface="+mn-lt"/>
                        </a:rPr>
                        <a:t>acos</a:t>
                      </a:r>
                      <a:r>
                        <a:rPr lang="it-IT" sz="1100" dirty="0">
                          <a:solidFill>
                            <a:srgbClr val="900B09"/>
                          </a:solidFill>
                          <a:latin typeface="+mn-lt"/>
                        </a:rPr>
                        <a:t>(x)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l'arcocoseno di x, in radianti</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err="1">
                          <a:solidFill>
                            <a:srgbClr val="900B09"/>
                          </a:solidFill>
                          <a:latin typeface="+mn-lt"/>
                        </a:rPr>
                        <a:t>asin</a:t>
                      </a:r>
                      <a:r>
                        <a:rPr lang="it-IT" sz="1100" dirty="0">
                          <a:solidFill>
                            <a:srgbClr val="900B09"/>
                          </a:solidFill>
                          <a:latin typeface="+mn-lt"/>
                        </a:rPr>
                        <a:t>(x)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l'arcoseno di x, in radianti</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err="1">
                          <a:solidFill>
                            <a:srgbClr val="900B09"/>
                          </a:solidFill>
                          <a:latin typeface="+mn-lt"/>
                        </a:rPr>
                        <a:t>atan</a:t>
                      </a:r>
                      <a:r>
                        <a:rPr lang="it-IT" sz="1100" dirty="0">
                          <a:solidFill>
                            <a:srgbClr val="900B09"/>
                          </a:solidFill>
                          <a:latin typeface="+mn-lt"/>
                        </a:rPr>
                        <a:t>(x)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l'arcotangente di x come un valore numerico compreso tra-PI / 2 e PI  2 radianti</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a:solidFill>
                            <a:srgbClr val="900B09"/>
                          </a:solidFill>
                          <a:latin typeface="+mn-lt"/>
                        </a:rPr>
                        <a:t>atan2(y,x)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l'arcotangente del quoziente dei suoi argomenti </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err="1">
                          <a:solidFill>
                            <a:srgbClr val="900B09"/>
                          </a:solidFill>
                          <a:latin typeface="+mn-lt"/>
                        </a:rPr>
                        <a:t>ceil</a:t>
                      </a:r>
                      <a:r>
                        <a:rPr lang="it-IT" sz="1100" dirty="0">
                          <a:solidFill>
                            <a:srgbClr val="900B09"/>
                          </a:solidFill>
                          <a:latin typeface="+mn-lt"/>
                        </a:rPr>
                        <a:t>(x)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X</a:t>
                      </a:r>
                      <a:r>
                        <a:rPr lang="it-IT" sz="1100">
                          <a:latin typeface="+mn-lt"/>
                          <a:ea typeface="Calibri"/>
                          <a:cs typeface="Times New Roman"/>
                        </a:rPr>
                        <a:t> arrotondato per eccesso al numero intero più vicino</a:t>
                      </a: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a:solidFill>
                            <a:srgbClr val="900B09"/>
                          </a:solidFill>
                          <a:latin typeface="+mn-lt"/>
                        </a:rPr>
                        <a:t>cos(x)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il coseno di x (x è in radianti)</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err="1">
                          <a:solidFill>
                            <a:srgbClr val="900B09"/>
                          </a:solidFill>
                          <a:latin typeface="+mn-lt"/>
                        </a:rPr>
                        <a:t>exp</a:t>
                      </a:r>
                      <a:r>
                        <a:rPr lang="it-IT" sz="1100" dirty="0">
                          <a:solidFill>
                            <a:srgbClr val="900B09"/>
                          </a:solidFill>
                          <a:latin typeface="+mn-lt"/>
                        </a:rPr>
                        <a:t>(x)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pPr>
                      <a:r>
                        <a:rPr lang="it-IT" sz="1100">
                          <a:solidFill>
                            <a:srgbClr val="333333"/>
                          </a:solidFill>
                          <a:latin typeface="+mn-lt"/>
                          <a:ea typeface="Calibri"/>
                          <a:cs typeface="Times New Roman"/>
                        </a:rPr>
                        <a:t>Restituisce il valore di E elevato alla x </a:t>
                      </a:r>
                      <a:endParaRPr lang="it-IT" sz="110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err="1">
                          <a:solidFill>
                            <a:srgbClr val="900B09"/>
                          </a:solidFill>
                          <a:latin typeface="+mn-lt"/>
                        </a:rPr>
                        <a:t>floor</a:t>
                      </a:r>
                      <a:r>
                        <a:rPr lang="it-IT" sz="1100" dirty="0">
                          <a:solidFill>
                            <a:srgbClr val="900B09"/>
                          </a:solidFill>
                          <a:latin typeface="+mn-lt"/>
                        </a:rPr>
                        <a:t>(x)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X</a:t>
                      </a:r>
                      <a:r>
                        <a:rPr lang="it-IT" sz="1100">
                          <a:latin typeface="+mn-lt"/>
                          <a:ea typeface="Calibri"/>
                          <a:cs typeface="Times New Roman"/>
                        </a:rPr>
                        <a:t>  arrotondato per difetto al numero intero più vicino</a:t>
                      </a: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a:solidFill>
                            <a:srgbClr val="900B09"/>
                          </a:solidFill>
                          <a:latin typeface="+mn-lt"/>
                        </a:rPr>
                        <a:t>log(x)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il logaritmo naturale (base e) di x</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err="1">
                          <a:solidFill>
                            <a:srgbClr val="900B09"/>
                          </a:solidFill>
                          <a:latin typeface="+mn-lt"/>
                        </a:rPr>
                        <a:t>max</a:t>
                      </a:r>
                      <a:r>
                        <a:rPr lang="it-IT" sz="1100" dirty="0">
                          <a:solidFill>
                            <a:srgbClr val="900B09"/>
                          </a:solidFill>
                          <a:latin typeface="+mn-lt"/>
                        </a:rPr>
                        <a:t>(x,y,z,...,n)</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il numero con il valore più alto</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a:solidFill>
                            <a:srgbClr val="900B09"/>
                          </a:solidFill>
                          <a:latin typeface="+mn-lt"/>
                        </a:rPr>
                        <a:t>min(x,y,z,...,n)</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il numero con il valore più basso</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err="1">
                          <a:solidFill>
                            <a:srgbClr val="900B09"/>
                          </a:solidFill>
                          <a:latin typeface="+mn-lt"/>
                        </a:rPr>
                        <a:t>pow</a:t>
                      </a:r>
                      <a:r>
                        <a:rPr lang="it-IT" sz="1100" dirty="0">
                          <a:solidFill>
                            <a:srgbClr val="900B09"/>
                          </a:solidFill>
                          <a:latin typeface="+mn-lt"/>
                        </a:rPr>
                        <a:t>(x,y)</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il valore di x alla potenza y</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err="1">
                          <a:solidFill>
                            <a:srgbClr val="900B09"/>
                          </a:solidFill>
                          <a:latin typeface="+mn-lt"/>
                        </a:rPr>
                        <a:t>random</a:t>
                      </a:r>
                      <a:r>
                        <a:rPr lang="it-IT" sz="1100" dirty="0">
                          <a:solidFill>
                            <a:srgbClr val="900B09"/>
                          </a:solidFill>
                          <a:latin typeface="+mn-lt"/>
                        </a:rPr>
                        <a:t>()</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un numero casuale compreso tra 0 e 1</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a:solidFill>
                            <a:srgbClr val="900B09"/>
                          </a:solidFill>
                          <a:latin typeface="+mn-lt"/>
                        </a:rPr>
                        <a:t>round(x)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Arrotonda x al numero intero più vicino</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a:solidFill>
                            <a:srgbClr val="900B09"/>
                          </a:solidFill>
                          <a:latin typeface="+mn-lt"/>
                        </a:rPr>
                        <a:t>sin(x)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il seno di x (x è in radianti)</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err="1">
                          <a:solidFill>
                            <a:srgbClr val="900B09"/>
                          </a:solidFill>
                          <a:latin typeface="+mn-lt"/>
                        </a:rPr>
                        <a:t>sqrt</a:t>
                      </a:r>
                      <a:r>
                        <a:rPr lang="it-IT" sz="1100" dirty="0">
                          <a:solidFill>
                            <a:srgbClr val="900B09"/>
                          </a:solidFill>
                          <a:latin typeface="+mn-lt"/>
                        </a:rPr>
                        <a:t>(x)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a:solidFill>
                            <a:srgbClr val="333333"/>
                          </a:solidFill>
                          <a:latin typeface="+mn-lt"/>
                          <a:ea typeface="Calibri"/>
                          <a:cs typeface="Times New Roman"/>
                        </a:rPr>
                        <a:t>Restituisce la radice quadrata di x</a:t>
                      </a:r>
                      <a:endParaRPr lang="it-IT" sz="110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lnSpc>
                          <a:spcPct val="100000"/>
                        </a:lnSpc>
                      </a:pPr>
                      <a:r>
                        <a:rPr lang="it-IT" sz="1100" dirty="0" err="1">
                          <a:solidFill>
                            <a:srgbClr val="900B09"/>
                          </a:solidFill>
                          <a:latin typeface="+mn-lt"/>
                        </a:rPr>
                        <a:t>tan</a:t>
                      </a:r>
                      <a:r>
                        <a:rPr lang="it-IT" sz="1100" dirty="0">
                          <a:solidFill>
                            <a:srgbClr val="900B09"/>
                          </a:solidFill>
                          <a:latin typeface="+mn-lt"/>
                        </a:rPr>
                        <a:t>(x)</a:t>
                      </a:r>
                      <a:endParaRPr lang="it-IT" sz="1100" dirty="0">
                        <a:latin typeface="+mn-lt"/>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a:lnSpc>
                          <a:spcPct val="100000"/>
                        </a:lnSpc>
                        <a:spcAft>
                          <a:spcPts val="0"/>
                        </a:spcAft>
                      </a:pPr>
                      <a:r>
                        <a:rPr lang="it-IT" sz="1100" dirty="0">
                          <a:solidFill>
                            <a:srgbClr val="333333"/>
                          </a:solidFill>
                          <a:latin typeface="+mn-lt"/>
                          <a:ea typeface="Calibri"/>
                          <a:cs typeface="Times New Roman"/>
                        </a:rPr>
                        <a:t>Restituisce la tangente di un angolo</a:t>
                      </a:r>
                      <a:endParaRPr lang="it-IT" sz="1100" dirty="0">
                        <a:latin typeface="+mn-lt"/>
                        <a:ea typeface="Calibri"/>
                        <a:cs typeface="Times New Roman"/>
                      </a:endParaRPr>
                    </a:p>
                  </a:txBody>
                  <a:tcPr marL="36000" marR="36000" marT="36000" marB="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067694"/>
            <a:ext cx="7772400" cy="1102519"/>
          </a:xfrm>
        </p:spPr>
        <p:txBody>
          <a:bodyPr/>
          <a:lstStyle/>
          <a:p>
            <a:r>
              <a:rPr lang="it-IT" dirty="0" smtClean="0"/>
              <a:t>REGEXP</a:t>
            </a:r>
            <a:endParaRPr lang="it-IT" dirty="0"/>
          </a:p>
        </p:txBody>
      </p:sp>
    </p:spTree>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constructor</a:t>
            </a:r>
            <a:endParaRPr lang="it-IT" dirty="0"/>
          </a:p>
        </p:txBody>
      </p:sp>
      <p:sp>
        <p:nvSpPr>
          <p:cNvPr id="3" name="Segnaposto contenuto 2"/>
          <p:cNvSpPr>
            <a:spLocks noGrp="1"/>
          </p:cNvSpPr>
          <p:nvPr>
            <p:ph idx="1"/>
          </p:nvPr>
        </p:nvSpPr>
        <p:spPr>
          <a:xfrm>
            <a:off x="457200" y="1059582"/>
            <a:ext cx="8229600" cy="3528392"/>
          </a:xfrm>
        </p:spPr>
        <p:txBody>
          <a:bodyPr lIns="72000"/>
          <a:lstStyle/>
          <a:p>
            <a:pPr marL="0" indent="0">
              <a:buNone/>
            </a:pPr>
            <a:r>
              <a:rPr lang="it-IT" b="1" dirty="0" err="1" smtClean="0">
                <a:solidFill>
                  <a:srgbClr val="00B050"/>
                </a:solidFill>
                <a:latin typeface="Courier New" pitchFamily="49" charset="0"/>
                <a:cs typeface="Courier New" pitchFamily="49" charset="0"/>
              </a:rPr>
              <a:t>var</a:t>
            </a:r>
            <a:r>
              <a:rPr lang="it-IT" dirty="0" smtClean="0">
                <a:latin typeface="Courier New" pitchFamily="49" charset="0"/>
                <a:cs typeface="Courier New" pitchFamily="49" charset="0"/>
              </a:rPr>
              <a:t> re </a:t>
            </a:r>
            <a:r>
              <a:rPr lang="it-IT"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 </a:t>
            </a:r>
            <a:r>
              <a:rPr lang="it-IT" dirty="0" err="1" smtClean="0">
                <a:latin typeface="Courier New" pitchFamily="49" charset="0"/>
                <a:cs typeface="Courier New" pitchFamily="49" charset="0"/>
              </a:rPr>
              <a:t>new</a:t>
            </a:r>
            <a:r>
              <a:rPr lang="it-IT" dirty="0" smtClean="0">
                <a:latin typeface="Courier New" pitchFamily="49" charset="0"/>
                <a:cs typeface="Courier New" pitchFamily="49" charset="0"/>
              </a:rPr>
              <a:t> </a:t>
            </a:r>
            <a:r>
              <a:rPr lang="it-IT" dirty="0" err="1" smtClean="0">
                <a:latin typeface="Courier New" pitchFamily="49" charset="0"/>
                <a:cs typeface="Courier New" pitchFamily="49" charset="0"/>
              </a:rPr>
              <a:t>RegExp</a:t>
            </a:r>
            <a:r>
              <a:rPr lang="it-IT" dirty="0" smtClean="0">
                <a:latin typeface="Courier New" pitchFamily="49" charset="0"/>
                <a:cs typeface="Courier New" pitchFamily="49" charset="0"/>
              </a:rPr>
              <a:t>(pattern,  					 </a:t>
            </a:r>
            <a:r>
              <a:rPr lang="it-IT" dirty="0" err="1" smtClean="0">
                <a:latin typeface="Courier New" pitchFamily="49" charset="0"/>
                <a:cs typeface="Courier New" pitchFamily="49" charset="0"/>
              </a:rPr>
              <a:t>mod</a:t>
            </a:r>
            <a:r>
              <a:rPr lang="it-IT" dirty="0" smtClean="0">
                <a:latin typeface="Courier New" pitchFamily="49" charset="0"/>
                <a:cs typeface="Courier New" pitchFamily="49" charset="0"/>
              </a:rPr>
              <a:t>);</a:t>
            </a:r>
          </a:p>
          <a:p>
            <a:pPr marL="0" indent="0">
              <a:buNone/>
            </a:pPr>
            <a:r>
              <a:rPr lang="it-IT" b="1" dirty="0" err="1" smtClean="0">
                <a:solidFill>
                  <a:srgbClr val="00B050"/>
                </a:solidFill>
                <a:latin typeface="Courier New" pitchFamily="49" charset="0"/>
                <a:cs typeface="Courier New" pitchFamily="49" charset="0"/>
              </a:rPr>
              <a:t>var</a:t>
            </a:r>
            <a:r>
              <a:rPr lang="it-IT" dirty="0" smtClean="0">
                <a:latin typeface="Courier New" pitchFamily="49" charset="0"/>
                <a:cs typeface="Courier New" pitchFamily="49" charset="0"/>
              </a:rPr>
              <a:t> re </a:t>
            </a:r>
            <a:r>
              <a:rPr lang="it-IT"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 </a:t>
            </a:r>
            <a:r>
              <a:rPr lang="it-IT" b="1"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pattern</a:t>
            </a:r>
            <a:r>
              <a:rPr lang="it-IT" b="1"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modificatori;</a:t>
            </a:r>
            <a:endParaRPr lang="it-IT" b="1" dirty="0" smtClean="0">
              <a:solidFill>
                <a:srgbClr val="00B050"/>
              </a:solidFill>
              <a:latin typeface="Courier New" pitchFamily="49" charset="0"/>
              <a:cs typeface="Courier New" pitchFamily="49" charset="0"/>
            </a:endParaRPr>
          </a:p>
          <a:p>
            <a:pPr marL="0" indent="0">
              <a:buNone/>
            </a:pPr>
            <a:r>
              <a:rPr lang="it-IT" b="1" dirty="0" err="1" smtClean="0">
                <a:solidFill>
                  <a:srgbClr val="00B050"/>
                </a:solidFill>
                <a:latin typeface="Courier New" pitchFamily="49" charset="0"/>
                <a:cs typeface="Courier New" pitchFamily="49" charset="0"/>
              </a:rPr>
              <a:t>var</a:t>
            </a:r>
            <a:r>
              <a:rPr lang="it-IT" dirty="0" smtClean="0">
                <a:latin typeface="Courier New" pitchFamily="49" charset="0"/>
                <a:cs typeface="Courier New" pitchFamily="49" charset="0"/>
              </a:rPr>
              <a:t> re </a:t>
            </a:r>
            <a:r>
              <a:rPr lang="it-IT"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 </a:t>
            </a:r>
            <a:r>
              <a:rPr lang="it-IT" b="1"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0-9</a:t>
            </a:r>
            <a:r>
              <a:rPr lang="it-IT" b="1" dirty="0" smtClean="0">
                <a:solidFill>
                  <a:srgbClr val="00B050"/>
                </a:solidFill>
                <a:latin typeface="Courier New" pitchFamily="49" charset="0"/>
                <a:cs typeface="Courier New" pitchFamily="49" charset="0"/>
              </a:rPr>
              <a:t>/</a:t>
            </a:r>
            <a:r>
              <a:rPr lang="it-IT" dirty="0" smtClean="0">
                <a:latin typeface="Courier New" pitchFamily="49" charset="0"/>
                <a:cs typeface="Courier New" pitchFamily="49" charset="0"/>
              </a:rPr>
              <a:t>g;</a:t>
            </a:r>
          </a:p>
          <a:p>
            <a:pPr marL="0" indent="0">
              <a:buNone/>
            </a:pPr>
            <a:endParaRPr lang="it-IT" dirty="0">
              <a:latin typeface="Courier New" pitchFamily="49" charset="0"/>
              <a:cs typeface="Courier New" pitchFamily="49" charset="0"/>
            </a:endParaRPr>
          </a:p>
        </p:txBody>
      </p:sp>
    </p:spTree>
  </p:cSld>
  <p:clrMapOvr>
    <a:masterClrMapping/>
  </p:clrMapOvr>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modificatori</a:t>
            </a:r>
            <a:endParaRPr lang="it-IT" dirty="0"/>
          </a:p>
        </p:txBody>
      </p:sp>
      <p:graphicFrame>
        <p:nvGraphicFramePr>
          <p:cNvPr id="4" name="Segnaposto contenuto 3"/>
          <p:cNvGraphicFramePr>
            <a:graphicFrameLocks noGrp="1"/>
          </p:cNvGraphicFramePr>
          <p:nvPr>
            <p:ph idx="1"/>
          </p:nvPr>
        </p:nvGraphicFramePr>
        <p:xfrm>
          <a:off x="467544" y="1685607"/>
          <a:ext cx="8280920" cy="1812000"/>
        </p:xfrm>
        <a:graphic>
          <a:graphicData uri="http://schemas.openxmlformats.org/drawingml/2006/table">
            <a:tbl>
              <a:tblPr/>
              <a:tblGrid>
                <a:gridCol w="1801138"/>
                <a:gridCol w="6479782"/>
              </a:tblGrid>
              <a:tr h="0">
                <a:tc>
                  <a:txBody>
                    <a:bodyPr/>
                    <a:lstStyle/>
                    <a:p>
                      <a:pPr algn="l" fontAlgn="t"/>
                      <a:r>
                        <a:rPr lang="it-IT" sz="2000">
                          <a:latin typeface="TitilliumText22L" pitchFamily="50" charset="0"/>
                        </a:rPr>
                        <a:t>Modificatore</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r>
                        <a:rPr lang="it-IT" sz="2000">
                          <a:latin typeface="TitilliumText22L" pitchFamily="50" charset="0"/>
                        </a:rPr>
                        <a:t>Descrizione</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0">
                <a:tc>
                  <a:txBody>
                    <a:bodyPr/>
                    <a:lstStyle/>
                    <a:p>
                      <a:pPr fontAlgn="t"/>
                      <a:r>
                        <a:rPr lang="it-IT" sz="2000" dirty="0" smtClean="0">
                          <a:solidFill>
                            <a:srgbClr val="C00000"/>
                          </a:solidFill>
                          <a:latin typeface="TitilliumText22L" pitchFamily="50" charset="0"/>
                        </a:rPr>
                        <a:t>i</a:t>
                      </a:r>
                      <a:endParaRPr lang="it-IT" sz="2000" dirty="0">
                        <a:solidFill>
                          <a:srgbClr val="C00000"/>
                        </a:solidFill>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2000">
                          <a:latin typeface="TitilliumText22L" pitchFamily="50" charset="0"/>
                        </a:rPr>
                        <a:t>Eseguire case-insensitive di corrispondenza</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2000" dirty="0" smtClean="0">
                          <a:solidFill>
                            <a:srgbClr val="C00000"/>
                          </a:solidFill>
                          <a:latin typeface="TitilliumText22L" pitchFamily="50" charset="0"/>
                        </a:rPr>
                        <a:t>g</a:t>
                      </a:r>
                      <a:endParaRPr lang="it-IT" sz="2000" dirty="0">
                        <a:solidFill>
                          <a:srgbClr val="C00000"/>
                        </a:solidFill>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2000">
                          <a:latin typeface="TitilliumText22L" pitchFamily="50" charset="0"/>
                        </a:rPr>
                        <a:t>Eseguire una partita globale (trovate tutte le partite, piuttosto che fermarsi dopo la prima partita)</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2000" dirty="0" smtClean="0">
                          <a:solidFill>
                            <a:srgbClr val="C00000"/>
                          </a:solidFill>
                          <a:latin typeface="TitilliumText22L" pitchFamily="50" charset="0"/>
                        </a:rPr>
                        <a:t>m</a:t>
                      </a:r>
                      <a:endParaRPr lang="it-IT" sz="2000" dirty="0">
                        <a:solidFill>
                          <a:srgbClr val="C00000"/>
                        </a:solidFill>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2000" dirty="0">
                          <a:latin typeface="TitilliumText22L" pitchFamily="50" charset="0"/>
                        </a:rPr>
                        <a:t>Effettuare ricerche su righe multiple</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parentesi quadre</a:t>
            </a:r>
            <a:endParaRPr lang="it-IT" dirty="0"/>
          </a:p>
        </p:txBody>
      </p:sp>
      <p:graphicFrame>
        <p:nvGraphicFramePr>
          <p:cNvPr id="5" name="Tabella 4"/>
          <p:cNvGraphicFramePr>
            <a:graphicFrameLocks noGrp="1"/>
          </p:cNvGraphicFramePr>
          <p:nvPr/>
        </p:nvGraphicFramePr>
        <p:xfrm>
          <a:off x="395536" y="1131590"/>
          <a:ext cx="8352928" cy="3158400"/>
        </p:xfrm>
        <a:graphic>
          <a:graphicData uri="http://schemas.openxmlformats.org/drawingml/2006/table">
            <a:tbl>
              <a:tblPr/>
              <a:tblGrid>
                <a:gridCol w="2016224"/>
                <a:gridCol w="6336704"/>
              </a:tblGrid>
              <a:tr h="180316">
                <a:tc>
                  <a:txBody>
                    <a:bodyPr/>
                    <a:lstStyle/>
                    <a:p>
                      <a:pPr algn="l" fontAlgn="t"/>
                      <a:r>
                        <a:rPr lang="it-IT" sz="1600" dirty="0">
                          <a:latin typeface="TitilliumText22L" pitchFamily="50" charset="0"/>
                        </a:rPr>
                        <a:t>Espressione</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r>
                        <a:rPr lang="it-IT" sz="1600" dirty="0">
                          <a:latin typeface="TitilliumText22L" pitchFamily="50" charset="0"/>
                        </a:rPr>
                        <a:t>Descrizione</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180316">
                <a:tc>
                  <a:txBody>
                    <a:bodyPr/>
                    <a:lstStyle/>
                    <a:p>
                      <a:pPr fontAlgn="t"/>
                      <a:r>
                        <a:rPr lang="it-IT" sz="1600" dirty="0">
                          <a:solidFill>
                            <a:srgbClr val="C00000"/>
                          </a:solidFill>
                          <a:latin typeface="verdana"/>
                        </a:rPr>
                        <a:t>[abc]</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a:latin typeface="TitilliumText22L" pitchFamily="50" charset="0"/>
                        </a:rPr>
                        <a:t>Trova qualsiasi carattere tra le parentesi</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80316">
                <a:tc>
                  <a:txBody>
                    <a:bodyPr/>
                    <a:lstStyle/>
                    <a:p>
                      <a:pPr fontAlgn="t"/>
                      <a:r>
                        <a:rPr lang="it-IT" sz="1600" dirty="0">
                          <a:solidFill>
                            <a:srgbClr val="C00000"/>
                          </a:solidFill>
                          <a:latin typeface="verdana"/>
                        </a:rPr>
                        <a:t>[^abc]</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a:latin typeface="TitilliumText22L" pitchFamily="50" charset="0"/>
                        </a:rPr>
                        <a:t>Trova qualsiasi carattere non tra le parentesi</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00616">
                <a:tc>
                  <a:txBody>
                    <a:bodyPr/>
                    <a:lstStyle/>
                    <a:p>
                      <a:pPr fontAlgn="t"/>
                      <a:r>
                        <a:rPr lang="it-IT" sz="1600" dirty="0">
                          <a:solidFill>
                            <a:srgbClr val="C00000"/>
                          </a:solidFill>
                          <a:latin typeface="verdana"/>
                        </a:rPr>
                        <a:t>[0-9]</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Trova qualsiasi cifra 0-9</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80316">
                <a:tc>
                  <a:txBody>
                    <a:bodyPr/>
                    <a:lstStyle/>
                    <a:p>
                      <a:pPr fontAlgn="t"/>
                      <a:r>
                        <a:rPr lang="it-IT" sz="1600" dirty="0">
                          <a:solidFill>
                            <a:srgbClr val="C00000"/>
                          </a:solidFill>
                          <a:latin typeface="verdana"/>
                        </a:rPr>
                        <a:t>[A-Z]</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Trova un carattere </a:t>
                      </a:r>
                      <a:r>
                        <a:rPr lang="it-IT" sz="1600" baseline="0" dirty="0" smtClean="0">
                          <a:latin typeface="TitilliumText22L" pitchFamily="50" charset="0"/>
                        </a:rPr>
                        <a:t>tra</a:t>
                      </a:r>
                      <a:r>
                        <a:rPr lang="it-IT" sz="1600" dirty="0" smtClean="0">
                          <a:latin typeface="TitilliumText22L" pitchFamily="50" charset="0"/>
                        </a:rPr>
                        <a:t> A maiuscola e Z </a:t>
                      </a:r>
                      <a:r>
                        <a:rPr lang="it-IT" sz="1600" dirty="0">
                          <a:latin typeface="TitilliumText22L" pitchFamily="50" charset="0"/>
                        </a:rPr>
                        <a:t>maiuscola</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80316">
                <a:tc>
                  <a:txBody>
                    <a:bodyPr/>
                    <a:lstStyle/>
                    <a:p>
                      <a:pPr fontAlgn="t"/>
                      <a:r>
                        <a:rPr lang="it-IT" sz="1600" dirty="0">
                          <a:solidFill>
                            <a:srgbClr val="C00000"/>
                          </a:solidFill>
                          <a:latin typeface="verdana"/>
                        </a:rPr>
                        <a:t>[a-z]</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Trova un carattere </a:t>
                      </a:r>
                      <a:r>
                        <a:rPr lang="it-IT" sz="1600" dirty="0" smtClean="0">
                          <a:latin typeface="TitilliumText22L" pitchFamily="50" charset="0"/>
                        </a:rPr>
                        <a:t>tra a  minuscola a z </a:t>
                      </a:r>
                      <a:r>
                        <a:rPr lang="it-IT" sz="1600" dirty="0">
                          <a:latin typeface="TitilliumText22L" pitchFamily="50" charset="0"/>
                        </a:rPr>
                        <a:t>minuscola</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80316">
                <a:tc>
                  <a:txBody>
                    <a:bodyPr/>
                    <a:lstStyle/>
                    <a:p>
                      <a:pPr fontAlgn="t"/>
                      <a:r>
                        <a:rPr lang="it-IT" sz="1600" dirty="0">
                          <a:solidFill>
                            <a:srgbClr val="C00000"/>
                          </a:solidFill>
                          <a:latin typeface="verdana"/>
                        </a:rPr>
                        <a:t>[</a:t>
                      </a:r>
                      <a:r>
                        <a:rPr lang="it-IT" sz="1600" dirty="0" err="1">
                          <a:solidFill>
                            <a:srgbClr val="C00000"/>
                          </a:solidFill>
                          <a:latin typeface="verdana"/>
                        </a:rPr>
                        <a:t>A-z</a:t>
                      </a:r>
                      <a:r>
                        <a:rPr lang="it-IT" sz="1600" dirty="0">
                          <a:solidFill>
                            <a:srgbClr val="C00000"/>
                          </a:solidFill>
                          <a:latin typeface="verdana"/>
                        </a:rPr>
                        <a:t>]</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a:latin typeface="TitilliumText22L" pitchFamily="50" charset="0"/>
                        </a:rPr>
                        <a:t>Trova un carattere da maiuscolo a minuscolo A z</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80316">
                <a:tc>
                  <a:txBody>
                    <a:bodyPr/>
                    <a:lstStyle/>
                    <a:p>
                      <a:pPr fontAlgn="t"/>
                      <a:r>
                        <a:rPr lang="it-IT" sz="1600" dirty="0">
                          <a:solidFill>
                            <a:srgbClr val="C00000"/>
                          </a:solidFill>
                          <a:latin typeface="verdana"/>
                        </a:rPr>
                        <a:t>[</a:t>
                      </a:r>
                      <a:r>
                        <a:rPr lang="it-IT" sz="1600" dirty="0" err="1">
                          <a:solidFill>
                            <a:srgbClr val="C00000"/>
                          </a:solidFill>
                          <a:latin typeface="verdana"/>
                        </a:rPr>
                        <a:t>adgk</a:t>
                      </a:r>
                      <a:r>
                        <a:rPr lang="it-IT" sz="1600" dirty="0">
                          <a:solidFill>
                            <a:srgbClr val="C00000"/>
                          </a:solidFill>
                          <a:latin typeface="verdana"/>
                        </a:rPr>
                        <a:t>]</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Trova qualsiasi carattere </a:t>
                      </a:r>
                      <a:r>
                        <a:rPr lang="it-IT" sz="1600" dirty="0" smtClean="0">
                          <a:latin typeface="TitilliumText22L" pitchFamily="50" charset="0"/>
                        </a:rPr>
                        <a:t>nell'elenco</a:t>
                      </a:r>
                      <a:endParaRPr lang="it-IT" sz="16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180316">
                <a:tc>
                  <a:txBody>
                    <a:bodyPr/>
                    <a:lstStyle/>
                    <a:p>
                      <a:pPr fontAlgn="t"/>
                      <a:r>
                        <a:rPr lang="it-IT" sz="1600" dirty="0">
                          <a:solidFill>
                            <a:srgbClr val="C00000"/>
                          </a:solidFill>
                          <a:latin typeface="verdana"/>
                        </a:rPr>
                        <a:t>[</a:t>
                      </a:r>
                      <a:r>
                        <a:rPr lang="it-IT" sz="1600" dirty="0" err="1">
                          <a:solidFill>
                            <a:srgbClr val="C00000"/>
                          </a:solidFill>
                          <a:latin typeface="verdana"/>
                        </a:rPr>
                        <a:t>^adgk</a:t>
                      </a:r>
                      <a:r>
                        <a:rPr lang="it-IT" sz="1600" dirty="0">
                          <a:solidFill>
                            <a:srgbClr val="C00000"/>
                          </a:solidFill>
                          <a:latin typeface="verdana"/>
                        </a:rPr>
                        <a:t>]</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Trova un carattere </a:t>
                      </a:r>
                      <a:r>
                        <a:rPr lang="it-IT" sz="1600" dirty="0" smtClean="0">
                          <a:latin typeface="TitilliumText22L" pitchFamily="50" charset="0"/>
                        </a:rPr>
                        <a:t>non compreso nell'elenco</a:t>
                      </a:r>
                      <a:endParaRPr lang="it-IT" sz="1600" dirty="0">
                        <a:latin typeface="TitilliumText22L" pitchFamily="50" charset="0"/>
                      </a:endParaRP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262177">
                <a:tc>
                  <a:txBody>
                    <a:bodyPr/>
                    <a:lstStyle/>
                    <a:p>
                      <a:pPr fontAlgn="t"/>
                      <a:r>
                        <a:rPr lang="it-IT" sz="1600" dirty="0">
                          <a:solidFill>
                            <a:srgbClr val="C00000"/>
                          </a:solidFill>
                          <a:latin typeface="verdana"/>
                        </a:rPr>
                        <a:t>(red|blue|green)</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Trova una delle alternative indicate</a:t>
                      </a:r>
                    </a:p>
                  </a:txBody>
                  <a:tcPr marL="72000" marR="72000" marT="36000" marB="36000">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metacaratteri</a:t>
            </a:r>
            <a:endParaRPr lang="it-IT" dirty="0"/>
          </a:p>
        </p:txBody>
      </p:sp>
      <p:graphicFrame>
        <p:nvGraphicFramePr>
          <p:cNvPr id="4" name="Segnaposto contenuto 3"/>
          <p:cNvGraphicFramePr>
            <a:graphicFrameLocks noGrp="1"/>
          </p:cNvGraphicFramePr>
          <p:nvPr>
            <p:ph idx="1"/>
          </p:nvPr>
        </p:nvGraphicFramePr>
        <p:xfrm>
          <a:off x="323528" y="1059582"/>
          <a:ext cx="8568951" cy="3690108"/>
        </p:xfrm>
        <a:graphic>
          <a:graphicData uri="http://schemas.openxmlformats.org/drawingml/2006/table">
            <a:tbl>
              <a:tblPr/>
              <a:tblGrid>
                <a:gridCol w="1885171"/>
                <a:gridCol w="6683780"/>
              </a:tblGrid>
              <a:tr h="80200">
                <a:tc>
                  <a:txBody>
                    <a:bodyPr/>
                    <a:lstStyle/>
                    <a:p>
                      <a:pPr algn="l" fontAlgn="t"/>
                      <a:r>
                        <a:rPr lang="it-IT" sz="1200" dirty="0">
                          <a:latin typeface="TitilliumText22L" pitchFamily="50" charset="0"/>
                        </a:rPr>
                        <a:t>Metacarattere</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r>
                        <a:rPr lang="it-IT" sz="1200" dirty="0">
                          <a:latin typeface="TitilliumText22L" pitchFamily="50" charset="0"/>
                        </a:rPr>
                        <a:t>Descrizione</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80200">
                <a:tc>
                  <a:txBody>
                    <a:bodyPr/>
                    <a:lstStyle/>
                    <a:p>
                      <a:pPr fontAlgn="t"/>
                      <a:r>
                        <a:rPr lang="it-IT" sz="1100" dirty="0" smtClean="0">
                          <a:solidFill>
                            <a:srgbClr val="900B09"/>
                          </a:solidFill>
                          <a:latin typeface="TitilliumText22L" pitchFamily="50" charset="0"/>
                        </a:rPr>
                        <a:t>..</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 singolo carattere, eccetto newline o terminatore di linea</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100" dirty="0">
                          <a:solidFill>
                            <a:srgbClr val="900B09"/>
                          </a:solidFill>
                          <a:latin typeface="TitilliumText22L" pitchFamily="50" charset="0"/>
                        </a:rPr>
                        <a:t>\</a:t>
                      </a:r>
                      <a:r>
                        <a:rPr lang="it-IT" sz="1100" dirty="0" smtClean="0">
                          <a:solidFill>
                            <a:srgbClr val="900B09"/>
                          </a:solidFill>
                          <a:latin typeface="TitilliumText22L" pitchFamily="50" charset="0"/>
                        </a:rPr>
                        <a:t>w</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dirty="0">
                          <a:latin typeface="TitilliumText22L" pitchFamily="50" charset="0"/>
                        </a:rPr>
                        <a:t>Trova un carattere </a:t>
                      </a:r>
                      <a:r>
                        <a:rPr lang="it-IT" sz="1200" dirty="0" smtClean="0">
                          <a:latin typeface="TitilliumText22L" pitchFamily="50" charset="0"/>
                        </a:rPr>
                        <a:t>alfanumerico</a:t>
                      </a:r>
                      <a:endParaRPr lang="it-IT" sz="1200" dirty="0">
                        <a:latin typeface="TitilliumText22L" pitchFamily="50" charset="0"/>
                      </a:endParaRP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100" dirty="0">
                          <a:solidFill>
                            <a:srgbClr val="900B09"/>
                          </a:solidFill>
                          <a:latin typeface="TitilliumText22L" pitchFamily="50" charset="0"/>
                        </a:rPr>
                        <a:t>\</a:t>
                      </a:r>
                      <a:r>
                        <a:rPr lang="it-IT" sz="1100" dirty="0" smtClean="0">
                          <a:solidFill>
                            <a:srgbClr val="900B09"/>
                          </a:solidFill>
                          <a:latin typeface="TitilliumText22L" pitchFamily="50" charset="0"/>
                        </a:rPr>
                        <a:t>W</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 carattere non alfanumerico</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100" dirty="0" err="1">
                          <a:solidFill>
                            <a:srgbClr val="900B09"/>
                          </a:solidFill>
                          <a:latin typeface="TitilliumText22L" pitchFamily="50" charset="0"/>
                        </a:rPr>
                        <a:t>\d</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una cifra</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100" dirty="0" err="1">
                          <a:solidFill>
                            <a:srgbClr val="900B09"/>
                          </a:solidFill>
                          <a:latin typeface="TitilliumText22L" pitchFamily="50" charset="0"/>
                        </a:rPr>
                        <a:t>\D</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 carattere non numerico</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100" dirty="0" err="1">
                          <a:solidFill>
                            <a:srgbClr val="900B09"/>
                          </a:solidFill>
                          <a:latin typeface="TitilliumText22L" pitchFamily="50" charset="0"/>
                        </a:rPr>
                        <a:t>\s</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uno spazio bianco</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100" dirty="0" err="1">
                          <a:solidFill>
                            <a:srgbClr val="900B09"/>
                          </a:solidFill>
                          <a:latin typeface="TitilliumText22L" pitchFamily="50" charset="0"/>
                        </a:rPr>
                        <a:t>\S</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dirty="0">
                          <a:latin typeface="TitilliumText22L" pitchFamily="50" charset="0"/>
                        </a:rPr>
                        <a:t>Trova un carattere non-spazio</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80200">
                <a:tc>
                  <a:txBody>
                    <a:bodyPr/>
                    <a:lstStyle/>
                    <a:p>
                      <a:pPr fontAlgn="t"/>
                      <a:r>
                        <a:rPr lang="it-IT" sz="1100" dirty="0" err="1">
                          <a:solidFill>
                            <a:srgbClr val="900B09"/>
                          </a:solidFill>
                          <a:latin typeface="TitilliumText22L" pitchFamily="50" charset="0"/>
                        </a:rPr>
                        <a:t>\b</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 match ad inizio / fine di una parola</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80200">
                <a:tc>
                  <a:txBody>
                    <a:bodyPr/>
                    <a:lstStyle/>
                    <a:p>
                      <a:pPr fontAlgn="t"/>
                      <a:r>
                        <a:rPr lang="it-IT" sz="1100" dirty="0" err="1">
                          <a:solidFill>
                            <a:srgbClr val="900B09"/>
                          </a:solidFill>
                          <a:latin typeface="TitilliumText22L" pitchFamily="50" charset="0"/>
                        </a:rPr>
                        <a:t>\B</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Trovare non è una partita ad inizio / fine di una parola</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100" dirty="0">
                          <a:latin typeface="TitilliumText22L" pitchFamily="50" charset="0"/>
                        </a:rPr>
                        <a:t>\0</a:t>
                      </a: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 carattere NUL</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100" dirty="0" err="1">
                          <a:solidFill>
                            <a:srgbClr val="900B09"/>
                          </a:solidFill>
                          <a:latin typeface="TitilliumText22L" pitchFamily="50" charset="0"/>
                        </a:rPr>
                        <a:t>\n</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 carattere di nuova riga</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80200">
                <a:tc>
                  <a:txBody>
                    <a:bodyPr/>
                    <a:lstStyle/>
                    <a:p>
                      <a:pPr fontAlgn="t"/>
                      <a:r>
                        <a:rPr lang="it-IT" sz="1100" dirty="0" err="1">
                          <a:latin typeface="TitilliumText22L" pitchFamily="50" charset="0"/>
                        </a:rPr>
                        <a:t>\f</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 carattere di avanzamento modulo</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100" dirty="0" err="1">
                          <a:latin typeface="TitilliumText22L" pitchFamily="50" charset="0"/>
                        </a:rPr>
                        <a:t>\r</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 carattere di ritorno</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100" dirty="0" err="1">
                          <a:latin typeface="TitilliumText22L" pitchFamily="50" charset="0"/>
                        </a:rPr>
                        <a:t>\t</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 carattere di tabulazione</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80200">
                <a:tc>
                  <a:txBody>
                    <a:bodyPr/>
                    <a:lstStyle/>
                    <a:p>
                      <a:pPr fontAlgn="t"/>
                      <a:r>
                        <a:rPr lang="it-IT" sz="1100" dirty="0" err="1">
                          <a:latin typeface="TitilliumText22L" pitchFamily="50" charset="0"/>
                        </a:rPr>
                        <a:t>\v</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a:latin typeface="TitilliumText22L" pitchFamily="50" charset="0"/>
                        </a:rPr>
                        <a:t>Trova un carattere di tabulazione verticale</a:t>
                      </a: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80200">
                <a:tc>
                  <a:txBody>
                    <a:bodyPr/>
                    <a:lstStyle/>
                    <a:p>
                      <a:pPr fontAlgn="t"/>
                      <a:r>
                        <a:rPr lang="it-IT" sz="1100" dirty="0">
                          <a:solidFill>
                            <a:srgbClr val="900B09"/>
                          </a:solidFill>
                          <a:latin typeface="TitilliumText22L" pitchFamily="50" charset="0"/>
                        </a:rPr>
                        <a:t>\</a:t>
                      </a:r>
                      <a:r>
                        <a:rPr lang="it-IT" sz="1100" dirty="0" smtClean="0">
                          <a:solidFill>
                            <a:srgbClr val="900B09"/>
                          </a:solidFill>
                          <a:latin typeface="TitilliumText22L" pitchFamily="50" charset="0"/>
                        </a:rPr>
                        <a:t>xdd</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dirty="0">
                          <a:latin typeface="TitilliumText22L" pitchFamily="50" charset="0"/>
                        </a:rPr>
                        <a:t>Trova il carattere specificato da un numero esadecimale </a:t>
                      </a:r>
                      <a:r>
                        <a:rPr lang="it-IT" sz="1200" dirty="0" err="1">
                          <a:latin typeface="TitilliumText22L" pitchFamily="50" charset="0"/>
                        </a:rPr>
                        <a:t>dd</a:t>
                      </a:r>
                      <a:endParaRPr lang="it-IT" sz="1200" dirty="0">
                        <a:latin typeface="TitilliumText22L" pitchFamily="50" charset="0"/>
                      </a:endParaRP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80200">
                <a:tc>
                  <a:txBody>
                    <a:bodyPr/>
                    <a:lstStyle/>
                    <a:p>
                      <a:pPr fontAlgn="t"/>
                      <a:r>
                        <a:rPr lang="it-IT" sz="1100" dirty="0" smtClean="0">
                          <a:solidFill>
                            <a:srgbClr val="900B09"/>
                          </a:solidFill>
                          <a:latin typeface="TitilliumText22L" pitchFamily="50" charset="0"/>
                        </a:rPr>
                        <a:t>\uxxxx</a:t>
                      </a:r>
                      <a:endParaRPr lang="it-IT" sz="1100" dirty="0">
                        <a:latin typeface="TitilliumText22L" pitchFamily="50" charset="0"/>
                      </a:endParaRPr>
                    </a:p>
                  </a:txBody>
                  <a:tcPr marL="11801" marR="11801" marT="11801" marB="11801">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200" dirty="0">
                          <a:latin typeface="TitilliumText22L" pitchFamily="50" charset="0"/>
                        </a:rPr>
                        <a:t>Trova il carattere </a:t>
                      </a:r>
                      <a:r>
                        <a:rPr lang="it-IT" sz="1200" dirty="0" err="1">
                          <a:latin typeface="TitilliumText22L" pitchFamily="50" charset="0"/>
                        </a:rPr>
                        <a:t>Unicode</a:t>
                      </a:r>
                      <a:r>
                        <a:rPr lang="it-IT" sz="1200" dirty="0">
                          <a:latin typeface="TitilliumText22L" pitchFamily="50" charset="0"/>
                        </a:rPr>
                        <a:t> specificato da un numero esadecimale </a:t>
                      </a:r>
                      <a:r>
                        <a:rPr lang="it-IT" sz="1200" dirty="0" err="1">
                          <a:latin typeface="TitilliumText22L" pitchFamily="50" charset="0"/>
                        </a:rPr>
                        <a:t>xxxx</a:t>
                      </a:r>
                      <a:endParaRPr lang="it-IT" sz="1200" dirty="0">
                        <a:latin typeface="TitilliumText22L" pitchFamily="50" charset="0"/>
                      </a:endParaRPr>
                    </a:p>
                  </a:txBody>
                  <a:tcPr marL="11063" marR="11063" marT="11063" marB="11063">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Quantificatori</a:t>
            </a:r>
            <a:endParaRPr lang="it-IT" dirty="0"/>
          </a:p>
        </p:txBody>
      </p:sp>
      <p:graphicFrame>
        <p:nvGraphicFramePr>
          <p:cNvPr id="4" name="Segnaposto contenuto 3"/>
          <p:cNvGraphicFramePr>
            <a:graphicFrameLocks noGrp="1"/>
          </p:cNvGraphicFramePr>
          <p:nvPr>
            <p:ph idx="1"/>
          </p:nvPr>
        </p:nvGraphicFramePr>
        <p:xfrm>
          <a:off x="251520" y="1200151"/>
          <a:ext cx="8640960" cy="3002428"/>
        </p:xfrm>
        <a:graphic>
          <a:graphicData uri="http://schemas.openxmlformats.org/drawingml/2006/table">
            <a:tbl>
              <a:tblPr/>
              <a:tblGrid>
                <a:gridCol w="1440160"/>
                <a:gridCol w="7200800"/>
              </a:tblGrid>
              <a:tr h="91960">
                <a:tc>
                  <a:txBody>
                    <a:bodyPr/>
                    <a:lstStyle/>
                    <a:p>
                      <a:pPr algn="l" fontAlgn="t"/>
                      <a:r>
                        <a:rPr lang="it-IT" sz="1600">
                          <a:latin typeface="TitilliumText22L" pitchFamily="50" charset="0"/>
                        </a:rPr>
                        <a:t>Quantificatore</a:t>
                      </a: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r>
                        <a:rPr lang="it-IT" sz="1600">
                          <a:latin typeface="TitilliumText22L" pitchFamily="50" charset="0"/>
                        </a:rPr>
                        <a:t>Descrizione</a:t>
                      </a: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91960">
                <a:tc>
                  <a:txBody>
                    <a:bodyPr/>
                    <a:lstStyle/>
                    <a:p>
                      <a:pPr fontAlgn="t"/>
                      <a:r>
                        <a:rPr lang="it-IT" sz="1600" dirty="0" err="1" smtClean="0">
                          <a:solidFill>
                            <a:srgbClr val="900B09"/>
                          </a:solidFill>
                          <a:latin typeface="TitilliumText22L" pitchFamily="50" charset="0"/>
                        </a:rPr>
                        <a:t>n+</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a:latin typeface="TitilliumText22L" pitchFamily="50" charset="0"/>
                        </a:rPr>
                        <a:t>Corrisponde a qualsiasi stringa che contiene almeno un n</a:t>
                      </a: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91960">
                <a:tc>
                  <a:txBody>
                    <a:bodyPr/>
                    <a:lstStyle/>
                    <a:p>
                      <a:pPr fontAlgn="t"/>
                      <a:r>
                        <a:rPr lang="it-IT" sz="1600" dirty="0" err="1" smtClean="0">
                          <a:solidFill>
                            <a:srgbClr val="900B09"/>
                          </a:solidFill>
                          <a:latin typeface="TitilliumText22L" pitchFamily="50" charset="0"/>
                        </a:rPr>
                        <a:t>n*</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a:latin typeface="TitilliumText22L" pitchFamily="50" charset="0"/>
                        </a:rPr>
                        <a:t>Corrisponde a qualsiasi stringa che contiene zero o più occorrenze di n</a:t>
                      </a: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91960">
                <a:tc>
                  <a:txBody>
                    <a:bodyPr/>
                    <a:lstStyle/>
                    <a:p>
                      <a:pPr fontAlgn="t"/>
                      <a:r>
                        <a:rPr lang="it-IT" sz="1600" dirty="0">
                          <a:solidFill>
                            <a:srgbClr val="900B09"/>
                          </a:solidFill>
                          <a:latin typeface="TitilliumText22L" pitchFamily="50" charset="0"/>
                        </a:rPr>
                        <a:t>n?</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a:latin typeface="TitilliumText22L" pitchFamily="50" charset="0"/>
                        </a:rPr>
                        <a:t>Corrisponde a qualsiasi stringa che contiene zero o una occorrenze di n</a:t>
                      </a: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91960">
                <a:tc>
                  <a:txBody>
                    <a:bodyPr/>
                    <a:lstStyle/>
                    <a:p>
                      <a:pPr fontAlgn="t"/>
                      <a:r>
                        <a:rPr lang="it-IT" sz="1600" dirty="0">
                          <a:solidFill>
                            <a:srgbClr val="900B09"/>
                          </a:solidFill>
                          <a:latin typeface="TitilliumText22L" pitchFamily="50" charset="0"/>
                        </a:rPr>
                        <a:t>n {X}</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Corrisponde a qualsiasi stringa che contiene una sequenza di </a:t>
                      </a:r>
                      <a:r>
                        <a:rPr lang="it-IT" sz="1600" i="1" dirty="0">
                          <a:latin typeface="TitilliumText22L" pitchFamily="50" charset="0"/>
                        </a:rPr>
                        <a:t>X </a:t>
                      </a:r>
                      <a:r>
                        <a:rPr lang="it-IT" sz="1600" i="1" dirty="0" smtClean="0">
                          <a:latin typeface="TitilliumText22L" pitchFamily="50" charset="0"/>
                        </a:rPr>
                        <a:t>n</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91960">
                <a:tc>
                  <a:txBody>
                    <a:bodyPr/>
                    <a:lstStyle/>
                    <a:p>
                      <a:pPr fontAlgn="t"/>
                      <a:r>
                        <a:rPr lang="it-IT" sz="1600" dirty="0">
                          <a:solidFill>
                            <a:srgbClr val="900B09"/>
                          </a:solidFill>
                          <a:latin typeface="TitilliumText22L" pitchFamily="50" charset="0"/>
                        </a:rPr>
                        <a:t>n {X, Y}</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Corrisponde a qualsiasi stringa che contiene una sequenza di </a:t>
                      </a:r>
                      <a:r>
                        <a:rPr lang="it-IT" sz="1600" dirty="0" smtClean="0">
                          <a:latin typeface="TitilliumText22L" pitchFamily="50" charset="0"/>
                        </a:rPr>
                        <a:t> n da X </a:t>
                      </a:r>
                      <a:r>
                        <a:rPr lang="it-IT" sz="1600" dirty="0">
                          <a:latin typeface="TitilliumText22L" pitchFamily="50" charset="0"/>
                        </a:rPr>
                        <a:t>a </a:t>
                      </a:r>
                      <a:r>
                        <a:rPr lang="it-IT" sz="1600" dirty="0" smtClean="0">
                          <a:latin typeface="TitilliumText22L" pitchFamily="50" charset="0"/>
                        </a:rPr>
                        <a:t>Y</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91960">
                <a:tc>
                  <a:txBody>
                    <a:bodyPr/>
                    <a:lstStyle/>
                    <a:p>
                      <a:pPr fontAlgn="t"/>
                      <a:r>
                        <a:rPr lang="it-IT" sz="1600" dirty="0">
                          <a:solidFill>
                            <a:srgbClr val="900B09"/>
                          </a:solidFill>
                          <a:latin typeface="TitilliumText22L" pitchFamily="50" charset="0"/>
                        </a:rPr>
                        <a:t>n {X,}</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Corrisponde a qualsiasi stringa che contiene una sequenza di almeno X </a:t>
                      </a:r>
                      <a:r>
                        <a:rPr lang="it-IT" sz="1600" i="1" dirty="0" smtClean="0">
                          <a:latin typeface="TitilliumText22L" pitchFamily="50" charset="0"/>
                        </a:rPr>
                        <a:t>n</a:t>
                      </a:r>
                      <a:r>
                        <a:rPr lang="it-IT" sz="1600" i="0" dirty="0" smtClean="0">
                          <a:latin typeface="TitilliumText22L" pitchFamily="50" charset="0"/>
                        </a:rPr>
                        <a:t>.</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91960">
                <a:tc>
                  <a:txBody>
                    <a:bodyPr/>
                    <a:lstStyle/>
                    <a:p>
                      <a:pPr fontAlgn="t"/>
                      <a:r>
                        <a:rPr lang="it-IT" sz="1600" dirty="0" err="1" smtClean="0">
                          <a:solidFill>
                            <a:srgbClr val="900B09"/>
                          </a:solidFill>
                          <a:latin typeface="TitilliumText22L" pitchFamily="50" charset="0"/>
                        </a:rPr>
                        <a:t>n$</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Corrisponde a qualsiasi stringa con n alla </a:t>
                      </a:r>
                      <a:r>
                        <a:rPr lang="it-IT" sz="1600" dirty="0" smtClean="0">
                          <a:latin typeface="TitilliumText22L" pitchFamily="50" charset="0"/>
                        </a:rPr>
                        <a:t>fine.</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91960">
                <a:tc>
                  <a:txBody>
                    <a:bodyPr/>
                    <a:lstStyle/>
                    <a:p>
                      <a:pPr fontAlgn="t"/>
                      <a:r>
                        <a:rPr lang="it-IT" sz="1600" dirty="0" err="1" smtClean="0">
                          <a:solidFill>
                            <a:srgbClr val="900B09"/>
                          </a:solidFill>
                          <a:latin typeface="TitilliumText22L" pitchFamily="50" charset="0"/>
                        </a:rPr>
                        <a:t>^n</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Corrisponde a qualsiasi stringa con n </a:t>
                      </a:r>
                      <a:r>
                        <a:rPr lang="it-IT" sz="1600" dirty="0" smtClean="0">
                          <a:latin typeface="TitilliumText22L" pitchFamily="50" charset="0"/>
                        </a:rPr>
                        <a:t>all'inizio.</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91960">
                <a:tc>
                  <a:txBody>
                    <a:bodyPr/>
                    <a:lstStyle/>
                    <a:p>
                      <a:pPr fontAlgn="t"/>
                      <a:r>
                        <a:rPr lang="it-IT" sz="1600" dirty="0" smtClean="0">
                          <a:solidFill>
                            <a:srgbClr val="900B09"/>
                          </a:solidFill>
                          <a:latin typeface="TitilliumText22L" pitchFamily="50" charset="0"/>
                        </a:rPr>
                        <a:t>?</a:t>
                      </a:r>
                      <a:r>
                        <a:rPr lang="it-IT" sz="1600" dirty="0" err="1" smtClean="0">
                          <a:solidFill>
                            <a:srgbClr val="900B09"/>
                          </a:solidFill>
                          <a:latin typeface="TitilliumText22L" pitchFamily="50" charset="0"/>
                        </a:rPr>
                        <a:t>=n</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Corrisponde a qualsiasi stringa che viene </a:t>
                      </a:r>
                      <a:r>
                        <a:rPr lang="it-IT" sz="1600" dirty="0" smtClean="0">
                          <a:latin typeface="TitilliumText22L" pitchFamily="50" charset="0"/>
                        </a:rPr>
                        <a:t>seguita dalla stringa </a:t>
                      </a:r>
                      <a:r>
                        <a:rPr lang="it-IT" sz="1600" dirty="0">
                          <a:latin typeface="TitilliumText22L" pitchFamily="50" charset="0"/>
                        </a:rPr>
                        <a:t>specifica n</a:t>
                      </a: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91960">
                <a:tc>
                  <a:txBody>
                    <a:bodyPr/>
                    <a:lstStyle/>
                    <a:p>
                      <a:pPr fontAlgn="t"/>
                      <a:r>
                        <a:rPr lang="it-IT" sz="1600" dirty="0" smtClean="0">
                          <a:solidFill>
                            <a:srgbClr val="900B09"/>
                          </a:solidFill>
                          <a:latin typeface="TitilliumText22L" pitchFamily="50" charset="0"/>
                        </a:rPr>
                        <a:t>?!n</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600" dirty="0">
                          <a:latin typeface="TitilliumText22L" pitchFamily="50" charset="0"/>
                        </a:rPr>
                        <a:t>Corrisponde a qualsiasi stringa che non è </a:t>
                      </a:r>
                      <a:r>
                        <a:rPr lang="it-IT" sz="1600" dirty="0" smtClean="0">
                          <a:latin typeface="TitilliumText22L" pitchFamily="50" charset="0"/>
                        </a:rPr>
                        <a:t>seguita dalla stringa specifica n</a:t>
                      </a:r>
                      <a:endParaRPr lang="it-IT" sz="1600" dirty="0">
                        <a:latin typeface="TitilliumText22L" pitchFamily="50" charset="0"/>
                      </a:endParaRPr>
                    </a:p>
                  </a:txBody>
                  <a:tcPr marL="14554" marR="14554" marT="14554" marB="14554">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Tree>
  </p:cSld>
  <p:clrMapOvr>
    <a:masterClrMapping/>
  </p:clrMapOv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prorietà</a:t>
            </a:r>
            <a:r>
              <a:rPr lang="it-IT" dirty="0" smtClean="0"/>
              <a:t> e metodi</a:t>
            </a:r>
            <a:endParaRPr lang="it-IT" dirty="0"/>
          </a:p>
        </p:txBody>
      </p:sp>
      <p:graphicFrame>
        <p:nvGraphicFramePr>
          <p:cNvPr id="4" name="Segnaposto contenuto 3"/>
          <p:cNvGraphicFramePr>
            <a:graphicFrameLocks noGrp="1"/>
          </p:cNvGraphicFramePr>
          <p:nvPr>
            <p:ph idx="1"/>
          </p:nvPr>
        </p:nvGraphicFramePr>
        <p:xfrm>
          <a:off x="323528" y="1347614"/>
          <a:ext cx="8568952" cy="1623060"/>
        </p:xfrm>
        <a:graphic>
          <a:graphicData uri="http://schemas.openxmlformats.org/drawingml/2006/table">
            <a:tbl>
              <a:tblPr/>
              <a:tblGrid>
                <a:gridCol w="1885170"/>
                <a:gridCol w="6683782"/>
              </a:tblGrid>
              <a:tr h="0">
                <a:tc>
                  <a:txBody>
                    <a:bodyPr/>
                    <a:lstStyle/>
                    <a:p>
                      <a:pPr algn="l" fontAlgn="t"/>
                      <a:r>
                        <a:rPr lang="it-IT" sz="1400" dirty="0">
                          <a:latin typeface="TitilliumText22L" pitchFamily="50" charset="0"/>
                        </a:rPr>
                        <a:t>Proprietà</a:t>
                      </a: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r>
                        <a:rPr lang="it-IT" sz="1400">
                          <a:latin typeface="TitilliumText22L" pitchFamily="50" charset="0"/>
                        </a:rPr>
                        <a:t>Descrizione</a:t>
                      </a: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0">
                <a:tc>
                  <a:txBody>
                    <a:bodyPr/>
                    <a:lstStyle/>
                    <a:p>
                      <a:pPr fontAlgn="t"/>
                      <a:r>
                        <a:rPr lang="it-IT" sz="1400" dirty="0" smtClean="0">
                          <a:solidFill>
                            <a:srgbClr val="900B09"/>
                          </a:solidFill>
                          <a:latin typeface="TitilliumText22L" pitchFamily="50" charset="0"/>
                        </a:rPr>
                        <a:t>global</a:t>
                      </a:r>
                      <a:endParaRPr lang="it-IT" sz="1400" dirty="0">
                        <a:latin typeface="TitilliumText22L" pitchFamily="50" charset="0"/>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400">
                          <a:latin typeface="TitilliumText22L" pitchFamily="50" charset="0"/>
                        </a:rPr>
                        <a:t>Specifica se il modificatore "g" è impostato</a:t>
                      </a: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400" dirty="0" err="1">
                          <a:solidFill>
                            <a:srgbClr val="900B09"/>
                          </a:solidFill>
                          <a:latin typeface="TitilliumText22L" pitchFamily="50" charset="0"/>
                        </a:rPr>
                        <a:t>ignoreCase</a:t>
                      </a:r>
                      <a:endParaRPr lang="it-IT" sz="1400" dirty="0">
                        <a:latin typeface="TitilliumText22L" pitchFamily="50" charset="0"/>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400">
                          <a:latin typeface="TitilliumText22L" pitchFamily="50" charset="0"/>
                        </a:rPr>
                        <a:t>Specifica se il modificatore "i" è impostato</a:t>
                      </a: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400" dirty="0" err="1">
                          <a:solidFill>
                            <a:srgbClr val="900B09"/>
                          </a:solidFill>
                          <a:latin typeface="TitilliumText22L" pitchFamily="50" charset="0"/>
                        </a:rPr>
                        <a:t>lastIndex</a:t>
                      </a:r>
                      <a:endParaRPr lang="it-IT" sz="1400" dirty="0">
                        <a:latin typeface="TitilliumText22L" pitchFamily="50" charset="0"/>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400" dirty="0">
                          <a:latin typeface="TitilliumText22L" pitchFamily="50" charset="0"/>
                        </a:rPr>
                        <a:t>L'indice da cui iniziare la prossima </a:t>
                      </a:r>
                      <a:r>
                        <a:rPr lang="it-IT" sz="1400" dirty="0" smtClean="0">
                          <a:latin typeface="TitilliumText22L" pitchFamily="50" charset="0"/>
                        </a:rPr>
                        <a:t>ricerca</a:t>
                      </a:r>
                      <a:endParaRPr lang="it-IT" sz="1400" dirty="0">
                        <a:latin typeface="TitilliumText22L" pitchFamily="50" charset="0"/>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400" dirty="0" err="1">
                          <a:solidFill>
                            <a:srgbClr val="900B09"/>
                          </a:solidFill>
                          <a:latin typeface="TitilliumText22L" pitchFamily="50" charset="0"/>
                        </a:rPr>
                        <a:t>multiline</a:t>
                      </a:r>
                      <a:endParaRPr lang="it-IT" sz="1400" dirty="0">
                        <a:latin typeface="TitilliumText22L" pitchFamily="50" charset="0"/>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400">
                          <a:latin typeface="TitilliumText22L" pitchFamily="50" charset="0"/>
                        </a:rPr>
                        <a:t>Specifica se il modificatore "m" è impostato</a:t>
                      </a: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400" dirty="0" smtClean="0">
                          <a:solidFill>
                            <a:srgbClr val="900B09"/>
                          </a:solidFill>
                          <a:latin typeface="TitilliumText22L" pitchFamily="50" charset="0"/>
                        </a:rPr>
                        <a:t>source</a:t>
                      </a:r>
                      <a:endParaRPr lang="it-IT" sz="1400" dirty="0">
                        <a:latin typeface="TitilliumText22L" pitchFamily="50" charset="0"/>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400" dirty="0">
                          <a:latin typeface="TitilliumText22L" pitchFamily="50" charset="0"/>
                        </a:rPr>
                        <a:t>Il testo del pattern </a:t>
                      </a:r>
                      <a:r>
                        <a:rPr lang="it-IT" sz="1400" dirty="0" err="1">
                          <a:latin typeface="TitilliumText22L" pitchFamily="50" charset="0"/>
                        </a:rPr>
                        <a:t>RegExp</a:t>
                      </a:r>
                      <a:endParaRPr lang="it-IT" sz="1400" dirty="0">
                        <a:latin typeface="TitilliumText22L" pitchFamily="50" charset="0"/>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
        <p:nvSpPr>
          <p:cNvPr id="94209"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smtClean="0">
                <a:ln>
                  <a:noFill/>
                </a:ln>
                <a:solidFill>
                  <a:schemeClr val="tx1"/>
                </a:solidFill>
                <a:effectLst/>
                <a:latin typeface="Arial" pitchFamily="34" charset="0"/>
                <a:cs typeface="Arial" pitchFamily="34" charset="0"/>
              </a:rPr>
              <a:t/>
            </a:r>
            <a:br>
              <a:rPr kumimoji="0" lang="it-IT" sz="1800" b="0" i="0" u="none" strike="noStrike" cap="none" normalizeH="0" baseline="0" smtClean="0">
                <a:ln>
                  <a:noFill/>
                </a:ln>
                <a:solidFill>
                  <a:schemeClr val="tx1"/>
                </a:solidFill>
                <a:effectLst/>
                <a:latin typeface="Arial" pitchFamily="34" charset="0"/>
                <a:cs typeface="Arial" pitchFamily="34" charset="0"/>
              </a:rPr>
            </a:b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8" name="Tabella 7"/>
          <p:cNvGraphicFramePr>
            <a:graphicFrameLocks noGrp="1"/>
          </p:cNvGraphicFramePr>
          <p:nvPr/>
        </p:nvGraphicFramePr>
        <p:xfrm>
          <a:off x="323528" y="3217902"/>
          <a:ext cx="8568952" cy="1082040"/>
        </p:xfrm>
        <a:graphic>
          <a:graphicData uri="http://schemas.openxmlformats.org/drawingml/2006/table">
            <a:tbl>
              <a:tblPr/>
              <a:tblGrid>
                <a:gridCol w="1885170"/>
                <a:gridCol w="6683782"/>
              </a:tblGrid>
              <a:tr h="0">
                <a:tc>
                  <a:txBody>
                    <a:bodyPr/>
                    <a:lstStyle/>
                    <a:p>
                      <a:pPr algn="l" fontAlgn="t"/>
                      <a:r>
                        <a:rPr lang="it-IT" sz="1400" dirty="0">
                          <a:latin typeface="TitilliumText22L" pitchFamily="50" charset="0"/>
                        </a:rPr>
                        <a:t>Metodo</a:t>
                      </a: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c>
                  <a:txBody>
                    <a:bodyPr/>
                    <a:lstStyle/>
                    <a:p>
                      <a:pPr algn="l" fontAlgn="t"/>
                      <a:r>
                        <a:rPr lang="it-IT" sz="1400">
                          <a:latin typeface="TitilliumText22L" pitchFamily="50" charset="0"/>
                        </a:rPr>
                        <a:t>Descrizione</a:t>
                      </a: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E5EECC"/>
                    </a:solidFill>
                  </a:tcPr>
                </a:tc>
              </a:tr>
              <a:tr h="0">
                <a:tc>
                  <a:txBody>
                    <a:bodyPr/>
                    <a:lstStyle/>
                    <a:p>
                      <a:pPr fontAlgn="t"/>
                      <a:r>
                        <a:rPr lang="it-IT" sz="1400" dirty="0" smtClean="0">
                          <a:solidFill>
                            <a:srgbClr val="900B09"/>
                          </a:solidFill>
                          <a:latin typeface="TitilliumText22L" pitchFamily="50" charset="0"/>
                        </a:rPr>
                        <a:t>compile()</a:t>
                      </a:r>
                      <a:endParaRPr lang="it-IT" sz="1400" dirty="0">
                        <a:latin typeface="TitilliumText22L" pitchFamily="50" charset="0"/>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400">
                          <a:latin typeface="TitilliumText22L" pitchFamily="50" charset="0"/>
                        </a:rPr>
                        <a:t>Compila un espressione regolare</a:t>
                      </a: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400" dirty="0" err="1">
                          <a:solidFill>
                            <a:srgbClr val="900B09"/>
                          </a:solidFill>
                          <a:latin typeface="TitilliumText22L" pitchFamily="50" charset="0"/>
                        </a:rPr>
                        <a:t>exec</a:t>
                      </a:r>
                      <a:r>
                        <a:rPr lang="it-IT" sz="1400" dirty="0">
                          <a:solidFill>
                            <a:srgbClr val="900B09"/>
                          </a:solidFill>
                          <a:latin typeface="TitilliumText22L" pitchFamily="50" charset="0"/>
                        </a:rPr>
                        <a:t> ()</a:t>
                      </a:r>
                      <a:endParaRPr lang="it-IT" sz="1400" dirty="0">
                        <a:latin typeface="TitilliumText22L" pitchFamily="50" charset="0"/>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400" dirty="0" smtClean="0">
                          <a:latin typeface="TitilliumText22L" pitchFamily="50" charset="0"/>
                        </a:rPr>
                        <a:t>Cerca la prima occorrenza e la restituisce</a:t>
                      </a:r>
                      <a:endParaRPr lang="it-IT" sz="1400" dirty="0">
                        <a:latin typeface="TitilliumText22L" pitchFamily="50" charset="0"/>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r h="0">
                <a:tc>
                  <a:txBody>
                    <a:bodyPr/>
                    <a:lstStyle/>
                    <a:p>
                      <a:pPr fontAlgn="t"/>
                      <a:r>
                        <a:rPr lang="it-IT" sz="1400" dirty="0">
                          <a:solidFill>
                            <a:srgbClr val="900B09"/>
                          </a:solidFill>
                          <a:latin typeface="TitilliumText22L" pitchFamily="50" charset="0"/>
                        </a:rPr>
                        <a:t>test ()</a:t>
                      </a:r>
                      <a:endParaRPr lang="it-IT" sz="1400" dirty="0">
                        <a:latin typeface="TitilliumText22L" pitchFamily="50" charset="0"/>
                      </a:endParaRP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c>
                  <a:txBody>
                    <a:bodyPr/>
                    <a:lstStyle/>
                    <a:p>
                      <a:pPr fontAlgn="t"/>
                      <a:r>
                        <a:rPr lang="it-IT" sz="1400" dirty="0" smtClean="0">
                          <a:latin typeface="TitilliumText22L" pitchFamily="50" charset="0"/>
                        </a:rPr>
                        <a:t>Cerca la prima occorrenza .</a:t>
                      </a:r>
                      <a:r>
                        <a:rPr lang="it-IT" sz="1400" dirty="0">
                          <a:latin typeface="TitilliumText22L" pitchFamily="50" charset="0"/>
                        </a:rPr>
                        <a:t> Restituisce vero o falso</a:t>
                      </a:r>
                    </a:p>
                  </a:txBody>
                  <a:tcPr marL="28575" marR="28575" marT="28575" marB="28575">
                    <a:lnL w="9525" cap="flat" cmpd="sng" algn="ctr">
                      <a:solidFill>
                        <a:srgbClr val="C3C3C3"/>
                      </a:solidFill>
                      <a:prstDash val="solid"/>
                      <a:round/>
                      <a:headEnd type="none" w="med" len="med"/>
                      <a:tailEnd type="none" w="med" len="med"/>
                    </a:lnL>
                    <a:lnR w="9525" cap="flat" cmpd="sng" algn="ctr">
                      <a:solidFill>
                        <a:srgbClr val="C3C3C3"/>
                      </a:solidFill>
                      <a:prstDash val="solid"/>
                      <a:round/>
                      <a:headEnd type="none" w="med" len="med"/>
                      <a:tailEnd type="none" w="med" len="med"/>
                    </a:lnR>
                    <a:lnT w="9525" cap="flat" cmpd="sng" algn="ctr">
                      <a:solidFill>
                        <a:srgbClr val="C3C3C3"/>
                      </a:solidFill>
                      <a:prstDash val="solid"/>
                      <a:round/>
                      <a:headEnd type="none" w="med" len="med"/>
                      <a:tailEnd type="none" w="med" len="med"/>
                    </a:lnT>
                    <a:lnB w="9525" cap="flat" cmpd="sng" algn="ctr">
                      <a:solidFill>
                        <a:srgbClr val="C3C3C3"/>
                      </a:solidFill>
                      <a:prstDash val="solid"/>
                      <a:round/>
                      <a:headEnd type="none" w="med" len="med"/>
                      <a:tailEnd type="none" w="med" len="med"/>
                    </a:lnB>
                    <a:solidFill>
                      <a:srgbClr val="FFFFFF"/>
                    </a:solidFill>
                  </a:tcPr>
                </a:tc>
              </a:tr>
            </a:tbl>
          </a:graphicData>
        </a:graphic>
      </p:graphicFrame>
      <p:sp>
        <p:nvSpPr>
          <p:cNvPr id="94211"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1800" b="0" i="0" u="none" strike="noStrike" cap="none" normalizeH="0" baseline="0" smtClean="0">
                <a:ln>
                  <a:noFill/>
                </a:ln>
                <a:solidFill>
                  <a:schemeClr val="tx1"/>
                </a:solidFill>
                <a:effectLst/>
                <a:latin typeface="Arial" pitchFamily="34" charset="0"/>
                <a:cs typeface="Arial" pitchFamily="34" charset="0"/>
              </a:rPr>
              <a:t/>
            </a:r>
            <a:br>
              <a:rPr kumimoji="0" lang="it-IT" sz="1800" b="0" i="0" u="none" strike="noStrike" cap="none" normalizeH="0" baseline="0" smtClean="0">
                <a:ln>
                  <a:noFill/>
                </a:ln>
                <a:solidFill>
                  <a:schemeClr val="tx1"/>
                </a:solidFill>
                <a:effectLst/>
                <a:latin typeface="Arial" pitchFamily="34" charset="0"/>
                <a:cs typeface="Arial" pitchFamily="34" charset="0"/>
              </a:rPr>
            </a:br>
            <a:endParaRPr kumimoji="0" lang="it-IT"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aabb_2014">
  <a:themeElements>
    <a:clrScheme name="Satellit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Accademia">
      <a:majorFont>
        <a:latin typeface="Open Sans Extrabold"/>
        <a:ea typeface=""/>
        <a:cs typeface=""/>
      </a:majorFont>
      <a:minorFont>
        <a:latin typeface="Open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Sisteminterattivi_2012</Template>
  <TotalTime>3067</TotalTime>
  <Words>5004</Words>
  <Application>Microsoft Office PowerPoint</Application>
  <PresentationFormat>Presentazione su schermo (16:9)</PresentationFormat>
  <Paragraphs>1025</Paragraphs>
  <Slides>99</Slides>
  <Notes>0</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99</vt:i4>
      </vt:variant>
    </vt:vector>
  </HeadingPairs>
  <TitlesOfParts>
    <vt:vector size="111" baseType="lpstr">
      <vt:lpstr>Arial</vt:lpstr>
      <vt:lpstr>Calibri</vt:lpstr>
      <vt:lpstr>Courier New</vt:lpstr>
      <vt:lpstr>hooge 05_53</vt:lpstr>
      <vt:lpstr>Open Sans Extrabold</vt:lpstr>
      <vt:lpstr>Open Sans Light</vt:lpstr>
      <vt:lpstr>Source Code Pro</vt:lpstr>
      <vt:lpstr>Times New Roman</vt:lpstr>
      <vt:lpstr>TitilliumText22L</vt:lpstr>
      <vt:lpstr>verdana</vt:lpstr>
      <vt:lpstr>Wingdings</vt:lpstr>
      <vt:lpstr>aabb_2014</vt:lpstr>
      <vt:lpstr>LEZIONE 6</vt:lpstr>
      <vt:lpstr>JAVASCRIPT</vt:lpstr>
      <vt:lpstr>COSA È JAVASCRIPT</vt:lpstr>
      <vt:lpstr>PROGRAMMA È</vt:lpstr>
      <vt:lpstr>COSA È UN LINGUAGGIO DI PROGRAMMAZIONE</vt:lpstr>
      <vt:lpstr>COSA È UN LINGUAGGIO DI PROGRAMMAZIONE</vt:lpstr>
      <vt:lpstr>COSA È UN LINGUAGGIO DI PROGRAMMAZIONE</vt:lpstr>
      <vt:lpstr>JAVASCRIPT</vt:lpstr>
      <vt:lpstr>JAVASCRIPT</vt:lpstr>
      <vt:lpstr>JAVASCRIPT</vt:lpstr>
      <vt:lpstr>IL TAG SCRIPT</vt:lpstr>
      <vt:lpstr>ATTRIBUTI DI SCRIPT</vt:lpstr>
      <vt:lpstr>SCRIPT INCORPORATO</vt:lpstr>
      <vt:lpstr>FILE ESTERNO</vt:lpstr>
      <vt:lpstr>GESTIONE DIRETTA EVENTO</vt:lpstr>
      <vt:lpstr>eventi</vt:lpstr>
      <vt:lpstr>No script</vt:lpstr>
      <vt:lpstr>Presentazione standard di PowerPoint</vt:lpstr>
      <vt:lpstr>COMPILATO &lt;&gt; INTERPRETATO</vt:lpstr>
      <vt:lpstr>COMPILATO &lt;&gt; INTERPRETATO</vt:lpstr>
      <vt:lpstr>Presentazione standard di PowerPoint</vt:lpstr>
      <vt:lpstr>Presentazione standard di PowerPoint</vt:lpstr>
      <vt:lpstr>Presentazione standard di PowerPoint</vt:lpstr>
      <vt:lpstr>Presentazione standard di PowerPoint</vt:lpstr>
      <vt:lpstr>Presentazione standard di PowerPoint</vt:lpstr>
      <vt:lpstr>COMANDI JAVASCRIPT</vt:lpstr>
      <vt:lpstr>Presentazione standard di PowerPoint</vt:lpstr>
      <vt:lpstr>OPERATORI ARITMETICI</vt:lpstr>
      <vt:lpstr>OPERATORI DI ASSEGNAZIONE</vt:lpstr>
      <vt:lpstr>OPERATORI STRINGA</vt:lpstr>
      <vt:lpstr>STRINGHE E NUMERI</vt:lpstr>
      <vt:lpstr>OPERATORI DI COMPARAZIONE</vt:lpstr>
      <vt:lpstr>OPERATORI LOGICI</vt:lpstr>
      <vt:lpstr>OPERATORI SU BIT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VARIABILI</vt:lpstr>
      <vt:lpstr>TIPI IN JAVASCRIPT</vt:lpstr>
      <vt:lpstr>DEFINIRE UNA VARIABILE</vt:lpstr>
      <vt:lpstr>Assegnare un valore</vt:lpstr>
      <vt:lpstr>richiamare un metodo</vt:lpstr>
      <vt:lpstr>FUNZIONI GLOBALI</vt:lpstr>
      <vt:lpstr>PROPRIETÀ GLOBALI</vt:lpstr>
      <vt:lpstr>FUNZIONI GLOBALI</vt:lpstr>
      <vt:lpstr>Presentazione standard di PowerPoint</vt:lpstr>
      <vt:lpstr>COSA È UNA FUNZIONE</vt:lpstr>
      <vt:lpstr>Utilità delle FUNZIONi</vt:lpstr>
      <vt:lpstr>IN JAVASCRIPT</vt:lpstr>
      <vt:lpstr>DEFINIZIONE</vt:lpstr>
      <vt:lpstr>ESEMPIO 1</vt:lpstr>
      <vt:lpstr>ESEMPIO 2</vt:lpstr>
      <vt:lpstr>FUNZIONI INCORPORATE</vt:lpstr>
      <vt:lpstr>SCRITTURA DI FUNZIONI CON NOME</vt:lpstr>
      <vt:lpstr>SCRITTURA DI FUNZIONI ANONIME </vt:lpstr>
      <vt:lpstr>PASSAGGIO DI PARAMETRI</vt:lpstr>
      <vt:lpstr>RESTITUZIONE DI VALORI</vt:lpstr>
      <vt:lpstr>JAVASCRIPT</vt:lpstr>
      <vt:lpstr>STRING</vt:lpstr>
      <vt:lpstr>CONSTRUCTOR</vt:lpstr>
      <vt:lpstr>PROPRIETÀ</vt:lpstr>
      <vt:lpstr>MANIPOLAZIONE</vt:lpstr>
      <vt:lpstr>ARRAY</vt:lpstr>
      <vt:lpstr>CONSTRUCTOR</vt:lpstr>
      <vt:lpstr>PROPRIETÀ</vt:lpstr>
      <vt:lpstr>METODI</vt:lpstr>
      <vt:lpstr>sort</vt:lpstr>
      <vt:lpstr>DATE</vt:lpstr>
      <vt:lpstr>CONSTRUCTOR</vt:lpstr>
      <vt:lpstr>Metodo statico</vt:lpstr>
      <vt:lpstr>Presentazione standard di PowerPoint</vt:lpstr>
      <vt:lpstr>Presentazione standard di PowerPoint</vt:lpstr>
      <vt:lpstr>Presentazione standard di PowerPoint</vt:lpstr>
      <vt:lpstr>NUMBER</vt:lpstr>
      <vt:lpstr>constructor</vt:lpstr>
      <vt:lpstr>proprietà statiche</vt:lpstr>
      <vt:lpstr>metodi</vt:lpstr>
      <vt:lpstr>MATH</vt:lpstr>
      <vt:lpstr>Proprietà statiche</vt:lpstr>
      <vt:lpstr>metodi statici</vt:lpstr>
      <vt:lpstr>REGEXP</vt:lpstr>
      <vt:lpstr>constructor</vt:lpstr>
      <vt:lpstr>modificatori</vt:lpstr>
      <vt:lpstr>parentesi quadre</vt:lpstr>
      <vt:lpstr>metacaratteri</vt:lpstr>
      <vt:lpstr>Quantificatori</vt:lpstr>
      <vt:lpstr>prorietà e metodi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ISTRUZIONI</dc:title>
  <dc:creator>Bruno Migliaretti</dc:creator>
  <cp:lastModifiedBy>Bruno Migliaretti</cp:lastModifiedBy>
  <cp:revision>37</cp:revision>
  <dcterms:created xsi:type="dcterms:W3CDTF">2014-03-31T14:34:58Z</dcterms:created>
  <dcterms:modified xsi:type="dcterms:W3CDTF">2015-04-20T14:29:43Z</dcterms:modified>
</cp:coreProperties>
</file>