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7" r:id="rId10"/>
    <p:sldId id="268" r:id="rId11"/>
    <p:sldId id="269" r:id="rId12"/>
    <p:sldId id="262" r:id="rId13"/>
    <p:sldId id="263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9" r:id="rId25"/>
    <p:sldId id="284" r:id="rId26"/>
    <p:sldId id="285" r:id="rId27"/>
    <p:sldId id="286" r:id="rId28"/>
    <p:sldId id="287" r:id="rId29"/>
    <p:sldId id="288" r:id="rId30"/>
    <p:sldId id="290" r:id="rId31"/>
    <p:sldId id="291" r:id="rId32"/>
    <p:sldId id="292" r:id="rId33"/>
    <p:sldId id="279" r:id="rId34"/>
    <p:sldId id="281" r:id="rId35"/>
    <p:sldId id="282" r:id="rId36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121" d="100"/>
          <a:sy n="121" d="100"/>
        </p:scale>
        <p:origin x="-108" y="-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D7643-8C70-489F-8AED-5F0A688B0AA8}" type="datetimeFigureOut">
              <a:rPr lang="it-IT" smtClean="0"/>
              <a:t>23/03/2015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E4CA8-4A09-4248-BE60-BE3CECCEF18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75595-605A-472C-931E-889E674BDA4E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spc="3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415354"/>
            <a:ext cx="8229600" cy="857250"/>
          </a:xfrm>
        </p:spPr>
        <p:txBody>
          <a:bodyPr/>
          <a:lstStyle>
            <a:lvl1pPr>
              <a:defRPr spc="6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9526"/>
            <a:ext cx="8229600" cy="325045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B6055F8-1D02-4417-9241-55C834FD9970}" type="datetimeFigureOut">
              <a:rPr lang="it-IT" smtClean="0"/>
              <a:pPr/>
              <a:t>23/03/2015</a:t>
            </a:fld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685255"/>
            <a:ext cx="7772400" cy="1750591"/>
          </a:xfrm>
        </p:spPr>
        <p:txBody>
          <a:bodyPr/>
          <a:lstStyle/>
          <a:p>
            <a:r>
              <a:rPr lang="it-IT" sz="6000" spc="600" dirty="0" smtClean="0"/>
              <a:t>ELEMENTI INTERATTIVI</a:t>
            </a:r>
            <a:endParaRPr lang="it-IT" sz="6000" spc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&lt;input&gt; TYPE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03598"/>
          <a:ext cx="8280920" cy="3384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331308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Attributo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j-lt"/>
                        </a:rPr>
                        <a:t>text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Casella</a:t>
                      </a:r>
                      <a:r>
                        <a:rPr lang="it-IT" sz="1400" baseline="0" dirty="0" smtClean="0"/>
                        <a:t> di testo con una sola riga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j-lt"/>
                        </a:rPr>
                        <a:t>password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/>
                        <a:t>Come text ma </a:t>
                      </a:r>
                      <a:r>
                        <a:rPr lang="en-US" sz="1400" dirty="0" err="1" smtClean="0"/>
                        <a:t>l'input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viene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nascosto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637454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j-lt"/>
                        </a:rPr>
                        <a:t>radio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Viene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mostrato</a:t>
                      </a:r>
                      <a:r>
                        <a:rPr lang="en-US" sz="1400" dirty="0" smtClean="0"/>
                        <a:t> un radio button. I radio button con lo </a:t>
                      </a:r>
                      <a:r>
                        <a:rPr lang="en-US" sz="1400" dirty="0" err="1" smtClean="0"/>
                        <a:t>stesso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="1" i="1" dirty="0" smtClean="0"/>
                        <a:t>name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sono</a:t>
                      </a:r>
                      <a:r>
                        <a:rPr lang="en-US" sz="1400" baseline="0" dirty="0" smtClean="0"/>
                        <a:t> un radio group. In un radio group la </a:t>
                      </a:r>
                      <a:r>
                        <a:rPr lang="en-US" sz="1400" baseline="0" dirty="0" err="1" smtClean="0"/>
                        <a:t>selezione</a:t>
                      </a:r>
                      <a:r>
                        <a:rPr lang="en-US" sz="1400" baseline="0" dirty="0" smtClean="0"/>
                        <a:t> è </a:t>
                      </a:r>
                      <a:r>
                        <a:rPr lang="en-US" sz="1400" baseline="0" dirty="0" err="1" smtClean="0"/>
                        <a:t>esclusiva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j-lt"/>
                        </a:rPr>
                        <a:t>checkbox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/>
                        <a:t>Casella </a:t>
                      </a:r>
                      <a:r>
                        <a:rPr lang="en-US" sz="1400" dirty="0" err="1" smtClean="0"/>
                        <a:t>selezionabile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j-lt"/>
                        </a:rPr>
                        <a:t>button</a:t>
                      </a:r>
                      <a:r>
                        <a:rPr lang="it-IT" sz="1400" dirty="0" smtClean="0">
                          <a:latin typeface="+mj-lt"/>
                        </a:rPr>
                        <a:t> 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L'input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viene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reso</a:t>
                      </a:r>
                      <a:r>
                        <a:rPr lang="en-US" sz="1400" baseline="0" dirty="0" smtClean="0"/>
                        <a:t> come </a:t>
                      </a:r>
                      <a:r>
                        <a:rPr lang="en-US" sz="1400" baseline="0" dirty="0" err="1" smtClean="0"/>
                        <a:t>pulsante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Nessuna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funzione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predefinita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j-lt"/>
                        </a:rPr>
                        <a:t>submit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L'input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viene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reso</a:t>
                      </a:r>
                      <a:r>
                        <a:rPr lang="en-US" sz="1400" baseline="0" dirty="0" smtClean="0"/>
                        <a:t> come </a:t>
                      </a:r>
                      <a:r>
                        <a:rPr lang="en-US" sz="1400" baseline="0" dirty="0" err="1" smtClean="0"/>
                        <a:t>pulsante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Invia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il</a:t>
                      </a:r>
                      <a:r>
                        <a:rPr lang="en-US" sz="1400" baseline="0" dirty="0" smtClean="0"/>
                        <a:t> form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02602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j-lt"/>
                        </a:rPr>
                        <a:t>reset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L'input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viene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reso</a:t>
                      </a:r>
                      <a:r>
                        <a:rPr lang="en-US" sz="1400" baseline="0" dirty="0" smtClean="0"/>
                        <a:t> come </a:t>
                      </a:r>
                      <a:r>
                        <a:rPr lang="en-US" sz="1400" baseline="0" dirty="0" err="1" smtClean="0"/>
                        <a:t>pulsante</a:t>
                      </a:r>
                      <a:r>
                        <a:rPr lang="en-US" sz="1400" baseline="0" dirty="0" smtClean="0"/>
                        <a:t>. </a:t>
                      </a:r>
                      <a:r>
                        <a:rPr lang="en-US" sz="1400" baseline="0" dirty="0" err="1" smtClean="0"/>
                        <a:t>Azzera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l'input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svuotando</a:t>
                      </a:r>
                      <a:r>
                        <a:rPr lang="en-US" sz="1400" baseline="0" dirty="0" smtClean="0"/>
                        <a:t> I </a:t>
                      </a:r>
                      <a:r>
                        <a:rPr lang="en-US" sz="1400" baseline="0" dirty="0" err="1" smtClean="0"/>
                        <a:t>campi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&lt;input&gt; TYPE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03598"/>
          <a:ext cx="8280920" cy="3288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6120680"/>
              </a:tblGrid>
              <a:tr h="177878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Attributo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>
                          <a:latin typeface="+mj-lt"/>
                        </a:rPr>
                        <a:t>color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/>
                        <a:t>Specifica che un campo di input è disabilitato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>
                          <a:latin typeface="+mj-lt"/>
                        </a:rPr>
                        <a:t>date e </a:t>
                      </a:r>
                      <a:r>
                        <a:rPr lang="it-IT" sz="1200" dirty="0" err="1" smtClean="0">
                          <a:latin typeface="+mj-lt"/>
                        </a:rPr>
                        <a:t>time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 </a:t>
                      </a:r>
                      <a:r>
                        <a:rPr lang="en-US" sz="1200" dirty="0" err="1" smtClean="0"/>
                        <a:t>supportato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l'utente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seleziona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una</a:t>
                      </a:r>
                      <a:r>
                        <a:rPr lang="en-US" sz="1200" dirty="0" smtClean="0"/>
                        <a:t> data o un </a:t>
                      </a:r>
                      <a:r>
                        <a:rPr lang="en-US" sz="1200" dirty="0" err="1" smtClean="0"/>
                        <a:t>ora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</a:t>
                      </a:r>
                      <a:r>
                        <a:rPr lang="en-US" sz="1200" dirty="0" smtClean="0"/>
                        <a:t> un </a:t>
                      </a:r>
                      <a:r>
                        <a:rPr lang="en-US" sz="1200" dirty="0" err="1" smtClean="0"/>
                        <a:t>apposito</a:t>
                      </a:r>
                      <a:r>
                        <a:rPr lang="en-US" sz="1200" dirty="0" smtClean="0"/>
                        <a:t> date o time</a:t>
                      </a:r>
                      <a:r>
                        <a:rPr lang="en-US" sz="1200" baseline="0" dirty="0" smtClean="0"/>
                        <a:t> picker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>
                          <a:latin typeface="+mj-lt"/>
                        </a:rPr>
                        <a:t>daytime e </a:t>
                      </a:r>
                      <a:r>
                        <a:rPr lang="it-IT" sz="1200" dirty="0" err="1" smtClean="0">
                          <a:latin typeface="+mj-lt"/>
                        </a:rPr>
                        <a:t>daytime-local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 </a:t>
                      </a:r>
                      <a:r>
                        <a:rPr lang="en-US" sz="1200" dirty="0" err="1" smtClean="0"/>
                        <a:t>supportato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l'utente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seleziona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una</a:t>
                      </a:r>
                      <a:r>
                        <a:rPr lang="en-US" sz="1200" dirty="0" smtClean="0"/>
                        <a:t> data e un </a:t>
                      </a:r>
                      <a:r>
                        <a:rPr lang="en-US" sz="1200" dirty="0" err="1" smtClean="0"/>
                        <a:t>ora</a:t>
                      </a:r>
                      <a:r>
                        <a:rPr lang="en-US" sz="1200" dirty="0" smtClean="0"/>
                        <a:t> (con o </a:t>
                      </a:r>
                      <a:r>
                        <a:rPr lang="en-US" sz="1200" dirty="0" err="1" smtClean="0"/>
                        <a:t>senza</a:t>
                      </a:r>
                      <a:r>
                        <a:rPr lang="en-US" sz="1200" dirty="0" smtClean="0"/>
                        <a:t> time-zone)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 smtClean="0">
                          <a:latin typeface="+mj-lt"/>
                        </a:rPr>
                        <a:t>email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 </a:t>
                      </a:r>
                      <a:r>
                        <a:rPr lang="en-US" sz="1200" dirty="0" err="1" smtClean="0"/>
                        <a:t>supportato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viene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verificato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che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l'input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sia</a:t>
                      </a:r>
                      <a:r>
                        <a:rPr lang="en-US" sz="1200" dirty="0" smtClean="0"/>
                        <a:t> un </a:t>
                      </a:r>
                      <a:r>
                        <a:rPr lang="en-US" sz="1200" dirty="0" err="1" smtClean="0"/>
                        <a:t>indirizzo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valido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 smtClean="0">
                          <a:latin typeface="+mj-lt"/>
                        </a:rPr>
                        <a:t>number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 </a:t>
                      </a:r>
                      <a:r>
                        <a:rPr lang="en-US" sz="1200" dirty="0" err="1" smtClean="0"/>
                        <a:t>supportato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considera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baseline="0" dirty="0" err="1" smtClean="0"/>
                        <a:t>validi</a:t>
                      </a:r>
                      <a:r>
                        <a:rPr lang="en-US" sz="1200" baseline="0" dirty="0" smtClean="0"/>
                        <a:t> solo </a:t>
                      </a:r>
                      <a:r>
                        <a:rPr lang="en-US" sz="1200" baseline="0" dirty="0" err="1" smtClean="0"/>
                        <a:t>numeri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nell'intervallo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specificato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 smtClean="0">
                          <a:latin typeface="+mj-lt"/>
                        </a:rPr>
                        <a:t>range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Selezione di un </a:t>
                      </a:r>
                      <a:r>
                        <a:rPr lang="en-US" sz="1200" dirty="0" err="1" smtClean="0"/>
                        <a:t>valore</a:t>
                      </a:r>
                      <a:r>
                        <a:rPr lang="en-US" sz="1200" dirty="0" smtClean="0"/>
                        <a:t> con un </a:t>
                      </a:r>
                      <a:r>
                        <a:rPr lang="en-US" sz="1200" dirty="0" err="1" smtClean="0"/>
                        <a:t>controllo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tipo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i="1" dirty="0" smtClean="0"/>
                        <a:t>slider</a:t>
                      </a:r>
                      <a:r>
                        <a:rPr lang="en-US" sz="1200" dirty="0" smtClean="0"/>
                        <a:t>.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 smtClean="0">
                          <a:latin typeface="+mj-lt"/>
                        </a:rPr>
                        <a:t>search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Come campo di </a:t>
                      </a:r>
                      <a:r>
                        <a:rPr lang="en-US" sz="1200" dirty="0" err="1" smtClean="0"/>
                        <a:t>testo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>
                          <a:latin typeface="+mj-lt"/>
                        </a:rPr>
                        <a:t>url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Se </a:t>
                      </a:r>
                      <a:r>
                        <a:rPr lang="en-US" sz="1200" dirty="0" err="1" smtClean="0"/>
                        <a:t>supportato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l'input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viene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validato</a:t>
                      </a:r>
                      <a:r>
                        <a:rPr lang="en-US" sz="1200" dirty="0" smtClean="0"/>
                        <a:t> come </a:t>
                      </a:r>
                      <a:r>
                        <a:rPr lang="en-US" sz="1200" dirty="0" err="1" smtClean="0"/>
                        <a:t>indirizzo</a:t>
                      </a:r>
                      <a:r>
                        <a:rPr lang="en-US" sz="1200" dirty="0" smtClean="0"/>
                        <a:t> internet (URL)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>
                          <a:latin typeface="+mj-lt"/>
                        </a:rPr>
                        <a:t>week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Scelta</a:t>
                      </a:r>
                      <a:r>
                        <a:rPr lang="en-US" sz="1200" dirty="0" smtClean="0"/>
                        <a:t> di </a:t>
                      </a:r>
                      <a:r>
                        <a:rPr lang="en-US" sz="1200" dirty="0" err="1" smtClean="0"/>
                        <a:t>una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settimana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attrverso</a:t>
                      </a:r>
                      <a:r>
                        <a:rPr lang="en-US" sz="1200" dirty="0" smtClean="0"/>
                        <a:t> date picker.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TEXTAREA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2304255"/>
          </a:xfrm>
        </p:spPr>
        <p:txBody>
          <a:bodyPr/>
          <a:lstStyle/>
          <a:p>
            <a:r>
              <a:rPr lang="it-IT" sz="1800" dirty="0" smtClean="0"/>
              <a:t>Il </a:t>
            </a:r>
            <a:r>
              <a:rPr lang="it-IT" sz="1800" dirty="0" err="1" smtClean="0"/>
              <a:t>tag</a:t>
            </a:r>
            <a:r>
              <a:rPr lang="it-IT" sz="1800" dirty="0" smtClean="0"/>
              <a:t> </a:t>
            </a:r>
            <a:r>
              <a:rPr lang="it-IT" sz="1800" dirty="0" smtClean="0">
                <a:solidFill>
                  <a:srgbClr val="FF0000"/>
                </a:solidFill>
              </a:rPr>
              <a:t>&lt;</a:t>
            </a:r>
            <a:r>
              <a:rPr lang="it-IT" sz="1800" dirty="0" err="1" smtClean="0">
                <a:solidFill>
                  <a:srgbClr val="FF0000"/>
                </a:solidFill>
              </a:rPr>
              <a:t>textarea</a:t>
            </a:r>
            <a:r>
              <a:rPr lang="it-IT" sz="1800" dirty="0" smtClean="0">
                <a:solidFill>
                  <a:srgbClr val="FF0000"/>
                </a:solidFill>
              </a:rPr>
              <a:t>&gt; </a:t>
            </a:r>
            <a:r>
              <a:rPr lang="it-IT" sz="1800" dirty="0" smtClean="0"/>
              <a:t>definisce un controllo di input di testo </a:t>
            </a:r>
            <a:r>
              <a:rPr lang="it-IT" sz="1800" dirty="0" err="1" smtClean="0"/>
              <a:t>multilinea</a:t>
            </a:r>
            <a:r>
              <a:rPr lang="it-IT" sz="1800" dirty="0" smtClean="0"/>
              <a:t>.</a:t>
            </a:r>
          </a:p>
          <a:p>
            <a:r>
              <a:rPr lang="it-IT" sz="1800" dirty="0" smtClean="0"/>
              <a:t>Un'area di testo può contenere un numero illimitato di caratteri.</a:t>
            </a:r>
          </a:p>
          <a:p>
            <a:r>
              <a:rPr lang="it-IT" sz="1800" dirty="0" smtClean="0"/>
              <a:t>Per default il testo viene reso in un font a larghezza fissa (di solito </a:t>
            </a:r>
            <a:r>
              <a:rPr lang="it-IT" sz="1800" dirty="0" err="1" smtClean="0"/>
              <a:t>Courier</a:t>
            </a:r>
            <a:r>
              <a:rPr lang="it-IT" sz="1800" dirty="0" smtClean="0"/>
              <a:t>).</a:t>
            </a:r>
            <a:endParaRPr lang="it-IT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3754074"/>
            <a:ext cx="7848872" cy="854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&lt;</a:t>
            </a:r>
            <a:r>
              <a:rPr lang="en-US" sz="1600" dirty="0" err="1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textarea</a:t>
            </a: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 rows="4" cols="50"&gt;</a:t>
            </a:r>
            <a:b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Inserisci</a:t>
            </a: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 un </a:t>
            </a:r>
            <a:r>
              <a:rPr lang="en-US" sz="1600" dirty="0" err="1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testo</a:t>
            </a: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. </a:t>
            </a:r>
            <a:b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&lt;/</a:t>
            </a:r>
            <a:r>
              <a:rPr lang="en-US" sz="1600" dirty="0" err="1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textarea</a:t>
            </a:r>
            <a:r>
              <a:rPr lang="en-US" sz="1600" dirty="0" smtClean="0">
                <a:latin typeface="Courier New" pitchFamily="49" charset="0"/>
                <a:ea typeface="Open Sans" pitchFamily="34" charset="0"/>
                <a:cs typeface="Courier New" pitchFamily="49" charset="0"/>
              </a:rPr>
              <a:t>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BUTTON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2304255"/>
          </a:xfrm>
        </p:spPr>
        <p:txBody>
          <a:bodyPr/>
          <a:lstStyle/>
          <a:p>
            <a:r>
              <a:rPr lang="it-IT" sz="1800" dirty="0" smtClean="0"/>
              <a:t>Il </a:t>
            </a:r>
            <a:r>
              <a:rPr lang="it-IT" sz="1800" dirty="0" err="1" smtClean="0"/>
              <a:t>tag</a:t>
            </a:r>
            <a:r>
              <a:rPr lang="it-IT" sz="1800" dirty="0" smtClean="0"/>
              <a:t> </a:t>
            </a:r>
            <a:r>
              <a:rPr lang="it-IT" sz="1800" dirty="0" smtClean="0">
                <a:solidFill>
                  <a:srgbClr val="FF0000"/>
                </a:solidFill>
              </a:rPr>
              <a:t>&lt;</a:t>
            </a:r>
            <a:r>
              <a:rPr lang="it-IT" sz="1800" dirty="0" err="1" smtClean="0">
                <a:solidFill>
                  <a:srgbClr val="FF0000"/>
                </a:solidFill>
              </a:rPr>
              <a:t>button</a:t>
            </a:r>
            <a:r>
              <a:rPr lang="it-IT" sz="1800" dirty="0" smtClean="0">
                <a:solidFill>
                  <a:srgbClr val="FF0000"/>
                </a:solidFill>
              </a:rPr>
              <a:t>&gt; </a:t>
            </a:r>
            <a:r>
              <a:rPr lang="it-IT" sz="1800" dirty="0" smtClean="0"/>
              <a:t>definisce un pulsante cliccabile.</a:t>
            </a:r>
          </a:p>
          <a:p>
            <a:r>
              <a:rPr lang="it-IT" sz="1800" dirty="0" smtClean="0"/>
              <a:t>Contrariamente che per l'elemento input all'interno di un elemento </a:t>
            </a:r>
            <a:r>
              <a:rPr lang="it-IT" sz="1800" dirty="0" smtClean="0">
                <a:solidFill>
                  <a:srgbClr val="FF0000"/>
                </a:solidFill>
              </a:rPr>
              <a:t>&lt;</a:t>
            </a:r>
            <a:r>
              <a:rPr lang="it-IT" sz="1800" dirty="0" err="1" smtClean="0">
                <a:solidFill>
                  <a:srgbClr val="FF0000"/>
                </a:solidFill>
              </a:rPr>
              <a:t>button</a:t>
            </a:r>
            <a:r>
              <a:rPr lang="it-IT" sz="1800" dirty="0" smtClean="0">
                <a:solidFill>
                  <a:srgbClr val="FF0000"/>
                </a:solidFill>
              </a:rPr>
              <a:t>&gt; </a:t>
            </a:r>
            <a:r>
              <a:rPr lang="it-IT" sz="1800" dirty="0" smtClean="0"/>
              <a:t>Posso inserire qualsiasi tipo di contenuto. </a:t>
            </a:r>
          </a:p>
          <a:p>
            <a:r>
              <a:rPr lang="it-IT" sz="1800" dirty="0" smtClean="0"/>
              <a:t>Browser diversi utilizzano diversi tipi di default per l'elemento </a:t>
            </a:r>
            <a:r>
              <a:rPr lang="it-IT" sz="1800" dirty="0" smtClean="0">
                <a:solidFill>
                  <a:srgbClr val="FF0000"/>
                </a:solidFill>
              </a:rPr>
              <a:t>&lt;</a:t>
            </a:r>
            <a:r>
              <a:rPr lang="it-IT" sz="1800" dirty="0" err="1" smtClean="0">
                <a:solidFill>
                  <a:srgbClr val="FF0000"/>
                </a:solidFill>
              </a:rPr>
              <a:t>button</a:t>
            </a:r>
            <a:r>
              <a:rPr lang="it-IT" sz="1800" dirty="0" smtClean="0">
                <a:solidFill>
                  <a:srgbClr val="FF0000"/>
                </a:solidFill>
              </a:rPr>
              <a:t>&gt;.</a:t>
            </a:r>
            <a:endParaRPr lang="it-IT" sz="1800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4000295"/>
            <a:ext cx="7848872" cy="36160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&lt;button type="button"&gt;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Cliccami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!&lt;/button&gt;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SELECT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1872207"/>
          </a:xfrm>
        </p:spPr>
        <p:txBody>
          <a:bodyPr/>
          <a:lstStyle/>
          <a:p>
            <a:r>
              <a:rPr lang="it-IT" sz="2400" dirty="0" smtClean="0"/>
              <a:t>L'elemento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select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viene utilizzato per creare un elenco a discesa.</a:t>
            </a:r>
          </a:p>
          <a:p>
            <a:r>
              <a:rPr lang="it-IT" sz="2400" dirty="0" smtClean="0"/>
              <a:t>I  </a:t>
            </a:r>
            <a:r>
              <a:rPr lang="it-IT" sz="2400" dirty="0" err="1" smtClean="0"/>
              <a:t>tag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option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all'interno dell'elemento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select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definiscono le opzioni disponibili nella lista.</a:t>
            </a:r>
            <a:endParaRPr lang="it-IT" sz="2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3075806"/>
            <a:ext cx="7848872" cy="15927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volvo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"&gt;Volvo&lt;/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saab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"&gt;Saab&lt;/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mercedes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"&gt;Mercedes&lt;/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audi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"&gt;Audi&lt;/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option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76009"/>
          </a:xfrm>
        </p:spPr>
        <p:txBody>
          <a:bodyPr>
            <a:noAutofit/>
          </a:bodyPr>
          <a:lstStyle/>
          <a:p>
            <a:r>
              <a:rPr lang="it-IT" sz="6000" spc="600" dirty="0" smtClean="0">
                <a:solidFill>
                  <a:srgbClr val="006699"/>
                </a:solidFill>
              </a:rPr>
              <a:t>ELEMENTI MULTIMEDIALI</a:t>
            </a:r>
            <a:endParaRPr lang="it-IT" sz="6000" spc="600" dirty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IMG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2808311"/>
          </a:xfrm>
        </p:spPr>
        <p:txBody>
          <a:bodyPr/>
          <a:lstStyle/>
          <a:p>
            <a:r>
              <a:rPr lang="it-IT" sz="2400" dirty="0" smtClean="0"/>
              <a:t>Il </a:t>
            </a:r>
            <a:r>
              <a:rPr lang="it-IT" sz="2400" dirty="0" err="1" smtClean="0"/>
              <a:t>tag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img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definisce un'immagine in una pagina HTML.</a:t>
            </a:r>
          </a:p>
          <a:p>
            <a:r>
              <a:rPr lang="it-IT" sz="2400" dirty="0" smtClean="0"/>
              <a:t>Il </a:t>
            </a:r>
            <a:r>
              <a:rPr lang="it-IT" sz="2400" dirty="0" err="1" smtClean="0"/>
              <a:t>tag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img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ha due attributi obbligatori: </a:t>
            </a:r>
            <a:r>
              <a:rPr lang="it-IT" sz="2400" b="1" dirty="0" err="1" smtClean="0"/>
              <a:t>src</a:t>
            </a:r>
            <a:r>
              <a:rPr lang="it-IT" sz="2400" dirty="0" smtClean="0"/>
              <a:t> e </a:t>
            </a:r>
            <a:r>
              <a:rPr lang="it-IT" sz="2400" b="1" dirty="0" smtClean="0"/>
              <a:t>alt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Le immagini non sono tecnicamente inserite in una pagina HTML, ma collegate. Il </a:t>
            </a:r>
            <a:r>
              <a:rPr lang="it-IT" sz="2400" dirty="0" err="1" smtClean="0"/>
              <a:t>tag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&lt;</a:t>
            </a:r>
            <a:r>
              <a:rPr lang="it-IT" sz="2400" dirty="0" err="1" smtClean="0">
                <a:solidFill>
                  <a:srgbClr val="FF0000"/>
                </a:solidFill>
              </a:rPr>
              <a:t>img</a:t>
            </a:r>
            <a:r>
              <a:rPr lang="it-IT" sz="2400" dirty="0" smtClean="0">
                <a:solidFill>
                  <a:srgbClr val="FF0000"/>
                </a:solidFill>
              </a:rPr>
              <a:t>&gt; </a:t>
            </a:r>
            <a:r>
              <a:rPr lang="it-IT" sz="2400" dirty="0" smtClean="0"/>
              <a:t>crea lo spazio di per l'immagine di riferimento</a:t>
            </a:r>
          </a:p>
          <a:p>
            <a:r>
              <a:rPr lang="it-IT" sz="2400" dirty="0" smtClean="0"/>
              <a:t>Per default sono elementi </a:t>
            </a:r>
            <a:r>
              <a:rPr lang="it-IT" sz="2400" dirty="0" err="1" smtClean="0"/>
              <a:t>inline</a:t>
            </a:r>
            <a:r>
              <a:rPr lang="it-IT" sz="2400" dirty="0" smtClean="0"/>
              <a:t> allineabili al testo attraverso la </a:t>
            </a:r>
            <a:r>
              <a:rPr lang="it-IT" sz="2400" dirty="0" err="1" smtClean="0"/>
              <a:t>propietà</a:t>
            </a:r>
            <a:r>
              <a:rPr lang="it-IT" sz="2400" dirty="0" smtClean="0"/>
              <a:t> </a:t>
            </a:r>
            <a:r>
              <a:rPr lang="it-IT" sz="2400" dirty="0" err="1" smtClean="0"/>
              <a:t>vertical-align</a:t>
            </a:r>
            <a:endParaRPr lang="it-IT" sz="2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4226373"/>
            <a:ext cx="7848872" cy="36160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="smiley.gif" alt="Smiley face" height="42" width="42"&gt;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VIDEO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75607"/>
            <a:ext cx="8229600" cy="2088231"/>
          </a:xfrm>
        </p:spPr>
        <p:txBody>
          <a:bodyPr/>
          <a:lstStyle/>
          <a:p>
            <a:r>
              <a:rPr lang="it-IT" sz="2000" dirty="0" smtClean="0"/>
              <a:t>Il </a:t>
            </a:r>
            <a:r>
              <a:rPr lang="it-IT" sz="2000" dirty="0" err="1" smtClean="0"/>
              <a:t>tag</a:t>
            </a:r>
            <a:r>
              <a:rPr lang="it-IT" sz="2000" dirty="0" smtClean="0"/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&lt;video&gt; </a:t>
            </a:r>
            <a:r>
              <a:rPr lang="it-IT" sz="2000" dirty="0" smtClean="0"/>
              <a:t>consente di inserire un video in una pagina WEB, ad esempio un clip filmato o un video in streaming.</a:t>
            </a:r>
          </a:p>
          <a:p>
            <a:r>
              <a:rPr lang="it-IT" sz="2000" dirty="0" smtClean="0"/>
              <a:t>Attualmente sono tre i formati video supportati dall'elemento &lt;video&gt;: MP4 (Internet Explorer, 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Safari,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 su Windows), </a:t>
            </a:r>
            <a:r>
              <a:rPr lang="it-IT" sz="2000" dirty="0" err="1" smtClean="0"/>
              <a:t>WebM</a:t>
            </a:r>
            <a:r>
              <a:rPr lang="it-IT" sz="2000" dirty="0" smtClean="0"/>
              <a:t> (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, Opera) e </a:t>
            </a:r>
            <a:r>
              <a:rPr lang="it-IT" sz="2000" dirty="0" err="1" smtClean="0"/>
              <a:t>Ogg</a:t>
            </a:r>
            <a:r>
              <a:rPr lang="it-IT" sz="2000" dirty="0" smtClean="0"/>
              <a:t>. (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, Opera).</a:t>
            </a:r>
            <a:endParaRPr lang="it-IT" sz="20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55576" y="3606464"/>
            <a:ext cx="7848872" cy="119259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&lt;video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width=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"320"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height=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"240"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controls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&lt;source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src=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"movie.mp4"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"video/mp4"&gt;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&lt;source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src=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movie.ogg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"video/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ogg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Il tuo browser non supporta il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tag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video.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&lt;/video&gt;</a:t>
            </a:r>
            <a:endParaRPr lang="it-IT" sz="14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AUDIO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75607"/>
            <a:ext cx="8229600" cy="2088231"/>
          </a:xfrm>
        </p:spPr>
        <p:txBody>
          <a:bodyPr/>
          <a:lstStyle/>
          <a:p>
            <a:r>
              <a:rPr lang="it-IT" sz="2000" dirty="0" smtClean="0"/>
              <a:t>Il </a:t>
            </a:r>
            <a:r>
              <a:rPr lang="it-IT" sz="2000" dirty="0" err="1" smtClean="0"/>
              <a:t>tag</a:t>
            </a:r>
            <a:r>
              <a:rPr lang="it-IT" sz="2000" dirty="0" smtClean="0"/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&lt;audio&gt; </a:t>
            </a:r>
            <a:r>
              <a:rPr lang="it-IT" sz="2000" dirty="0" smtClean="0"/>
              <a:t>consente di inserire una risorsa audio in una pagina WEB, ad esempio una clip </a:t>
            </a:r>
            <a:r>
              <a:rPr lang="it-IT" sz="2000" dirty="0" err="1" smtClean="0"/>
              <a:t>audioo</a:t>
            </a:r>
            <a:r>
              <a:rPr lang="it-IT" sz="2000" dirty="0" smtClean="0"/>
              <a:t> un audio in streaming.</a:t>
            </a:r>
          </a:p>
          <a:p>
            <a:r>
              <a:rPr lang="it-IT" sz="2000" dirty="0" smtClean="0"/>
              <a:t>Attualmente sono tre i formati audio supportati dall'elemento </a:t>
            </a:r>
            <a:r>
              <a:rPr lang="it-IT" sz="2000" dirty="0" smtClean="0">
                <a:solidFill>
                  <a:srgbClr val="FF0000"/>
                </a:solidFill>
              </a:rPr>
              <a:t>&lt;audio&gt;: </a:t>
            </a:r>
            <a:r>
              <a:rPr lang="it-IT" sz="2000" dirty="0" smtClean="0"/>
              <a:t>MP3 (Internet Explorer, 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Safari,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 su Windows), </a:t>
            </a:r>
            <a:r>
              <a:rPr lang="it-IT" sz="2000" dirty="0" err="1" smtClean="0"/>
              <a:t>Wav</a:t>
            </a:r>
            <a:r>
              <a:rPr lang="it-IT" sz="2000" dirty="0" smtClean="0"/>
              <a:t>(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, Opera. Safari) e </a:t>
            </a:r>
            <a:r>
              <a:rPr lang="it-IT" sz="2000" dirty="0" err="1" smtClean="0"/>
              <a:t>Ogg</a:t>
            </a:r>
            <a:r>
              <a:rPr lang="it-IT" sz="2000" dirty="0" smtClean="0"/>
              <a:t>. (</a:t>
            </a:r>
            <a:r>
              <a:rPr lang="it-IT" sz="2000" dirty="0" err="1" smtClean="0"/>
              <a:t>Chrome</a:t>
            </a:r>
            <a:r>
              <a:rPr lang="it-IT" sz="2000" dirty="0" smtClean="0"/>
              <a:t>, </a:t>
            </a:r>
            <a:r>
              <a:rPr lang="it-IT" sz="2000" dirty="0" err="1" smtClean="0"/>
              <a:t>Firefox</a:t>
            </a:r>
            <a:r>
              <a:rPr lang="it-IT" sz="2000" dirty="0" smtClean="0"/>
              <a:t>, Opera).</a:t>
            </a:r>
            <a:endParaRPr lang="it-IT" sz="20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55576" y="3606464"/>
            <a:ext cx="7848872" cy="119259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&lt;audio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controls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&lt;source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src=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horse.ogg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"audio/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ogg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&lt;source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src=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"horse.mp3"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"audio/mpeg"&gt;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  Il tuo browser non supporta il </a:t>
            </a:r>
            <a:r>
              <a:rPr lang="it-IT" sz="1400" dirty="0" err="1" smtClean="0">
                <a:latin typeface="Courier New" pitchFamily="49" charset="0"/>
                <a:cs typeface="Courier New" pitchFamily="49" charset="0"/>
              </a:rPr>
              <a:t>tag</a:t>
            </a: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 audio.</a:t>
            </a:r>
            <a:br>
              <a:rPr lang="it-IT" sz="14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400" dirty="0" smtClean="0">
                <a:latin typeface="Courier New" pitchFamily="49" charset="0"/>
                <a:cs typeface="Courier New" pitchFamily="49" charset="0"/>
              </a:rPr>
              <a:t>&lt;/audio&gt;</a:t>
            </a:r>
            <a:endParaRPr lang="it-IT" sz="14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CANVAS </a:t>
            </a:r>
            <a:endParaRPr lang="it-IT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72159"/>
            <a:ext cx="8229600" cy="3459831"/>
          </a:xfrm>
        </p:spPr>
        <p:txBody>
          <a:bodyPr/>
          <a:lstStyle/>
          <a:p>
            <a:r>
              <a:rPr lang="it-IT" sz="2800" dirty="0" smtClean="0"/>
              <a:t>Il </a:t>
            </a:r>
            <a:r>
              <a:rPr lang="it-IT" sz="2800" dirty="0" err="1" smtClean="0"/>
              <a:t>tag</a:t>
            </a:r>
            <a:r>
              <a:rPr lang="it-IT" sz="2800" dirty="0" smtClean="0"/>
              <a:t> HTML5 </a:t>
            </a:r>
            <a:r>
              <a:rPr lang="it-IT" sz="2800" dirty="0" smtClean="0">
                <a:solidFill>
                  <a:srgbClr val="FF0000"/>
                </a:solidFill>
              </a:rPr>
              <a:t>&lt;</a:t>
            </a:r>
            <a:r>
              <a:rPr lang="it-IT" sz="2800" dirty="0" err="1" smtClean="0">
                <a:solidFill>
                  <a:srgbClr val="FF0000"/>
                </a:solidFill>
              </a:rPr>
              <a:t>canvas</a:t>
            </a:r>
            <a:r>
              <a:rPr lang="it-IT" sz="2800" dirty="0" smtClean="0">
                <a:solidFill>
                  <a:srgbClr val="FF0000"/>
                </a:solidFill>
              </a:rPr>
              <a:t>&gt; </a:t>
            </a:r>
            <a:r>
              <a:rPr lang="it-IT" sz="2800" dirty="0" smtClean="0"/>
              <a:t>viene usato per disegnare la grafica, al volo, tramite </a:t>
            </a:r>
            <a:r>
              <a:rPr lang="it-IT" sz="2800" dirty="0" err="1" smtClean="0"/>
              <a:t>scripting</a:t>
            </a:r>
            <a:r>
              <a:rPr lang="it-IT" sz="2800" dirty="0" smtClean="0"/>
              <a:t> (di solito </a:t>
            </a:r>
            <a:r>
              <a:rPr lang="it-IT" sz="2800" dirty="0" err="1" smtClean="0"/>
              <a:t>JavaScript</a:t>
            </a:r>
            <a:r>
              <a:rPr lang="it-IT" sz="2800" dirty="0" smtClean="0"/>
              <a:t>).</a:t>
            </a:r>
          </a:p>
          <a:p>
            <a:r>
              <a:rPr lang="it-IT" sz="2800" dirty="0" smtClean="0"/>
              <a:t>L'elemento </a:t>
            </a:r>
            <a:r>
              <a:rPr lang="it-IT" sz="2800" dirty="0" smtClean="0">
                <a:solidFill>
                  <a:srgbClr val="FF0000"/>
                </a:solidFill>
              </a:rPr>
              <a:t>&lt;</a:t>
            </a:r>
            <a:r>
              <a:rPr lang="it-IT" sz="2800" dirty="0" err="1" smtClean="0">
                <a:solidFill>
                  <a:srgbClr val="FF0000"/>
                </a:solidFill>
              </a:rPr>
              <a:t>canvas</a:t>
            </a:r>
            <a:r>
              <a:rPr lang="it-IT" sz="2800" dirty="0" smtClean="0">
                <a:solidFill>
                  <a:srgbClr val="FF0000"/>
                </a:solidFill>
              </a:rPr>
              <a:t>&gt; </a:t>
            </a:r>
            <a:r>
              <a:rPr lang="it-IT" sz="2800" dirty="0" smtClean="0"/>
              <a:t>non ha capacità di disegno proprie (è solo un contenitore per la grafica). È necessario utilizzare uno script per disegnare effettivamente la grafica.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6135"/>
            <a:ext cx="8229600" cy="2811759"/>
          </a:xfrm>
        </p:spPr>
        <p:txBody>
          <a:bodyPr/>
          <a:lstStyle/>
          <a:p>
            <a:r>
              <a:rPr lang="it-IT" sz="1600" dirty="0" smtClean="0"/>
              <a:t>Il </a:t>
            </a:r>
            <a:r>
              <a:rPr lang="it-IT" sz="1600" dirty="0" err="1" smtClean="0"/>
              <a:t>tag</a:t>
            </a:r>
            <a:r>
              <a:rPr lang="it-IT" sz="1600" dirty="0" smtClean="0"/>
              <a:t> &lt;a&gt; definisce un collegamento ipertestuale, che viene utilizzato per collegare una risorsa internet.</a:t>
            </a:r>
          </a:p>
          <a:p>
            <a:r>
              <a:rPr lang="it-IT" sz="1600" dirty="0" smtClean="0"/>
              <a:t>L'attributo più importante dell'elemento &lt;a&gt; è l'attributo </a:t>
            </a:r>
            <a:r>
              <a:rPr lang="it-IT" sz="1600" b="1" dirty="0" err="1" smtClean="0"/>
              <a:t>href</a:t>
            </a:r>
            <a:r>
              <a:rPr lang="it-IT" sz="1600" dirty="0" smtClean="0"/>
              <a:t>, che indica la destinazione del collegamento.</a:t>
            </a:r>
          </a:p>
          <a:p>
            <a:r>
              <a:rPr lang="it-IT" sz="1600" dirty="0" smtClean="0"/>
              <a:t>Per impostazione predefinita, i collegamenti verranno visualizzati come segue in tutti i browser:</a:t>
            </a:r>
          </a:p>
          <a:p>
            <a:pPr lvl="1"/>
            <a:r>
              <a:rPr lang="it-IT" sz="1200" dirty="0" smtClean="0"/>
              <a:t>Un collegamento non visitato è sottolineato e blu</a:t>
            </a:r>
          </a:p>
          <a:p>
            <a:pPr lvl="1"/>
            <a:r>
              <a:rPr lang="it-IT" sz="1200" dirty="0" smtClean="0"/>
              <a:t>Un link visitati è sottolineato e viola</a:t>
            </a:r>
          </a:p>
          <a:p>
            <a:pPr lvl="1"/>
            <a:r>
              <a:rPr lang="it-IT" sz="1200" dirty="0" smtClean="0"/>
              <a:t>Un collegamento attivo è sottolineato e rosso</a:t>
            </a:r>
          </a:p>
          <a:p>
            <a:r>
              <a:rPr lang="it-IT" sz="1600" dirty="0" smtClean="0"/>
              <a:t>Il </a:t>
            </a:r>
            <a:r>
              <a:rPr lang="it-IT" sz="1600" dirty="0" err="1" smtClean="0"/>
              <a:t>tag</a:t>
            </a:r>
            <a:r>
              <a:rPr lang="it-IT" sz="1600" dirty="0" smtClean="0"/>
              <a:t> &lt;a&gt; per default è un elemento </a:t>
            </a:r>
            <a:r>
              <a:rPr lang="it-IT" sz="1600" dirty="0" err="1" smtClean="0"/>
              <a:t>inline</a:t>
            </a:r>
            <a:r>
              <a:rPr lang="it-IT" sz="1600" dirty="0" smtClean="0"/>
              <a:t>, ma può contenere qualsiasi altro </a:t>
            </a:r>
            <a:r>
              <a:rPr lang="it-IT" sz="1600" dirty="0" err="1" smtClean="0"/>
              <a:t>elemeto</a:t>
            </a:r>
            <a:r>
              <a:rPr lang="it-IT" sz="1600" dirty="0" smtClean="0"/>
              <a:t> o gruppo di elementi.</a:t>
            </a:r>
            <a:endParaRPr lang="it-IT" sz="1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3990604"/>
            <a:ext cx="7848872" cy="6693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buNone/>
            </a:pPr>
            <a:r>
              <a:rPr lang="it-IT" dirty="0" smtClean="0">
                <a:latin typeface="Source Code Pro" pitchFamily="49" charset="0"/>
                <a:cs typeface="Courier New" pitchFamily="49" charset="0"/>
              </a:rPr>
              <a:t>&lt;a </a:t>
            </a:r>
            <a:r>
              <a:rPr lang="it-IT" dirty="0" err="1" smtClean="0">
                <a:latin typeface="Source Code Pro" pitchFamily="49" charset="0"/>
                <a:cs typeface="Courier New" pitchFamily="49" charset="0"/>
              </a:rPr>
              <a:t>href=</a:t>
            </a:r>
            <a:r>
              <a:rPr lang="it-IT" dirty="0" smtClean="0">
                <a:latin typeface="Source Code Pro" pitchFamily="49" charset="0"/>
                <a:cs typeface="Courier New" pitchFamily="49" charset="0"/>
              </a:rPr>
              <a:t>"http://www.accademiadiurbino.it"&gt;Visita l'accademia di Belle Arti di Urbino!&lt;/a&gt;</a:t>
            </a:r>
            <a:endParaRPr lang="it-IT" dirty="0" smtClean="0">
              <a:latin typeface="Source Code Pro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1973287"/>
            <a:ext cx="7772400" cy="1102519"/>
          </a:xfrm>
        </p:spPr>
        <p:txBody>
          <a:bodyPr/>
          <a:lstStyle/>
          <a:p>
            <a:r>
              <a:rPr lang="it-IT" dirty="0" smtClean="0"/>
              <a:t>TABLE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TABELLA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899591" y="1491630"/>
          <a:ext cx="6696744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  <a:gridCol w="2232248"/>
              </a:tblGrid>
              <a:tr h="50405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nome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cognome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telefono</a:t>
                      </a:r>
                      <a:endParaRPr lang="it-IT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Mario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Rossi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052232323</a:t>
                      </a:r>
                      <a:endParaRPr lang="it-IT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Giuseppe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Bianchi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0541960505</a:t>
                      </a:r>
                      <a:endParaRPr lang="it-IT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Pietro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Verdi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3334567890</a:t>
                      </a:r>
                      <a:endParaRPr lang="it-IT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Marco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Viola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3331234567</a:t>
                      </a:r>
                      <a:endParaRPr lang="it-IT" sz="24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nome 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cognome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telefono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" name="Gruppo 38"/>
          <p:cNvGrpSpPr/>
          <p:nvPr/>
        </p:nvGrpSpPr>
        <p:grpSpPr>
          <a:xfrm>
            <a:off x="7596336" y="1347614"/>
            <a:ext cx="1208603" cy="720080"/>
            <a:chOff x="7596336" y="1131590"/>
            <a:chExt cx="1208603" cy="720080"/>
          </a:xfrm>
        </p:grpSpPr>
        <p:sp>
          <p:nvSpPr>
            <p:cNvPr id="5" name="Parentesi graffa chiusa 4"/>
            <p:cNvSpPr/>
            <p:nvPr/>
          </p:nvSpPr>
          <p:spPr>
            <a:xfrm>
              <a:off x="7596336" y="1131590"/>
              <a:ext cx="216024" cy="720080"/>
            </a:xfrm>
            <a:prstGeom prst="rightBrace">
              <a:avLst>
                <a:gd name="adj1" fmla="val 8333"/>
                <a:gd name="adj2" fmla="val 48846"/>
              </a:avLst>
            </a:prstGeom>
            <a:ln w="2540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7812360" y="1275606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rgbClr val="FFC000"/>
                  </a:solidFill>
                </a:rPr>
                <a:t>&lt;</a:t>
              </a:r>
              <a:r>
                <a:rPr lang="it-IT" dirty="0" err="1" smtClean="0">
                  <a:solidFill>
                    <a:srgbClr val="FFC000"/>
                  </a:solidFill>
                </a:rPr>
                <a:t>thead</a:t>
              </a:r>
              <a:r>
                <a:rPr lang="it-IT" sz="1600" dirty="0" smtClean="0">
                  <a:solidFill>
                    <a:srgbClr val="FFC000"/>
                  </a:solidFill>
                </a:rPr>
                <a:t>&gt;</a:t>
              </a:r>
              <a:endParaRPr lang="it-IT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2" name="Gruppo 39"/>
          <p:cNvGrpSpPr/>
          <p:nvPr/>
        </p:nvGrpSpPr>
        <p:grpSpPr>
          <a:xfrm>
            <a:off x="7812360" y="1851670"/>
            <a:ext cx="1285421" cy="2232248"/>
            <a:chOff x="7812360" y="1707654"/>
            <a:chExt cx="1285421" cy="2232248"/>
          </a:xfrm>
        </p:grpSpPr>
        <p:sp>
          <p:nvSpPr>
            <p:cNvPr id="6" name="Parentesi graffa chiusa 5"/>
            <p:cNvSpPr/>
            <p:nvPr/>
          </p:nvSpPr>
          <p:spPr>
            <a:xfrm>
              <a:off x="7812360" y="1707654"/>
              <a:ext cx="216024" cy="2232248"/>
            </a:xfrm>
            <a:prstGeom prst="rightBrace">
              <a:avLst>
                <a:gd name="adj1" fmla="val 8333"/>
                <a:gd name="adj2" fmla="val 48846"/>
              </a:avLst>
            </a:prstGeom>
            <a:ln w="2540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8100392" y="2643758"/>
              <a:ext cx="997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tbody</a:t>
              </a:r>
              <a:r>
                <a:rPr lang="it-IT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4" name="Gruppo 40"/>
          <p:cNvGrpSpPr/>
          <p:nvPr/>
        </p:nvGrpSpPr>
        <p:grpSpPr>
          <a:xfrm>
            <a:off x="7596336" y="3939902"/>
            <a:ext cx="1205271" cy="720080"/>
            <a:chOff x="7596336" y="3723878"/>
            <a:chExt cx="1205271" cy="720080"/>
          </a:xfrm>
        </p:grpSpPr>
        <p:sp>
          <p:nvSpPr>
            <p:cNvPr id="7" name="Parentesi graffa chiusa 6"/>
            <p:cNvSpPr/>
            <p:nvPr/>
          </p:nvSpPr>
          <p:spPr>
            <a:xfrm>
              <a:off x="7596336" y="3723878"/>
              <a:ext cx="216024" cy="720080"/>
            </a:xfrm>
            <a:prstGeom prst="rightBrace">
              <a:avLst>
                <a:gd name="adj1" fmla="val 8333"/>
                <a:gd name="adj2" fmla="val 48846"/>
              </a:avLst>
            </a:prstGeom>
            <a:ln w="2540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7884368" y="3939902"/>
              <a:ext cx="91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tfoot</a:t>
              </a:r>
              <a:r>
                <a:rPr lang="it-IT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5" name="Gruppo 42"/>
          <p:cNvGrpSpPr/>
          <p:nvPr/>
        </p:nvGrpSpPr>
        <p:grpSpPr>
          <a:xfrm>
            <a:off x="808210" y="771550"/>
            <a:ext cx="2520280" cy="1296144"/>
            <a:chOff x="808210" y="555526"/>
            <a:chExt cx="2520280" cy="1296144"/>
          </a:xfrm>
        </p:grpSpPr>
        <p:sp>
          <p:nvSpPr>
            <p:cNvPr id="11" name="Rettangolo 10"/>
            <p:cNvSpPr/>
            <p:nvPr/>
          </p:nvSpPr>
          <p:spPr>
            <a:xfrm>
              <a:off x="808210" y="1203598"/>
              <a:ext cx="2520280" cy="648072"/>
            </a:xfrm>
            <a:prstGeom prst="rect">
              <a:avLst/>
            </a:prstGeom>
            <a:noFill/>
            <a:ln w="38100">
              <a:solidFill>
                <a:srgbClr val="FF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3" name="Connettore 2 12"/>
            <p:cNvCxnSpPr>
              <a:endCxn id="16" idx="2"/>
            </p:cNvCxnSpPr>
            <p:nvPr/>
          </p:nvCxnSpPr>
          <p:spPr>
            <a:xfrm flipV="1">
              <a:off x="1979712" y="924858"/>
              <a:ext cx="242341" cy="278740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sellaDiTesto 15"/>
            <p:cNvSpPr txBox="1"/>
            <p:nvPr/>
          </p:nvSpPr>
          <p:spPr>
            <a:xfrm>
              <a:off x="1907704" y="555526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th</a:t>
              </a:r>
              <a:r>
                <a:rPr lang="it-IT" sz="1600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7" name="Gruppo 43"/>
          <p:cNvGrpSpPr/>
          <p:nvPr/>
        </p:nvGrpSpPr>
        <p:grpSpPr>
          <a:xfrm>
            <a:off x="5148064" y="843558"/>
            <a:ext cx="2520280" cy="1728192"/>
            <a:chOff x="5148064" y="627534"/>
            <a:chExt cx="2520280" cy="1728192"/>
          </a:xfrm>
        </p:grpSpPr>
        <p:sp>
          <p:nvSpPr>
            <p:cNvPr id="22" name="Rettangolo 21"/>
            <p:cNvSpPr/>
            <p:nvPr/>
          </p:nvSpPr>
          <p:spPr>
            <a:xfrm>
              <a:off x="5148064" y="1707654"/>
              <a:ext cx="2520280" cy="648072"/>
            </a:xfrm>
            <a:prstGeom prst="rect">
              <a:avLst/>
            </a:prstGeom>
            <a:noFill/>
            <a:ln w="38100">
              <a:solidFill>
                <a:srgbClr val="FF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3" name="Connettore 2 22"/>
            <p:cNvCxnSpPr/>
            <p:nvPr/>
          </p:nvCxnSpPr>
          <p:spPr>
            <a:xfrm flipV="1">
              <a:off x="6319566" y="1059582"/>
              <a:ext cx="700706" cy="648072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sellaDiTesto 26"/>
            <p:cNvSpPr txBox="1"/>
            <p:nvPr/>
          </p:nvSpPr>
          <p:spPr>
            <a:xfrm>
              <a:off x="6732240" y="627534"/>
              <a:ext cx="625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td</a:t>
              </a:r>
              <a:r>
                <a:rPr lang="it-IT" sz="1600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8" name="Gruppo 44"/>
          <p:cNvGrpSpPr/>
          <p:nvPr/>
        </p:nvGrpSpPr>
        <p:grpSpPr>
          <a:xfrm>
            <a:off x="251520" y="2931790"/>
            <a:ext cx="7416824" cy="1656184"/>
            <a:chOff x="251520" y="2715766"/>
            <a:chExt cx="7416824" cy="1656184"/>
          </a:xfrm>
        </p:grpSpPr>
        <p:grpSp>
          <p:nvGrpSpPr>
            <p:cNvPr id="19" name="Gruppo 41"/>
            <p:cNvGrpSpPr/>
            <p:nvPr/>
          </p:nvGrpSpPr>
          <p:grpSpPr>
            <a:xfrm>
              <a:off x="467544" y="2715766"/>
              <a:ext cx="7200800" cy="1656184"/>
              <a:chOff x="467544" y="2715766"/>
              <a:chExt cx="7200800" cy="1656184"/>
            </a:xfrm>
          </p:grpSpPr>
          <p:sp>
            <p:nvSpPr>
              <p:cNvPr id="28" name="Rettangolo 27"/>
              <p:cNvSpPr/>
              <p:nvPr/>
            </p:nvSpPr>
            <p:spPr>
              <a:xfrm>
                <a:off x="827584" y="2715766"/>
                <a:ext cx="6840760" cy="648072"/>
              </a:xfrm>
              <a:prstGeom prst="rect">
                <a:avLst/>
              </a:prstGeom>
              <a:noFill/>
              <a:ln w="38100">
                <a:solidFill>
                  <a:srgbClr val="FFC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9" name="Rettangolo 28"/>
              <p:cNvSpPr/>
              <p:nvPr/>
            </p:nvSpPr>
            <p:spPr>
              <a:xfrm>
                <a:off x="827584" y="3723878"/>
                <a:ext cx="6840760" cy="648072"/>
              </a:xfrm>
              <a:prstGeom prst="rect">
                <a:avLst/>
              </a:prstGeom>
              <a:noFill/>
              <a:ln w="38100">
                <a:solidFill>
                  <a:srgbClr val="FFC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cxnSp>
            <p:nvCxnSpPr>
              <p:cNvPr id="30" name="Connettore 2 29"/>
              <p:cNvCxnSpPr/>
              <p:nvPr/>
            </p:nvCxnSpPr>
            <p:spPr>
              <a:xfrm flipH="1">
                <a:off x="467544" y="3003798"/>
                <a:ext cx="360041" cy="36004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2 32"/>
              <p:cNvCxnSpPr>
                <a:stCxn id="29" idx="1"/>
              </p:cNvCxnSpPr>
              <p:nvPr/>
            </p:nvCxnSpPr>
            <p:spPr>
              <a:xfrm flipH="1" flipV="1">
                <a:off x="467544" y="3651870"/>
                <a:ext cx="360040" cy="396044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CasellaDiTesto 37"/>
            <p:cNvSpPr txBox="1"/>
            <p:nvPr/>
          </p:nvSpPr>
          <p:spPr>
            <a:xfrm>
              <a:off x="251520" y="329183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tr</a:t>
              </a:r>
              <a:r>
                <a:rPr lang="it-IT" sz="1600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46" name="CasellaDiTesto 45"/>
          <p:cNvSpPr txBox="1"/>
          <p:nvPr/>
        </p:nvSpPr>
        <p:spPr>
          <a:xfrm>
            <a:off x="899592" y="987574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Agenda telefonica</a:t>
            </a:r>
            <a:endParaRPr lang="it-IT" sz="2400" b="1" dirty="0"/>
          </a:p>
        </p:txBody>
      </p:sp>
      <p:grpSp>
        <p:nvGrpSpPr>
          <p:cNvPr id="20" name="Gruppo 46"/>
          <p:cNvGrpSpPr/>
          <p:nvPr/>
        </p:nvGrpSpPr>
        <p:grpSpPr>
          <a:xfrm>
            <a:off x="2987824" y="690250"/>
            <a:ext cx="4036406" cy="729372"/>
            <a:chOff x="5148064" y="1482338"/>
            <a:chExt cx="4036406" cy="729372"/>
          </a:xfrm>
        </p:grpSpPr>
        <p:sp>
          <p:nvSpPr>
            <p:cNvPr id="48" name="Rettangolo 47"/>
            <p:cNvSpPr/>
            <p:nvPr/>
          </p:nvSpPr>
          <p:spPr>
            <a:xfrm>
              <a:off x="5148064" y="1779662"/>
              <a:ext cx="2520280" cy="432048"/>
            </a:xfrm>
            <a:prstGeom prst="rect">
              <a:avLst/>
            </a:prstGeom>
            <a:noFill/>
            <a:ln w="38100">
              <a:solidFill>
                <a:srgbClr val="FFC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49" name="Connettore 2 48"/>
            <p:cNvCxnSpPr/>
            <p:nvPr/>
          </p:nvCxnSpPr>
          <p:spPr>
            <a:xfrm flipV="1">
              <a:off x="7668344" y="1779662"/>
              <a:ext cx="504056" cy="216024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asellaDiTesto 49"/>
            <p:cNvSpPr txBox="1"/>
            <p:nvPr/>
          </p:nvSpPr>
          <p:spPr>
            <a:xfrm>
              <a:off x="8028384" y="1482338"/>
              <a:ext cx="11560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 smtClean="0">
                  <a:solidFill>
                    <a:srgbClr val="FFC000"/>
                  </a:solidFill>
                </a:rPr>
                <a:t>&lt;</a:t>
              </a:r>
              <a:r>
                <a:rPr lang="it-IT" b="1" dirty="0" err="1" smtClean="0">
                  <a:solidFill>
                    <a:srgbClr val="FFC000"/>
                  </a:solidFill>
                </a:rPr>
                <a:t>caption</a:t>
              </a:r>
              <a:r>
                <a:rPr lang="it-IT" sz="1600" b="1" dirty="0" smtClean="0">
                  <a:solidFill>
                    <a:srgbClr val="FFC000"/>
                  </a:solidFill>
                </a:rPr>
                <a:t>&gt;</a:t>
              </a:r>
              <a:endParaRPr lang="it-IT" b="1" dirty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1520" y="411510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id=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tab_rubrica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caption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&gt;Agenda telefonica&lt;/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caption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thead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tr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&gt;telefono&lt;/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&gt;cognome&lt;/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&gt;nome&lt;/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tr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thead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tbody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tr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&gt;Mario&lt;/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&gt;Rossi&lt;/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	&lt;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&gt;052232323</a:t>
            </a:r>
            <a:r>
              <a:rPr lang="it-IT" sz="1600" b="1" dirty="0" smtClean="0"/>
              <a:t> 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td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tr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lvl="1"/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	...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	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tbody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600" b="1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it-IT" sz="1600" b="1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1973287"/>
            <a:ext cx="7772400" cy="1102519"/>
          </a:xfrm>
        </p:spPr>
        <p:txBody>
          <a:bodyPr/>
          <a:lstStyle/>
          <a:p>
            <a:r>
              <a:rPr lang="it-IT" dirty="0" smtClean="0"/>
              <a:t>PROGETTAZIONE RESPONSIVE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009292"/>
            <a:ext cx="7772400" cy="1102519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  <a:latin typeface="+mn-lt"/>
              </a:rPr>
              <a:t>FLOAT</a:t>
            </a:r>
            <a:endParaRPr lang="it-IT" dirty="0">
              <a:solidFill>
                <a:srgbClr val="0066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56084"/>
          </a:xfrm>
        </p:spPr>
        <p:txBody>
          <a:bodyPr>
            <a:noAutofit/>
          </a:bodyPr>
          <a:lstStyle/>
          <a:p>
            <a:r>
              <a:rPr lang="it-IT" sz="4000" dirty="0" smtClean="0">
                <a:solidFill>
                  <a:srgbClr val="006699"/>
                </a:solidFill>
              </a:rPr>
              <a:t>PROPRIETÀ DEI BLOCCHI</a:t>
            </a:r>
            <a:endParaRPr lang="it-IT" sz="4000" dirty="0">
              <a:solidFill>
                <a:srgbClr val="006699"/>
              </a:solidFill>
            </a:endParaRPr>
          </a:p>
        </p:txBody>
      </p:sp>
      <p:pic>
        <p:nvPicPr>
          <p:cNvPr id="1026" name="Picture 2" descr="CSS box mode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005576"/>
            <a:ext cx="4968552" cy="3726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9522"/>
            <a:ext cx="7499176" cy="641226"/>
          </a:xfrm>
        </p:spPr>
        <p:txBody>
          <a:bodyPr/>
          <a:lstStyle/>
          <a:p>
            <a:pPr algn="r"/>
            <a:r>
              <a:rPr lang="it-IT" dirty="0" err="1" smtClean="0">
                <a:solidFill>
                  <a:srgbClr val="006699"/>
                </a:solidFill>
              </a:rPr>
              <a:t>Float</a:t>
            </a:r>
            <a:endParaRPr lang="it-IT" dirty="0">
              <a:solidFill>
                <a:srgbClr val="006699"/>
              </a:solidFill>
            </a:endParaRPr>
          </a:p>
        </p:txBody>
      </p:sp>
      <p:grpSp>
        <p:nvGrpSpPr>
          <p:cNvPr id="3" name="Gruppo 37"/>
          <p:cNvGrpSpPr/>
          <p:nvPr/>
        </p:nvGrpSpPr>
        <p:grpSpPr>
          <a:xfrm>
            <a:off x="395536" y="573528"/>
            <a:ext cx="3024336" cy="1890210"/>
            <a:chOff x="2411760" y="1628800"/>
            <a:chExt cx="3024336" cy="2520280"/>
          </a:xfrm>
        </p:grpSpPr>
        <p:grpSp>
          <p:nvGrpSpPr>
            <p:cNvPr id="8" name="Gruppo 2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" name="Rettangolo 3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Rettangolo 4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Rettangolo 5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Rettangolo 6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28" name="CasellaDiTesto 27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32" name="Connettore 2 31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 rot="16200000">
              <a:off x="2769923" y="2662794"/>
              <a:ext cx="84143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grpSp>
        <p:nvGrpSpPr>
          <p:cNvPr id="9" name="Gruppo 38"/>
          <p:cNvGrpSpPr/>
          <p:nvPr/>
        </p:nvGrpSpPr>
        <p:grpSpPr>
          <a:xfrm>
            <a:off x="395536" y="2247714"/>
            <a:ext cx="3024336" cy="1890210"/>
            <a:chOff x="2411760" y="1628800"/>
            <a:chExt cx="3024336" cy="2520280"/>
          </a:xfrm>
        </p:grpSpPr>
        <p:grpSp>
          <p:nvGrpSpPr>
            <p:cNvPr id="10" name="Gruppo 39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8" name="Rettangolo 47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9" name="Rettangolo 48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Rettangolo 49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Rettangolo 50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1" name="CasellaDiTesto 40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45" name="Connettore 2 44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/>
            <p:cNvSpPr txBox="1"/>
            <p:nvPr/>
          </p:nvSpPr>
          <p:spPr>
            <a:xfrm rot="16200000">
              <a:off x="2781923" y="2673455"/>
              <a:ext cx="81743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sp>
        <p:nvSpPr>
          <p:cNvPr id="53" name="Callout 2 52"/>
          <p:cNvSpPr/>
          <p:nvPr/>
        </p:nvSpPr>
        <p:spPr>
          <a:xfrm>
            <a:off x="4572000" y="2409732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0464"/>
              <a:gd name="adj6" fmla="val -11048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:none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" name="Gruppo 37"/>
          <p:cNvGrpSpPr/>
          <p:nvPr/>
        </p:nvGrpSpPr>
        <p:grpSpPr>
          <a:xfrm>
            <a:off x="395536" y="3921900"/>
            <a:ext cx="3024336" cy="1890210"/>
            <a:chOff x="2411760" y="1628800"/>
            <a:chExt cx="3024336" cy="2520280"/>
          </a:xfrm>
        </p:grpSpPr>
        <p:grpSp>
          <p:nvGrpSpPr>
            <p:cNvPr id="12" name="Gruppo 67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76" name="Rettangolo 75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7" name="Rettangolo 76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8" name="Rettangolo 77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9" name="Rettangolo 78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69" name="CasellaDiTesto 68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70" name="CasellaDiTesto 69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71" name="CasellaDiTesto 70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72" name="CasellaDiTesto 71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73" name="Connettore 2 72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ttore 2 73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CasellaDiTesto 74"/>
            <p:cNvSpPr txBox="1"/>
            <p:nvPr/>
          </p:nvSpPr>
          <p:spPr>
            <a:xfrm rot="16200000">
              <a:off x="2770593" y="2638122"/>
              <a:ext cx="8400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sp>
        <p:nvSpPr>
          <p:cNvPr id="80" name="Callout 2 79"/>
          <p:cNvSpPr/>
          <p:nvPr/>
        </p:nvSpPr>
        <p:spPr>
          <a:xfrm>
            <a:off x="4716016" y="3921900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0464"/>
              <a:gd name="adj6" fmla="val -11048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:none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9522"/>
            <a:ext cx="8229600" cy="641226"/>
          </a:xfrm>
        </p:spPr>
        <p:txBody>
          <a:bodyPr/>
          <a:lstStyle/>
          <a:p>
            <a:r>
              <a:rPr lang="it-IT" dirty="0" err="1" smtClean="0">
                <a:solidFill>
                  <a:srgbClr val="006699"/>
                </a:solidFill>
              </a:rPr>
              <a:t>Float</a:t>
            </a:r>
            <a:endParaRPr lang="it-IT" dirty="0">
              <a:solidFill>
                <a:srgbClr val="006699"/>
              </a:solidFill>
            </a:endParaRPr>
          </a:p>
        </p:txBody>
      </p:sp>
      <p:grpSp>
        <p:nvGrpSpPr>
          <p:cNvPr id="3" name="Gruppo 26"/>
          <p:cNvGrpSpPr/>
          <p:nvPr/>
        </p:nvGrpSpPr>
        <p:grpSpPr>
          <a:xfrm>
            <a:off x="107504" y="1221600"/>
            <a:ext cx="2520280" cy="2916324"/>
            <a:chOff x="107504" y="1628800"/>
            <a:chExt cx="2520280" cy="3888432"/>
          </a:xfrm>
        </p:grpSpPr>
        <p:grpSp>
          <p:nvGrpSpPr>
            <p:cNvPr id="8" name="Gruppo 7"/>
            <p:cNvGrpSpPr/>
            <p:nvPr/>
          </p:nvGrpSpPr>
          <p:grpSpPr>
            <a:xfrm rot="5400000">
              <a:off x="-576572" y="2312876"/>
              <a:ext cx="3888432" cy="2520280"/>
              <a:chOff x="3347864" y="1628800"/>
              <a:chExt cx="3888432" cy="2520280"/>
            </a:xfrm>
          </p:grpSpPr>
          <p:sp>
            <p:nvSpPr>
              <p:cNvPr id="9" name="Rettangolo 8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Rettangolo 9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Rettangolo 11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6" name="Gruppo 25"/>
            <p:cNvGrpSpPr/>
            <p:nvPr/>
          </p:nvGrpSpPr>
          <p:grpSpPr>
            <a:xfrm>
              <a:off x="899592" y="1628800"/>
              <a:ext cx="936104" cy="3025130"/>
              <a:chOff x="899592" y="1628800"/>
              <a:chExt cx="936104" cy="3025130"/>
            </a:xfrm>
          </p:grpSpPr>
          <p:sp>
            <p:nvSpPr>
              <p:cNvPr id="13" name="CasellaDiTesto 12"/>
              <p:cNvSpPr txBox="1"/>
              <p:nvPr/>
            </p:nvSpPr>
            <p:spPr>
              <a:xfrm>
                <a:off x="1038868" y="1628800"/>
                <a:ext cx="6559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margin</a:t>
                </a:r>
                <a:endParaRPr lang="it-IT" sz="1200" b="1" dirty="0"/>
              </a:p>
            </p:txBody>
          </p:sp>
          <p:sp>
            <p:nvSpPr>
              <p:cNvPr id="14" name="CasellaDiTesto 13"/>
              <p:cNvSpPr txBox="1"/>
              <p:nvPr/>
            </p:nvSpPr>
            <p:spPr>
              <a:xfrm>
                <a:off x="1057303" y="1916832"/>
                <a:ext cx="620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>
                    <a:solidFill>
                      <a:schemeClr val="bg1"/>
                    </a:solidFill>
                  </a:rPr>
                  <a:t>border</a:t>
                </a:r>
                <a:endParaRPr lang="it-IT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CasellaDiTesto 14"/>
              <p:cNvSpPr txBox="1"/>
              <p:nvPr/>
            </p:nvSpPr>
            <p:spPr>
              <a:xfrm>
                <a:off x="1007610" y="2204864"/>
                <a:ext cx="720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dirty="0" err="1" smtClean="0"/>
                  <a:t>padding</a:t>
                </a:r>
                <a:endParaRPr lang="it-IT" sz="1200" dirty="0"/>
              </a:p>
            </p:txBody>
          </p:sp>
          <p:sp>
            <p:nvSpPr>
              <p:cNvPr id="17" name="CasellaDiTesto 16"/>
              <p:cNvSpPr txBox="1"/>
              <p:nvPr/>
            </p:nvSpPr>
            <p:spPr>
              <a:xfrm>
                <a:off x="1086157" y="2996952"/>
                <a:ext cx="5629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width</a:t>
                </a:r>
                <a:endParaRPr lang="it-IT" sz="1200" b="1" dirty="0"/>
              </a:p>
            </p:txBody>
          </p:sp>
          <p:cxnSp>
            <p:nvCxnSpPr>
              <p:cNvPr id="21" name="Connettore 2 20"/>
              <p:cNvCxnSpPr/>
              <p:nvPr/>
            </p:nvCxnSpPr>
            <p:spPr>
              <a:xfrm>
                <a:off x="899592" y="3212976"/>
                <a:ext cx="936104" cy="1588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ttore 2 22"/>
              <p:cNvCxnSpPr/>
              <p:nvPr/>
            </p:nvCxnSpPr>
            <p:spPr>
              <a:xfrm rot="5400000" flipH="1" flipV="1">
                <a:off x="36687" y="3573413"/>
                <a:ext cx="2159446" cy="1588"/>
              </a:xfrm>
              <a:prstGeom prst="straightConnector1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CasellaDiTesto 24"/>
              <p:cNvSpPr txBox="1"/>
              <p:nvPr/>
            </p:nvSpPr>
            <p:spPr>
              <a:xfrm rot="16200000">
                <a:off x="645463" y="3658904"/>
                <a:ext cx="76986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b="1" dirty="0" err="1" smtClean="0"/>
                  <a:t>height</a:t>
                </a:r>
                <a:endParaRPr lang="it-IT" sz="1100" b="1" dirty="0"/>
              </a:p>
            </p:txBody>
          </p:sp>
        </p:grpSp>
      </p:grpSp>
      <p:grpSp>
        <p:nvGrpSpPr>
          <p:cNvPr id="18" name="Gruppo 37"/>
          <p:cNvGrpSpPr/>
          <p:nvPr/>
        </p:nvGrpSpPr>
        <p:grpSpPr>
          <a:xfrm>
            <a:off x="2411760" y="1221600"/>
            <a:ext cx="3024336" cy="1890210"/>
            <a:chOff x="2411760" y="1628800"/>
            <a:chExt cx="3024336" cy="2520280"/>
          </a:xfrm>
        </p:grpSpPr>
        <p:grpSp>
          <p:nvGrpSpPr>
            <p:cNvPr id="19" name="Gruppo 2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" name="Rettangolo 3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Rettangolo 4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Rettangolo 5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Rettangolo 6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28" name="CasellaDiTesto 27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32" name="Connettore 2 31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 rot="16200000">
              <a:off x="2758591" y="2674126"/>
              <a:ext cx="86409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grpSp>
        <p:nvGrpSpPr>
          <p:cNvPr id="20" name="Gruppo 38"/>
          <p:cNvGrpSpPr/>
          <p:nvPr/>
        </p:nvGrpSpPr>
        <p:grpSpPr>
          <a:xfrm>
            <a:off x="5220072" y="1221600"/>
            <a:ext cx="3024336" cy="1890210"/>
            <a:chOff x="2411760" y="1628800"/>
            <a:chExt cx="3024336" cy="2520280"/>
          </a:xfrm>
        </p:grpSpPr>
        <p:grpSp>
          <p:nvGrpSpPr>
            <p:cNvPr id="22" name="Gruppo 39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8" name="Rettangolo 47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9" name="Rettangolo 48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Rettangolo 49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Rettangolo 50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1" name="CasellaDiTesto 40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45" name="Connettore 2 44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/>
            <p:cNvSpPr txBox="1"/>
            <p:nvPr/>
          </p:nvSpPr>
          <p:spPr>
            <a:xfrm rot="16200000">
              <a:off x="2746589" y="2662123"/>
              <a:ext cx="8881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sp>
        <p:nvSpPr>
          <p:cNvPr id="53" name="Callout 2 52"/>
          <p:cNvSpPr/>
          <p:nvPr/>
        </p:nvSpPr>
        <p:spPr>
          <a:xfrm>
            <a:off x="2123728" y="4137924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3367"/>
              <a:gd name="adj6" fmla="val -3927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left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Callout 2 54"/>
          <p:cNvSpPr/>
          <p:nvPr/>
        </p:nvSpPr>
        <p:spPr>
          <a:xfrm>
            <a:off x="3995936" y="3165816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3367"/>
              <a:gd name="adj6" fmla="val -3927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left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9522"/>
            <a:ext cx="7499176" cy="641226"/>
          </a:xfrm>
        </p:spPr>
        <p:txBody>
          <a:bodyPr/>
          <a:lstStyle/>
          <a:p>
            <a:r>
              <a:rPr lang="it-IT" dirty="0" err="1" smtClean="0">
                <a:solidFill>
                  <a:srgbClr val="006699"/>
                </a:solidFill>
              </a:rPr>
              <a:t>Float</a:t>
            </a:r>
            <a:endParaRPr lang="it-IT" dirty="0">
              <a:solidFill>
                <a:srgbClr val="006699"/>
              </a:solidFill>
            </a:endParaRPr>
          </a:p>
        </p:txBody>
      </p:sp>
      <p:grpSp>
        <p:nvGrpSpPr>
          <p:cNvPr id="3" name="Gruppo 26"/>
          <p:cNvGrpSpPr/>
          <p:nvPr/>
        </p:nvGrpSpPr>
        <p:grpSpPr>
          <a:xfrm>
            <a:off x="107504" y="1221600"/>
            <a:ext cx="2520280" cy="2916324"/>
            <a:chOff x="107504" y="1628800"/>
            <a:chExt cx="2520280" cy="3888432"/>
          </a:xfrm>
        </p:grpSpPr>
        <p:grpSp>
          <p:nvGrpSpPr>
            <p:cNvPr id="8" name="Gruppo 7"/>
            <p:cNvGrpSpPr/>
            <p:nvPr/>
          </p:nvGrpSpPr>
          <p:grpSpPr>
            <a:xfrm rot="5400000">
              <a:off x="-576572" y="2312876"/>
              <a:ext cx="3888432" cy="2520280"/>
              <a:chOff x="3347864" y="1628800"/>
              <a:chExt cx="3888432" cy="2520280"/>
            </a:xfrm>
          </p:grpSpPr>
          <p:sp>
            <p:nvSpPr>
              <p:cNvPr id="9" name="Rettangolo 8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Rettangolo 9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Rettangolo 11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6" name="Gruppo 25"/>
            <p:cNvGrpSpPr/>
            <p:nvPr/>
          </p:nvGrpSpPr>
          <p:grpSpPr>
            <a:xfrm>
              <a:off x="899592" y="1628800"/>
              <a:ext cx="936104" cy="3025130"/>
              <a:chOff x="899592" y="1628800"/>
              <a:chExt cx="936104" cy="3025130"/>
            </a:xfrm>
          </p:grpSpPr>
          <p:sp>
            <p:nvSpPr>
              <p:cNvPr id="13" name="CasellaDiTesto 12"/>
              <p:cNvSpPr txBox="1"/>
              <p:nvPr/>
            </p:nvSpPr>
            <p:spPr>
              <a:xfrm>
                <a:off x="1038868" y="1628800"/>
                <a:ext cx="6559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margin</a:t>
                </a:r>
                <a:endParaRPr lang="it-IT" sz="1200" b="1" dirty="0"/>
              </a:p>
            </p:txBody>
          </p:sp>
          <p:sp>
            <p:nvSpPr>
              <p:cNvPr id="14" name="CasellaDiTesto 13"/>
              <p:cNvSpPr txBox="1"/>
              <p:nvPr/>
            </p:nvSpPr>
            <p:spPr>
              <a:xfrm>
                <a:off x="1057303" y="1916832"/>
                <a:ext cx="620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>
                    <a:solidFill>
                      <a:schemeClr val="bg1"/>
                    </a:solidFill>
                  </a:rPr>
                  <a:t>border</a:t>
                </a:r>
                <a:endParaRPr lang="it-IT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CasellaDiTesto 14"/>
              <p:cNvSpPr txBox="1"/>
              <p:nvPr/>
            </p:nvSpPr>
            <p:spPr>
              <a:xfrm>
                <a:off x="1007610" y="2204864"/>
                <a:ext cx="720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dirty="0" err="1" smtClean="0"/>
                  <a:t>padding</a:t>
                </a:r>
                <a:endParaRPr lang="it-IT" sz="1200" dirty="0"/>
              </a:p>
            </p:txBody>
          </p:sp>
          <p:sp>
            <p:nvSpPr>
              <p:cNvPr id="17" name="CasellaDiTesto 16"/>
              <p:cNvSpPr txBox="1"/>
              <p:nvPr/>
            </p:nvSpPr>
            <p:spPr>
              <a:xfrm>
                <a:off x="1086157" y="2996952"/>
                <a:ext cx="5629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width</a:t>
                </a:r>
                <a:endParaRPr lang="it-IT" sz="1200" b="1" dirty="0"/>
              </a:p>
            </p:txBody>
          </p:sp>
          <p:cxnSp>
            <p:nvCxnSpPr>
              <p:cNvPr id="21" name="Connettore 2 20"/>
              <p:cNvCxnSpPr/>
              <p:nvPr/>
            </p:nvCxnSpPr>
            <p:spPr>
              <a:xfrm>
                <a:off x="899592" y="3212976"/>
                <a:ext cx="936104" cy="1588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ttore 2 22"/>
              <p:cNvCxnSpPr/>
              <p:nvPr/>
            </p:nvCxnSpPr>
            <p:spPr>
              <a:xfrm rot="5400000" flipH="1" flipV="1">
                <a:off x="36687" y="3573413"/>
                <a:ext cx="2159446" cy="1588"/>
              </a:xfrm>
              <a:prstGeom prst="straightConnector1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CasellaDiTesto 24"/>
              <p:cNvSpPr txBox="1"/>
              <p:nvPr/>
            </p:nvSpPr>
            <p:spPr>
              <a:xfrm rot="16200000">
                <a:off x="645463" y="3658904"/>
                <a:ext cx="76986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b="1" dirty="0" err="1" smtClean="0"/>
                  <a:t>height</a:t>
                </a:r>
                <a:endParaRPr lang="it-IT" sz="1100" b="1" dirty="0"/>
              </a:p>
            </p:txBody>
          </p:sp>
        </p:grpSp>
      </p:grpSp>
      <p:grpSp>
        <p:nvGrpSpPr>
          <p:cNvPr id="18" name="Gruppo 37"/>
          <p:cNvGrpSpPr/>
          <p:nvPr/>
        </p:nvGrpSpPr>
        <p:grpSpPr>
          <a:xfrm>
            <a:off x="2411760" y="1221600"/>
            <a:ext cx="3024336" cy="1890210"/>
            <a:chOff x="2411760" y="1628800"/>
            <a:chExt cx="3024336" cy="2520280"/>
          </a:xfrm>
        </p:grpSpPr>
        <p:grpSp>
          <p:nvGrpSpPr>
            <p:cNvPr id="19" name="Gruppo 2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" name="Rettangolo 3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Rettangolo 4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Rettangolo 5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Rettangolo 6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28" name="CasellaDiTesto 27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32" name="Connettore 2 31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 rot="16200000">
              <a:off x="2746589" y="2662123"/>
              <a:ext cx="8881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grpSp>
        <p:nvGrpSpPr>
          <p:cNvPr id="20" name="Gruppo 38"/>
          <p:cNvGrpSpPr/>
          <p:nvPr/>
        </p:nvGrpSpPr>
        <p:grpSpPr>
          <a:xfrm>
            <a:off x="2411760" y="2895786"/>
            <a:ext cx="3024336" cy="1890210"/>
            <a:chOff x="2411760" y="1628800"/>
            <a:chExt cx="3024336" cy="2520280"/>
          </a:xfrm>
        </p:grpSpPr>
        <p:grpSp>
          <p:nvGrpSpPr>
            <p:cNvPr id="22" name="Gruppo 39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8" name="Rettangolo 47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9" name="Rettangolo 48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Rettangolo 49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Rettangolo 50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1" name="CasellaDiTesto 40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45" name="Connettore 2 44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/>
            <p:cNvSpPr txBox="1"/>
            <p:nvPr/>
          </p:nvSpPr>
          <p:spPr>
            <a:xfrm rot="16200000">
              <a:off x="2686582" y="2578114"/>
              <a:ext cx="100811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sp>
        <p:nvSpPr>
          <p:cNvPr id="53" name="Callout 2 52"/>
          <p:cNvSpPr/>
          <p:nvPr/>
        </p:nvSpPr>
        <p:spPr>
          <a:xfrm>
            <a:off x="395536" y="4299942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3966"/>
              <a:gd name="adj6" fmla="val 4074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left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Callout 2 54"/>
          <p:cNvSpPr/>
          <p:nvPr/>
        </p:nvSpPr>
        <p:spPr>
          <a:xfrm>
            <a:off x="5652120" y="3057804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3367"/>
              <a:gd name="adj6" fmla="val -3927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:none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9522"/>
            <a:ext cx="7499176" cy="641226"/>
          </a:xfrm>
        </p:spPr>
        <p:txBody>
          <a:bodyPr/>
          <a:lstStyle/>
          <a:p>
            <a:pPr algn="r"/>
            <a:r>
              <a:rPr lang="it-IT" dirty="0" err="1" smtClean="0">
                <a:solidFill>
                  <a:srgbClr val="006699"/>
                </a:solidFill>
              </a:rPr>
              <a:t>Float</a:t>
            </a:r>
            <a:endParaRPr lang="it-IT" dirty="0">
              <a:solidFill>
                <a:srgbClr val="006699"/>
              </a:solidFill>
            </a:endParaRPr>
          </a:p>
        </p:txBody>
      </p:sp>
      <p:grpSp>
        <p:nvGrpSpPr>
          <p:cNvPr id="3" name="Gruppo 26"/>
          <p:cNvGrpSpPr/>
          <p:nvPr/>
        </p:nvGrpSpPr>
        <p:grpSpPr>
          <a:xfrm>
            <a:off x="107504" y="573528"/>
            <a:ext cx="2520280" cy="2916324"/>
            <a:chOff x="107504" y="1628800"/>
            <a:chExt cx="2520280" cy="3888432"/>
          </a:xfrm>
        </p:grpSpPr>
        <p:grpSp>
          <p:nvGrpSpPr>
            <p:cNvPr id="8" name="Gruppo 7"/>
            <p:cNvGrpSpPr/>
            <p:nvPr/>
          </p:nvGrpSpPr>
          <p:grpSpPr>
            <a:xfrm rot="5400000">
              <a:off x="-576572" y="2312876"/>
              <a:ext cx="3888432" cy="2520280"/>
              <a:chOff x="3347864" y="1628800"/>
              <a:chExt cx="3888432" cy="2520280"/>
            </a:xfrm>
          </p:grpSpPr>
          <p:sp>
            <p:nvSpPr>
              <p:cNvPr id="9" name="Rettangolo 8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Rettangolo 9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Rettangolo 11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6" name="Gruppo 25"/>
            <p:cNvGrpSpPr/>
            <p:nvPr/>
          </p:nvGrpSpPr>
          <p:grpSpPr>
            <a:xfrm>
              <a:off x="899592" y="1628800"/>
              <a:ext cx="936104" cy="3025130"/>
              <a:chOff x="899592" y="1628800"/>
              <a:chExt cx="936104" cy="3025130"/>
            </a:xfrm>
          </p:grpSpPr>
          <p:sp>
            <p:nvSpPr>
              <p:cNvPr id="13" name="CasellaDiTesto 12"/>
              <p:cNvSpPr txBox="1"/>
              <p:nvPr/>
            </p:nvSpPr>
            <p:spPr>
              <a:xfrm>
                <a:off x="1038868" y="1628800"/>
                <a:ext cx="6559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margin</a:t>
                </a:r>
                <a:endParaRPr lang="it-IT" sz="1200" b="1" dirty="0"/>
              </a:p>
            </p:txBody>
          </p:sp>
          <p:sp>
            <p:nvSpPr>
              <p:cNvPr id="14" name="CasellaDiTesto 13"/>
              <p:cNvSpPr txBox="1"/>
              <p:nvPr/>
            </p:nvSpPr>
            <p:spPr>
              <a:xfrm>
                <a:off x="1057303" y="1916832"/>
                <a:ext cx="620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>
                    <a:solidFill>
                      <a:schemeClr val="bg1"/>
                    </a:solidFill>
                  </a:rPr>
                  <a:t>border</a:t>
                </a:r>
                <a:endParaRPr lang="it-IT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CasellaDiTesto 14"/>
              <p:cNvSpPr txBox="1"/>
              <p:nvPr/>
            </p:nvSpPr>
            <p:spPr>
              <a:xfrm>
                <a:off x="1007610" y="2204864"/>
                <a:ext cx="720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dirty="0" err="1" smtClean="0"/>
                  <a:t>padding</a:t>
                </a:r>
                <a:endParaRPr lang="it-IT" sz="1200" dirty="0"/>
              </a:p>
            </p:txBody>
          </p:sp>
          <p:sp>
            <p:nvSpPr>
              <p:cNvPr id="17" name="CasellaDiTesto 16"/>
              <p:cNvSpPr txBox="1"/>
              <p:nvPr/>
            </p:nvSpPr>
            <p:spPr>
              <a:xfrm>
                <a:off x="1086157" y="2996952"/>
                <a:ext cx="5629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200" b="1" dirty="0" err="1" smtClean="0"/>
                  <a:t>width</a:t>
                </a:r>
                <a:endParaRPr lang="it-IT" sz="1200" b="1" dirty="0"/>
              </a:p>
            </p:txBody>
          </p:sp>
          <p:cxnSp>
            <p:nvCxnSpPr>
              <p:cNvPr id="21" name="Connettore 2 20"/>
              <p:cNvCxnSpPr/>
              <p:nvPr/>
            </p:nvCxnSpPr>
            <p:spPr>
              <a:xfrm>
                <a:off x="899592" y="3212976"/>
                <a:ext cx="936104" cy="1588"/>
              </a:xfrm>
              <a:prstGeom prst="straightConnector1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ttore 2 22"/>
              <p:cNvCxnSpPr/>
              <p:nvPr/>
            </p:nvCxnSpPr>
            <p:spPr>
              <a:xfrm rot="5400000" flipH="1" flipV="1">
                <a:off x="36687" y="3573413"/>
                <a:ext cx="2159446" cy="1588"/>
              </a:xfrm>
              <a:prstGeom prst="straightConnector1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CasellaDiTesto 24"/>
              <p:cNvSpPr txBox="1"/>
              <p:nvPr/>
            </p:nvSpPr>
            <p:spPr>
              <a:xfrm rot="16200000">
                <a:off x="645463" y="3658904"/>
                <a:ext cx="76986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100" b="1" dirty="0" err="1" smtClean="0"/>
                  <a:t>height</a:t>
                </a:r>
                <a:endParaRPr lang="it-IT" sz="1100" b="1" dirty="0"/>
              </a:p>
            </p:txBody>
          </p:sp>
        </p:grpSp>
      </p:grpSp>
      <p:grpSp>
        <p:nvGrpSpPr>
          <p:cNvPr id="18" name="Gruppo 37"/>
          <p:cNvGrpSpPr/>
          <p:nvPr/>
        </p:nvGrpSpPr>
        <p:grpSpPr>
          <a:xfrm>
            <a:off x="2411760" y="573528"/>
            <a:ext cx="3024336" cy="1890210"/>
            <a:chOff x="2411760" y="1628800"/>
            <a:chExt cx="3024336" cy="2520280"/>
          </a:xfrm>
        </p:grpSpPr>
        <p:grpSp>
          <p:nvGrpSpPr>
            <p:cNvPr id="19" name="Gruppo 2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" name="Rettangolo 3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Rettangolo 4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Rettangolo 5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Rettangolo 6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28" name="CasellaDiTesto 27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32" name="Connettore 2 31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 rot="16200000">
              <a:off x="2746589" y="2662123"/>
              <a:ext cx="8881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grpSp>
        <p:nvGrpSpPr>
          <p:cNvPr id="20" name="Gruppo 38"/>
          <p:cNvGrpSpPr/>
          <p:nvPr/>
        </p:nvGrpSpPr>
        <p:grpSpPr>
          <a:xfrm>
            <a:off x="107504" y="3273828"/>
            <a:ext cx="3024336" cy="1890210"/>
            <a:chOff x="2411760" y="1628800"/>
            <a:chExt cx="3024336" cy="2520280"/>
          </a:xfrm>
        </p:grpSpPr>
        <p:grpSp>
          <p:nvGrpSpPr>
            <p:cNvPr id="22" name="Gruppo 39"/>
            <p:cNvGrpSpPr/>
            <p:nvPr/>
          </p:nvGrpSpPr>
          <p:grpSpPr>
            <a:xfrm>
              <a:off x="2411760" y="1628800"/>
              <a:ext cx="3024336" cy="2520280"/>
              <a:chOff x="3347864" y="1628800"/>
              <a:chExt cx="3888432" cy="2520280"/>
            </a:xfrm>
          </p:grpSpPr>
          <p:sp>
            <p:nvSpPr>
              <p:cNvPr id="48" name="Rettangolo 47"/>
              <p:cNvSpPr/>
              <p:nvPr/>
            </p:nvSpPr>
            <p:spPr>
              <a:xfrm>
                <a:off x="3347864" y="1628800"/>
                <a:ext cx="3888432" cy="2520280"/>
              </a:xfrm>
              <a:prstGeom prst="rect">
                <a:avLst/>
              </a:prstGeom>
              <a:noFill/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9" name="Rettangolo 48"/>
              <p:cNvSpPr/>
              <p:nvPr/>
            </p:nvSpPr>
            <p:spPr>
              <a:xfrm>
                <a:off x="3635896" y="1916832"/>
                <a:ext cx="3312368" cy="194421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Rettangolo 49"/>
              <p:cNvSpPr/>
              <p:nvPr/>
            </p:nvSpPr>
            <p:spPr>
              <a:xfrm>
                <a:off x="3923928" y="2168860"/>
                <a:ext cx="2736304" cy="1440160"/>
              </a:xfrm>
              <a:prstGeom prst="rect">
                <a:avLst/>
              </a:prstGeom>
              <a:ln w="12700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Rettangolo 50"/>
              <p:cNvSpPr/>
              <p:nvPr/>
            </p:nvSpPr>
            <p:spPr>
              <a:xfrm>
                <a:off x="4211960" y="2420888"/>
                <a:ext cx="2160240" cy="936104"/>
              </a:xfrm>
              <a:prstGeom prst="rect">
                <a:avLst/>
              </a:prstGeom>
              <a:noFill/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1" name="CasellaDiTesto 40"/>
            <p:cNvSpPr txBox="1"/>
            <p:nvPr/>
          </p:nvSpPr>
          <p:spPr>
            <a:xfrm>
              <a:off x="3563888" y="1628800"/>
              <a:ext cx="655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/>
                <a:t>margin</a:t>
              </a:r>
              <a:endParaRPr lang="it-IT" sz="1200" b="1" dirty="0"/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3582323" y="1916832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b="1" dirty="0" err="1" smtClean="0">
                  <a:solidFill>
                    <a:schemeClr val="bg1"/>
                  </a:solidFill>
                </a:rPr>
                <a:t>border</a:t>
              </a:r>
              <a:endParaRPr lang="it-I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3532630" y="2132856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200" dirty="0" err="1" smtClean="0"/>
                <a:t>padding</a:t>
              </a:r>
              <a:endParaRPr lang="it-IT" sz="1200" dirty="0"/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3246397" y="2924944"/>
              <a:ext cx="56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b="1" dirty="0" err="1" smtClean="0"/>
                <a:t>width</a:t>
              </a:r>
              <a:endParaRPr lang="it-IT" sz="1200" b="1" dirty="0"/>
            </a:p>
          </p:txBody>
        </p:sp>
        <p:cxnSp>
          <p:nvCxnSpPr>
            <p:cNvPr id="45" name="Connettore 2 44"/>
            <p:cNvCxnSpPr/>
            <p:nvPr/>
          </p:nvCxnSpPr>
          <p:spPr>
            <a:xfrm>
              <a:off x="3059832" y="3140968"/>
              <a:ext cx="1728192" cy="1588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/>
            <p:cNvCxnSpPr/>
            <p:nvPr/>
          </p:nvCxnSpPr>
          <p:spPr>
            <a:xfrm rot="5400000" flipH="1" flipV="1">
              <a:off x="2810186" y="2889734"/>
              <a:ext cx="934516" cy="1588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/>
            <p:cNvSpPr txBox="1"/>
            <p:nvPr/>
          </p:nvSpPr>
          <p:spPr>
            <a:xfrm rot="16200000">
              <a:off x="2770591" y="2734131"/>
              <a:ext cx="84009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b="1" dirty="0" err="1" smtClean="0"/>
                <a:t>height</a:t>
              </a:r>
              <a:endParaRPr lang="it-IT" sz="1100" b="1" dirty="0"/>
            </a:p>
          </p:txBody>
        </p:sp>
      </p:grpSp>
      <p:sp>
        <p:nvSpPr>
          <p:cNvPr id="53" name="Callout 2 52"/>
          <p:cNvSpPr/>
          <p:nvPr/>
        </p:nvSpPr>
        <p:spPr>
          <a:xfrm>
            <a:off x="3851920" y="3435846"/>
            <a:ext cx="1872208" cy="4320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0464"/>
              <a:gd name="adj6" fmla="val -11048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left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Callout 2 54"/>
          <p:cNvSpPr/>
          <p:nvPr/>
        </p:nvSpPr>
        <p:spPr>
          <a:xfrm>
            <a:off x="5436096" y="2571750"/>
            <a:ext cx="1872208" cy="59406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3367"/>
              <a:gd name="adj6" fmla="val -3927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:none;</a:t>
            </a:r>
          </a:p>
          <a:p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clear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both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ATTRIBUTI PER &lt;a&gt;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419622"/>
          <a:ext cx="8280920" cy="3125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6768752"/>
              </a:tblGrid>
              <a:tr h="495114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Attributo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495114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href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Specifica l'URL della pagina a cui punta il link.</a:t>
                      </a:r>
                      <a:endParaRPr lang="it-IT" sz="1000" dirty="0" smtClean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495114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n-lt"/>
                        </a:rPr>
                        <a:t>target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Specifica in che finestra o frame aprire il documento collegato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495114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id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Idenficatico</a:t>
                      </a:r>
                      <a:r>
                        <a:rPr lang="it-IT" sz="1400" baseline="0" dirty="0" smtClean="0">
                          <a:latin typeface="+mn-lt"/>
                        </a:rPr>
                        <a:t> univoco dell'elemento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458901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class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>
                          <a:latin typeface="+mn-lt"/>
                        </a:rPr>
                        <a:t>Una o più classi di stile che</a:t>
                      </a:r>
                      <a:r>
                        <a:rPr lang="it-IT" sz="1400" baseline="0" dirty="0" smtClean="0">
                          <a:latin typeface="+mn-lt"/>
                        </a:rPr>
                        <a:t> possono essere associate a regole di stile nel foglio di stile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584981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title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 smtClean="0">
                          <a:latin typeface="+mn-lt"/>
                        </a:rPr>
                        <a:t>Tooltip</a:t>
                      </a:r>
                      <a:r>
                        <a:rPr lang="it-IT" sz="1400" dirty="0" smtClean="0">
                          <a:latin typeface="+mn-lt"/>
                        </a:rPr>
                        <a:t> associato all'elemento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009292"/>
            <a:ext cx="7772400" cy="1102519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  <a:latin typeface="+mn-lt"/>
              </a:rPr>
              <a:t>MEDIA QUERY</a:t>
            </a:r>
            <a:endParaRPr lang="it-IT" dirty="0">
              <a:solidFill>
                <a:srgbClr val="0066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MEDIA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La </a:t>
            </a:r>
            <a:r>
              <a:rPr lang="it-IT" sz="2000" dirty="0" smtClean="0"/>
              <a:t>regola </a:t>
            </a:r>
            <a:r>
              <a:rPr lang="it-IT" sz="2000" dirty="0" err="1" smtClean="0">
                <a:latin typeface="+mj-lt"/>
              </a:rPr>
              <a:t>@media</a:t>
            </a:r>
            <a:r>
              <a:rPr lang="it-IT" sz="2000" dirty="0" smtClean="0">
                <a:latin typeface="+mj-lt"/>
              </a:rPr>
              <a:t> </a:t>
            </a:r>
            <a:r>
              <a:rPr lang="it-IT" sz="2000" dirty="0" smtClean="0"/>
              <a:t>viene utilizzato per definire regole di stile differenti per </a:t>
            </a:r>
            <a:r>
              <a:rPr lang="it-IT" sz="2000" dirty="0" smtClean="0"/>
              <a:t>dispositivi </a:t>
            </a:r>
            <a:r>
              <a:rPr lang="it-IT" sz="2000" dirty="0" smtClean="0"/>
              <a:t>diversi</a:t>
            </a:r>
            <a:r>
              <a:rPr lang="it-IT" sz="2000" dirty="0" smtClean="0"/>
              <a:t>.</a:t>
            </a:r>
            <a:endParaRPr lang="it-IT" sz="2000" dirty="0" smtClean="0"/>
          </a:p>
          <a:p>
            <a:r>
              <a:rPr lang="it-IT" sz="2000" dirty="0" smtClean="0"/>
              <a:t>Le </a:t>
            </a:r>
            <a:r>
              <a:rPr lang="it-IT" sz="2000" dirty="0" err="1" smtClean="0">
                <a:latin typeface="+mj-lt"/>
              </a:rPr>
              <a:t>@media</a:t>
            </a:r>
            <a:r>
              <a:rPr lang="it-IT" sz="2000" dirty="0" smtClean="0">
                <a:latin typeface="+mj-lt"/>
              </a:rPr>
              <a:t> </a:t>
            </a:r>
            <a:r>
              <a:rPr lang="it-IT" sz="2000" i="1" dirty="0" err="1" smtClean="0"/>
              <a:t>queries</a:t>
            </a:r>
            <a:r>
              <a:rPr lang="it-IT" sz="2000" dirty="0" smtClean="0"/>
              <a:t> verificano le caratteristiche del dispositivo. Possono </a:t>
            </a:r>
            <a:r>
              <a:rPr lang="it-IT" sz="2000" dirty="0" smtClean="0"/>
              <a:t>essere utilizzati per </a:t>
            </a:r>
            <a:r>
              <a:rPr lang="it-IT" sz="2000" dirty="0" smtClean="0"/>
              <a:t>controllare molte </a:t>
            </a:r>
            <a:r>
              <a:rPr lang="it-IT" sz="2000" dirty="0" smtClean="0"/>
              <a:t>cose, come ad esempio</a:t>
            </a:r>
            <a:r>
              <a:rPr lang="it-IT" sz="2000" dirty="0" smtClean="0"/>
              <a:t>:</a:t>
            </a:r>
            <a:endParaRPr lang="it-IT" sz="2000" dirty="0" smtClean="0"/>
          </a:p>
          <a:p>
            <a:pPr lvl="1"/>
            <a:r>
              <a:rPr lang="it-IT" sz="1600" dirty="0" smtClean="0"/>
              <a:t>larghezza </a:t>
            </a:r>
            <a:r>
              <a:rPr lang="it-IT" sz="1600" dirty="0" smtClean="0"/>
              <a:t>e </a:t>
            </a:r>
            <a:r>
              <a:rPr lang="it-IT" sz="1600" dirty="0" smtClean="0"/>
              <a:t>altezza </a:t>
            </a:r>
            <a:r>
              <a:rPr lang="it-IT" sz="1600" dirty="0" smtClean="0"/>
              <a:t>della finestra del browser</a:t>
            </a:r>
          </a:p>
          <a:p>
            <a:pPr lvl="1"/>
            <a:r>
              <a:rPr lang="it-IT" sz="1600" dirty="0" smtClean="0"/>
              <a:t>larghezza e altezza del dispositivo</a:t>
            </a:r>
          </a:p>
          <a:p>
            <a:pPr lvl="1"/>
            <a:r>
              <a:rPr lang="it-IT" sz="1600" dirty="0" smtClean="0"/>
              <a:t>orientamento </a:t>
            </a:r>
            <a:r>
              <a:rPr lang="it-IT" sz="1600" dirty="0" smtClean="0"/>
              <a:t>(il </a:t>
            </a:r>
            <a:r>
              <a:rPr lang="it-IT" sz="1600" dirty="0" err="1" smtClean="0"/>
              <a:t>tablet</a:t>
            </a:r>
            <a:r>
              <a:rPr lang="it-IT" sz="1600" dirty="0" smtClean="0"/>
              <a:t> / telefono </a:t>
            </a:r>
            <a:r>
              <a:rPr lang="it-IT" sz="1600" dirty="0" smtClean="0"/>
              <a:t>è orizzontale </a:t>
            </a:r>
            <a:r>
              <a:rPr lang="it-IT" sz="1600" dirty="0" smtClean="0"/>
              <a:t>o verticale?)</a:t>
            </a:r>
          </a:p>
          <a:p>
            <a:pPr lvl="1"/>
            <a:r>
              <a:rPr lang="it-IT" sz="1600" dirty="0" smtClean="0"/>
              <a:t>risoluzione</a:t>
            </a:r>
          </a:p>
          <a:p>
            <a:pPr lvl="1"/>
            <a:r>
              <a:rPr lang="it-IT" sz="1600" dirty="0" smtClean="0"/>
              <a:t>e molto </a:t>
            </a:r>
            <a:r>
              <a:rPr lang="it-IT" sz="1600" dirty="0" smtClean="0"/>
              <a:t>altro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SINTASSI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9526"/>
            <a:ext cx="8435280" cy="3250456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latin typeface="Source Code Pro" pitchFamily="49" charset="0"/>
              </a:rPr>
              <a:t>@media [</a:t>
            </a:r>
            <a:r>
              <a:rPr lang="en-US" sz="2000" b="1" dirty="0" err="1" smtClean="0">
                <a:latin typeface="Source Code Pro" pitchFamily="49" charset="0"/>
              </a:rPr>
              <a:t>not</a:t>
            </a:r>
            <a:r>
              <a:rPr lang="en-US" sz="2000" dirty="0" err="1" smtClean="0">
                <a:latin typeface="Source Code Pro" pitchFamily="49" charset="0"/>
              </a:rPr>
              <a:t>|</a:t>
            </a:r>
            <a:r>
              <a:rPr lang="en-US" sz="2000" b="1" dirty="0" err="1" smtClean="0">
                <a:latin typeface="Source Code Pro" pitchFamily="49" charset="0"/>
              </a:rPr>
              <a:t>only</a:t>
            </a:r>
            <a:r>
              <a:rPr lang="en-US" sz="2000" dirty="0" smtClean="0">
                <a:latin typeface="Source Code Pro" pitchFamily="49" charset="0"/>
              </a:rPr>
              <a:t>]</a:t>
            </a:r>
            <a:r>
              <a:rPr lang="en-US" sz="2000" dirty="0" smtClean="0">
                <a:latin typeface="Source Code Pro" pitchFamily="49" charset="0"/>
              </a:rPr>
              <a:t> </a:t>
            </a:r>
            <a:r>
              <a:rPr lang="en-US" sz="2000" i="1" dirty="0" err="1" smtClean="0">
                <a:latin typeface="Source Code Pro" pitchFamily="49" charset="0"/>
              </a:rPr>
              <a:t>mediatype</a:t>
            </a:r>
            <a:r>
              <a:rPr lang="en-US" sz="2000" i="1" dirty="0" smtClean="0">
                <a:latin typeface="Source Code Pro" pitchFamily="49" charset="0"/>
              </a:rPr>
              <a:t> </a:t>
            </a:r>
            <a:r>
              <a:rPr lang="en-US" sz="2000" dirty="0" smtClean="0">
                <a:latin typeface="Source Code Pro" pitchFamily="49" charset="0"/>
              </a:rPr>
              <a:t>and</a:t>
            </a:r>
            <a:r>
              <a:rPr lang="en-US" sz="2000" i="1" dirty="0" smtClean="0">
                <a:latin typeface="Source Code Pro" pitchFamily="49" charset="0"/>
              </a:rPr>
              <a:t> (</a:t>
            </a:r>
            <a:r>
              <a:rPr lang="en-US" sz="2000" i="1" dirty="0" smtClean="0">
                <a:latin typeface="Source Code Pro" pitchFamily="49" charset="0"/>
              </a:rPr>
              <a:t>media feature</a:t>
            </a:r>
            <a:r>
              <a:rPr lang="en-US" sz="2000" i="1" dirty="0" smtClean="0">
                <a:latin typeface="Source Code Pro" pitchFamily="49" charset="0"/>
              </a:rPr>
              <a:t>)</a:t>
            </a:r>
            <a:r>
              <a:rPr lang="en-US" sz="2000" dirty="0" smtClean="0">
                <a:latin typeface="Source Code Pro" pitchFamily="49" charset="0"/>
              </a:rPr>
              <a:t> {</a:t>
            </a:r>
            <a:r>
              <a:rPr lang="en-US" sz="2000" i="1" dirty="0" smtClean="0">
                <a:latin typeface="Source Code Pro" pitchFamily="49" charset="0"/>
              </a:rPr>
              <a:t/>
            </a:r>
            <a:br>
              <a:rPr lang="en-US" sz="2000" i="1" dirty="0" smtClean="0">
                <a:latin typeface="Source Code Pro" pitchFamily="49" charset="0"/>
              </a:rPr>
            </a:br>
            <a:r>
              <a:rPr lang="en-US" sz="2000" i="1" dirty="0" smtClean="0">
                <a:latin typeface="Source Code Pro" pitchFamily="49" charset="0"/>
              </a:rPr>
              <a:t>    </a:t>
            </a:r>
            <a:r>
              <a:rPr lang="en-US" sz="2000" dirty="0" err="1" smtClean="0">
                <a:latin typeface="Source Code Pro" pitchFamily="49" charset="0"/>
              </a:rPr>
              <a:t>regole</a:t>
            </a:r>
            <a:r>
              <a:rPr lang="en-US" sz="2000" dirty="0" smtClean="0">
                <a:latin typeface="Source Code Pro" pitchFamily="49" charset="0"/>
              </a:rPr>
              <a:t> CSS;</a:t>
            </a:r>
            <a:endParaRPr lang="en-US" sz="2000" i="1" dirty="0" smtClean="0">
              <a:latin typeface="Source Code Pro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Source Code Pro" pitchFamily="49" charset="0"/>
              </a:rPr>
              <a:t>}</a:t>
            </a:r>
          </a:p>
          <a:p>
            <a:pPr>
              <a:buNone/>
            </a:pPr>
            <a:r>
              <a:rPr lang="it-IT" sz="1800" dirty="0" smtClean="0"/>
              <a:t>È anche possibile avere diversi fogli di stile per diversi media</a:t>
            </a:r>
            <a:r>
              <a:rPr lang="it-IT" sz="1800" dirty="0" smtClean="0"/>
              <a:t>:</a:t>
            </a:r>
          </a:p>
          <a:p>
            <a:pPr>
              <a:buNone/>
            </a:pPr>
            <a:r>
              <a:rPr lang="it-IT" sz="1800" dirty="0" smtClean="0"/>
              <a:t>&lt;link </a:t>
            </a:r>
            <a:r>
              <a:rPr lang="it-IT" sz="1800" dirty="0" err="1" smtClean="0"/>
              <a:t>rel=</a:t>
            </a:r>
            <a:r>
              <a:rPr lang="it-IT" sz="1800" dirty="0" smtClean="0"/>
              <a:t>"</a:t>
            </a:r>
            <a:r>
              <a:rPr lang="it-IT" sz="1800" dirty="0" err="1" smtClean="0"/>
              <a:t>stylesheet</a:t>
            </a:r>
            <a:r>
              <a:rPr lang="it-IT" sz="1800" dirty="0" smtClean="0"/>
              <a:t>" </a:t>
            </a:r>
            <a:r>
              <a:rPr lang="it-IT" sz="1800" dirty="0" err="1" smtClean="0"/>
              <a:t>media=</a:t>
            </a:r>
            <a:r>
              <a:rPr lang="it-IT" sz="1800" dirty="0" smtClean="0"/>
              <a:t>"</a:t>
            </a:r>
            <a:r>
              <a:rPr lang="it-IT" sz="1800" i="1" dirty="0" err="1" smtClean="0"/>
              <a:t>mediatype</a:t>
            </a:r>
            <a:r>
              <a:rPr lang="it-IT" sz="1800" dirty="0" smtClean="0"/>
              <a:t> and|not|only (</a:t>
            </a:r>
            <a:r>
              <a:rPr lang="it-IT" sz="1800" i="1" dirty="0" smtClean="0"/>
              <a:t>media </a:t>
            </a:r>
            <a:r>
              <a:rPr lang="it-IT" sz="1800" i="1" dirty="0" err="1" smtClean="0"/>
              <a:t>feature</a:t>
            </a:r>
            <a:r>
              <a:rPr lang="it-IT" sz="1800" dirty="0" smtClean="0"/>
              <a:t>)" </a:t>
            </a:r>
            <a:r>
              <a:rPr lang="it-IT" sz="1800" dirty="0" err="1" smtClean="0"/>
              <a:t>href=</a:t>
            </a:r>
            <a:r>
              <a:rPr lang="it-IT" sz="1800" dirty="0" smtClean="0"/>
              <a:t>"</a:t>
            </a:r>
            <a:r>
              <a:rPr lang="it-IT" sz="1800" i="1" dirty="0" err="1" smtClean="0"/>
              <a:t>mystylesheet.css</a:t>
            </a:r>
            <a:r>
              <a:rPr lang="it-IT" sz="1800" dirty="0" smtClean="0"/>
              <a:t>"&gt;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@media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347615"/>
          <a:ext cx="8280920" cy="2811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51929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Direttiva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573016">
                <a:tc>
                  <a:txBody>
                    <a:bodyPr/>
                    <a:lstStyle/>
                    <a:p>
                      <a:pPr fontAlgn="t"/>
                      <a:r>
                        <a:rPr lang="it-IT" sz="1800" dirty="0" err="1">
                          <a:latin typeface="+mj-lt"/>
                        </a:rPr>
                        <a:t>all</a:t>
                      </a:r>
                      <a:endParaRPr lang="it-IT" sz="18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/>
                        <a:t>Tutti</a:t>
                      </a:r>
                      <a:r>
                        <a:rPr lang="en-US" sz="1800" dirty="0" smtClean="0"/>
                        <a:t> I </a:t>
                      </a:r>
                      <a:r>
                        <a:rPr lang="en-US" sz="1800" dirty="0" err="1" smtClean="0"/>
                        <a:t>dispositivi</a:t>
                      </a:r>
                      <a:endParaRPr lang="en-US" sz="1800" dirty="0"/>
                    </a:p>
                  </a:txBody>
                  <a:tcPr marL="76200" marR="76200" marT="76200" marB="76200"/>
                </a:tc>
              </a:tr>
              <a:tr h="573016">
                <a:tc>
                  <a:txBody>
                    <a:bodyPr/>
                    <a:lstStyle/>
                    <a:p>
                      <a:pPr fontAlgn="t"/>
                      <a:r>
                        <a:rPr lang="it-IT" sz="1800" dirty="0" err="1">
                          <a:latin typeface="+mj-lt"/>
                        </a:rPr>
                        <a:t>print</a:t>
                      </a:r>
                      <a:endParaRPr lang="it-IT" sz="18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800" dirty="0" smtClean="0"/>
                        <a:t>Stampanti</a:t>
                      </a:r>
                      <a:endParaRPr lang="it-IT" sz="1800" dirty="0"/>
                    </a:p>
                  </a:txBody>
                  <a:tcPr marL="76200" marR="76200" marT="76200" marB="76200"/>
                </a:tc>
              </a:tr>
              <a:tr h="573016">
                <a:tc>
                  <a:txBody>
                    <a:bodyPr/>
                    <a:lstStyle/>
                    <a:p>
                      <a:pPr fontAlgn="t"/>
                      <a:r>
                        <a:rPr lang="it-IT" sz="1800" dirty="0" err="1">
                          <a:latin typeface="+mj-lt"/>
                        </a:rPr>
                        <a:t>screen</a:t>
                      </a:r>
                      <a:endParaRPr lang="it-IT" sz="18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/>
                        <a:t>Tutti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gli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schermi</a:t>
                      </a:r>
                      <a:r>
                        <a:rPr lang="en-US" sz="1800" dirty="0" smtClean="0"/>
                        <a:t>: pc, </a:t>
                      </a:r>
                      <a:r>
                        <a:rPr lang="en-US" sz="1800" dirty="0"/>
                        <a:t>tablets, smart-phones etc.</a:t>
                      </a:r>
                    </a:p>
                  </a:txBody>
                  <a:tcPr marL="76200" marR="76200" marT="76200" marB="76200"/>
                </a:tc>
              </a:tr>
              <a:tr h="573016">
                <a:tc>
                  <a:txBody>
                    <a:bodyPr/>
                    <a:lstStyle/>
                    <a:p>
                      <a:pPr fontAlgn="t"/>
                      <a:r>
                        <a:rPr lang="it-IT" sz="1800" dirty="0" err="1">
                          <a:latin typeface="+mj-lt"/>
                        </a:rPr>
                        <a:t>speech</a:t>
                      </a:r>
                      <a:endParaRPr lang="it-IT" sz="18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 err="1" smtClean="0"/>
                        <a:t>Quando</a:t>
                      </a:r>
                      <a:r>
                        <a:rPr lang="en-US" sz="1800" baseline="0" dirty="0" smtClean="0"/>
                        <a:t> è </a:t>
                      </a:r>
                      <a:r>
                        <a:rPr lang="en-US" sz="1800" baseline="0" dirty="0" err="1" smtClean="0"/>
                        <a:t>presente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uno</a:t>
                      </a:r>
                      <a:r>
                        <a:rPr lang="en-US" sz="1800" baseline="0" dirty="0" smtClean="0"/>
                        <a:t> screen reader (</a:t>
                      </a:r>
                      <a:r>
                        <a:rPr lang="en-US" sz="1800" baseline="0" dirty="0" err="1" smtClean="0"/>
                        <a:t>ipovedenti</a:t>
                      </a:r>
                      <a:r>
                        <a:rPr lang="en-US" sz="1800" baseline="0" dirty="0" smtClean="0"/>
                        <a:t>)</a:t>
                      </a:r>
                      <a:endParaRPr lang="en-US" sz="18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specifiche </a:t>
            </a:r>
            <a:r>
              <a:rPr lang="it-IT" dirty="0" err="1" smtClean="0"/>
              <a:t>@media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448211"/>
          <a:ext cx="8280920" cy="289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5904656"/>
              </a:tblGrid>
              <a:tr h="317476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Elemento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31747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max-color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fino</a:t>
                      </a:r>
                      <a:r>
                        <a:rPr lang="en-US" sz="1400" baseline="0" dirty="0" smtClean="0"/>
                        <a:t> ad un </a:t>
                      </a:r>
                      <a:r>
                        <a:rPr lang="en-US" sz="1400" baseline="0" dirty="0" err="1" smtClean="0"/>
                        <a:t>massino</a:t>
                      </a:r>
                      <a:r>
                        <a:rPr lang="en-US" sz="1400" baseline="0" dirty="0" smtClean="0"/>
                        <a:t> di… </a:t>
                      </a:r>
                      <a:r>
                        <a:rPr lang="en-US" sz="1400" baseline="0" dirty="0" err="1" smtClean="0"/>
                        <a:t>profondità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colore</a:t>
                      </a:r>
                      <a:r>
                        <a:rPr lang="en-US" sz="1400" baseline="0" dirty="0" smtClean="0"/>
                        <a:t> in bits per pixel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59127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max-color-index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fino</a:t>
                      </a:r>
                      <a:r>
                        <a:rPr lang="en-US" sz="1400" baseline="0" dirty="0" smtClean="0"/>
                        <a:t> ad un </a:t>
                      </a:r>
                      <a:r>
                        <a:rPr lang="en-US" sz="1400" baseline="0" dirty="0" err="1" smtClean="0"/>
                        <a:t>massino</a:t>
                      </a:r>
                      <a:r>
                        <a:rPr lang="en-US" sz="1400" baseline="0" dirty="0" smtClean="0"/>
                        <a:t> di… </a:t>
                      </a:r>
                      <a:r>
                        <a:rPr lang="en-US" sz="1400" baseline="0" dirty="0" err="1" smtClean="0"/>
                        <a:t>numero</a:t>
                      </a:r>
                      <a:r>
                        <a:rPr lang="en-US" sz="1400" baseline="0" dirty="0" smtClean="0"/>
                        <a:t> di </a:t>
                      </a:r>
                      <a:r>
                        <a:rPr lang="en-US" sz="1400" baseline="0" dirty="0" err="1" smtClean="0"/>
                        <a:t>colori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max-device-height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fisica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max-device-width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larghezza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fisica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max-height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finestra</a:t>
                      </a:r>
                      <a:r>
                        <a:rPr lang="en-US" sz="1400" baseline="0" dirty="0" smtClean="0"/>
                        <a:t> del browser)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max-resolution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risoluzione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dpi o </a:t>
                      </a:r>
                      <a:r>
                        <a:rPr lang="en-US" sz="1400" baseline="0" dirty="0" err="1" smtClean="0"/>
                        <a:t>dpcm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max-width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larghezza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finestra</a:t>
                      </a:r>
                      <a:r>
                        <a:rPr lang="en-US" sz="1400" baseline="0" dirty="0" smtClean="0"/>
                        <a:t> del browser)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specifiche </a:t>
            </a:r>
            <a:r>
              <a:rPr lang="it-IT" dirty="0" err="1" smtClean="0"/>
              <a:t>@media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75606"/>
          <a:ext cx="8280920" cy="325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6048672"/>
              </a:tblGrid>
              <a:tr h="317476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Elemento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8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359127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min-color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fino</a:t>
                      </a:r>
                      <a:r>
                        <a:rPr lang="en-US" sz="1400" baseline="0" dirty="0" smtClean="0"/>
                        <a:t> ad un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… </a:t>
                      </a:r>
                      <a:r>
                        <a:rPr lang="en-US" sz="1400" baseline="0" dirty="0" err="1" smtClean="0"/>
                        <a:t>profondità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colore</a:t>
                      </a:r>
                      <a:r>
                        <a:rPr lang="en-US" sz="1400" baseline="0" dirty="0" smtClean="0"/>
                        <a:t> in bits per pixel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min-color-index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fino</a:t>
                      </a:r>
                      <a:r>
                        <a:rPr lang="en-US" sz="1400" baseline="0" dirty="0" smtClean="0"/>
                        <a:t> ad un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… </a:t>
                      </a:r>
                      <a:r>
                        <a:rPr lang="en-US" sz="1400" baseline="0" dirty="0" err="1" smtClean="0"/>
                        <a:t>numero</a:t>
                      </a:r>
                      <a:r>
                        <a:rPr lang="en-US" sz="1400" baseline="0" dirty="0" smtClean="0"/>
                        <a:t> di </a:t>
                      </a:r>
                      <a:r>
                        <a:rPr lang="en-US" sz="1400" baseline="0" dirty="0" err="1" smtClean="0"/>
                        <a:t>colori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min-device-width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fisica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min-device-height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larghezza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fisica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min-height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.. (</a:t>
                      </a:r>
                      <a:r>
                        <a:rPr lang="en-US" sz="1400" baseline="0" dirty="0" err="1" smtClean="0"/>
                        <a:t>finestra</a:t>
                      </a:r>
                      <a:r>
                        <a:rPr lang="en-US" sz="1400" baseline="0" dirty="0" smtClean="0"/>
                        <a:t> del browser)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>
                          <a:latin typeface="+mj-lt"/>
                        </a:rPr>
                        <a:t>min-resolution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risoluzione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minima di</a:t>
                      </a:r>
                      <a:r>
                        <a:rPr lang="en-US" sz="1400" baseline="0" dirty="0" smtClean="0"/>
                        <a:t>.. (</a:t>
                      </a:r>
                      <a:r>
                        <a:rPr lang="en-US" sz="1400" baseline="0" dirty="0" err="1" smtClean="0"/>
                        <a:t>misura</a:t>
                      </a:r>
                      <a:r>
                        <a:rPr lang="en-US" sz="1400" baseline="0" dirty="0" smtClean="0"/>
                        <a:t> dpi o </a:t>
                      </a:r>
                      <a:r>
                        <a:rPr lang="en-US" sz="1400" baseline="0" dirty="0" err="1" smtClean="0"/>
                        <a:t>dpcm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min-width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Dispositivi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hanno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larghezza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massima</a:t>
                      </a:r>
                      <a:r>
                        <a:rPr lang="en-US" sz="1400" baseline="0" dirty="0" smtClean="0"/>
                        <a:t> di.. (</a:t>
                      </a:r>
                      <a:r>
                        <a:rPr lang="en-US" sz="1400" baseline="0" dirty="0" err="1" smtClean="0"/>
                        <a:t>finestra</a:t>
                      </a:r>
                      <a:r>
                        <a:rPr lang="en-US" sz="1400" baseline="0" dirty="0" smtClean="0"/>
                        <a:t> del browser)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orientation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Stili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applicare</a:t>
                      </a:r>
                      <a:r>
                        <a:rPr lang="en-US" sz="1400" baseline="0" dirty="0" smtClean="0"/>
                        <a:t> se </a:t>
                      </a:r>
                      <a:r>
                        <a:rPr lang="en-US" sz="1400" baseline="0" dirty="0" err="1" smtClean="0"/>
                        <a:t>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dispositivo</a:t>
                      </a:r>
                      <a:r>
                        <a:rPr lang="en-US" sz="1400" baseline="0" dirty="0" smtClean="0"/>
                        <a:t> è </a:t>
                      </a:r>
                      <a:r>
                        <a:rPr lang="en-US" sz="1400" baseline="0" dirty="0" err="1" smtClean="0"/>
                        <a:t>verticale</a:t>
                      </a:r>
                      <a:r>
                        <a:rPr lang="en-US" sz="1400" baseline="0" dirty="0" smtClean="0"/>
                        <a:t> o </a:t>
                      </a:r>
                      <a:r>
                        <a:rPr lang="en-US" sz="1400" baseline="0" dirty="0" err="1" smtClean="0"/>
                        <a:t>orizzontale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83518"/>
            <a:ext cx="8229600" cy="857250"/>
          </a:xfrm>
        </p:spPr>
        <p:txBody>
          <a:bodyPr/>
          <a:lstStyle/>
          <a:p>
            <a:r>
              <a:rPr lang="it-IT" dirty="0" smtClean="0"/>
              <a:t>PSEUDOCLASSI PER &lt;a&gt;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419622"/>
          <a:ext cx="8280920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555216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err="1" smtClean="0">
                          <a:solidFill>
                            <a:srgbClr val="FFFFFF"/>
                          </a:solidFill>
                          <a:latin typeface="+mn-lt"/>
                        </a:rPr>
                        <a:t>Pseudoclasse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555216">
                <a:tc>
                  <a:txBody>
                    <a:bodyPr/>
                    <a:lstStyle/>
                    <a:p>
                      <a:pPr fontAlgn="t"/>
                      <a:r>
                        <a:rPr lang="it-IT" sz="1400" b="1" dirty="0" smtClean="0">
                          <a:latin typeface="+mj-lt"/>
                        </a:rPr>
                        <a:t>:link</a:t>
                      </a:r>
                      <a:r>
                        <a:rPr lang="it-IT" sz="1400" b="1" baseline="0" dirty="0" smtClean="0">
                          <a:latin typeface="+mj-lt"/>
                        </a:rPr>
                        <a:t> </a:t>
                      </a:r>
                      <a:r>
                        <a:rPr lang="it-IT" sz="1400" baseline="0" dirty="0" smtClean="0">
                          <a:latin typeface="+mn-lt"/>
                        </a:rPr>
                        <a:t>(es. a:link)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L'elemento</a:t>
                      </a:r>
                      <a:r>
                        <a:rPr lang="it-IT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rappresenta un link non visitato</a:t>
                      </a:r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sz="1000" dirty="0" smtClean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555216">
                <a:tc>
                  <a:txBody>
                    <a:bodyPr/>
                    <a:lstStyle/>
                    <a:p>
                      <a:pPr fontAlgn="t"/>
                      <a:r>
                        <a:rPr lang="it-IT" sz="1400" b="1" dirty="0" smtClean="0">
                          <a:latin typeface="+mj-lt"/>
                        </a:rPr>
                        <a:t>:</a:t>
                      </a:r>
                      <a:r>
                        <a:rPr lang="it-IT" sz="1400" b="1" dirty="0" err="1" smtClean="0">
                          <a:latin typeface="+mj-lt"/>
                        </a:rPr>
                        <a:t>visited</a:t>
                      </a:r>
                      <a:r>
                        <a:rPr lang="it-IT" sz="1400" baseline="0" dirty="0" smtClean="0">
                          <a:latin typeface="+mn-lt"/>
                        </a:rPr>
                        <a:t>(es. a:visited)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L'elemento</a:t>
                      </a:r>
                      <a:r>
                        <a:rPr lang="it-IT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rappresenta un link visitato</a:t>
                      </a:r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sz="1000" dirty="0" smtClean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628057">
                <a:tc>
                  <a:txBody>
                    <a:bodyPr/>
                    <a:lstStyle/>
                    <a:p>
                      <a:pPr fontAlgn="t"/>
                      <a:r>
                        <a:rPr lang="it-IT" sz="1400" b="1" dirty="0" smtClean="0">
                          <a:latin typeface="+mj-lt"/>
                        </a:rPr>
                        <a:t>:</a:t>
                      </a:r>
                      <a:r>
                        <a:rPr lang="it-IT" sz="1400" b="1" dirty="0" err="1" smtClean="0">
                          <a:latin typeface="+mj-lt"/>
                        </a:rPr>
                        <a:t>hover</a:t>
                      </a:r>
                      <a:r>
                        <a:rPr lang="it-IT" sz="1400" b="1" dirty="0" smtClean="0">
                          <a:latin typeface="+mj-lt"/>
                        </a:rPr>
                        <a:t> </a:t>
                      </a:r>
                      <a:r>
                        <a:rPr lang="it-IT" sz="1400" baseline="0" dirty="0" smtClean="0">
                          <a:latin typeface="+mn-lt"/>
                        </a:rPr>
                        <a:t>(es. a:hover)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L'elemento</a:t>
                      </a:r>
                      <a:r>
                        <a:rPr lang="it-IT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rappresenta un link quando il puntatore del mouse vi passa sopra</a:t>
                      </a:r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sz="1000" dirty="0" smtClean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  <a:tr h="514607">
                <a:tc>
                  <a:txBody>
                    <a:bodyPr/>
                    <a:lstStyle/>
                    <a:p>
                      <a:pPr fontAlgn="t"/>
                      <a:r>
                        <a:rPr lang="it-IT" sz="1400" b="1" dirty="0" smtClean="0">
                          <a:latin typeface="+mj-lt"/>
                        </a:rPr>
                        <a:t>:</a:t>
                      </a:r>
                      <a:r>
                        <a:rPr lang="it-IT" sz="1400" b="1" dirty="0" err="1" smtClean="0">
                          <a:latin typeface="+mj-lt"/>
                        </a:rPr>
                        <a:t>active</a:t>
                      </a:r>
                      <a:r>
                        <a:rPr lang="it-IT" sz="1400" baseline="0" dirty="0" smtClean="0">
                          <a:latin typeface="+mn-lt"/>
                        </a:rPr>
                        <a:t>(es. a:link)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L'elemento</a:t>
                      </a:r>
                      <a:r>
                        <a:rPr lang="it-IT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rappresenta un link nel momento in cui viene cliccato</a:t>
                      </a:r>
                      <a:r>
                        <a:rPr lang="it-IT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t-IT" sz="1000" dirty="0" smtClean="0">
                        <a:latin typeface="+mn-lt"/>
                      </a:endParaRPr>
                    </a:p>
                  </a:txBody>
                  <a:tcPr marL="47625" marR="47625" marT="66675" marB="6667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FORM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2520280"/>
          </a:xfrm>
        </p:spPr>
        <p:txBody>
          <a:bodyPr/>
          <a:lstStyle/>
          <a:p>
            <a:r>
              <a:rPr lang="it-IT" sz="1600" dirty="0" smtClean="0"/>
              <a:t>Il </a:t>
            </a:r>
            <a:r>
              <a:rPr lang="it-IT" sz="1600" dirty="0" err="1" smtClean="0"/>
              <a:t>tag</a:t>
            </a:r>
            <a:r>
              <a:rPr lang="it-IT" sz="1600" dirty="0" smtClean="0"/>
              <a:t> &lt;</a:t>
            </a:r>
            <a:r>
              <a:rPr lang="it-IT" sz="1600" dirty="0" err="1" smtClean="0"/>
              <a:t>form</a:t>
            </a:r>
            <a:r>
              <a:rPr lang="it-IT" sz="1600" dirty="0" smtClean="0"/>
              <a:t>&gt; viene utilizzato per creare un modulo HTML per l'input dell'utente.</a:t>
            </a:r>
          </a:p>
          <a:p>
            <a:r>
              <a:rPr lang="it-IT" sz="1600" dirty="0" smtClean="0"/>
              <a:t>L'elemento &lt;</a:t>
            </a:r>
            <a:r>
              <a:rPr lang="it-IT" sz="1600" dirty="0" err="1" smtClean="0"/>
              <a:t>form</a:t>
            </a:r>
            <a:r>
              <a:rPr lang="it-IT" sz="1600" dirty="0" smtClean="0"/>
              <a:t>&gt; può contenere uno o più dei seguenti elementi del modulo:</a:t>
            </a:r>
          </a:p>
          <a:p>
            <a:pPr lvl="1"/>
            <a:r>
              <a:rPr lang="en-US" sz="1200" dirty="0" smtClean="0"/>
              <a:t>&lt;input&gt;</a:t>
            </a:r>
          </a:p>
          <a:p>
            <a:pPr lvl="1"/>
            <a:r>
              <a:rPr lang="en-US" sz="1200" dirty="0" smtClean="0"/>
              <a:t>&lt;</a:t>
            </a:r>
            <a:r>
              <a:rPr lang="en-US" sz="1200" dirty="0" err="1" smtClean="0"/>
              <a:t>textarea</a:t>
            </a:r>
            <a:r>
              <a:rPr lang="en-US" sz="1200" dirty="0" smtClean="0"/>
              <a:t>&gt;</a:t>
            </a:r>
          </a:p>
          <a:p>
            <a:pPr lvl="1"/>
            <a:r>
              <a:rPr lang="en-US" sz="1200" dirty="0" smtClean="0"/>
              <a:t>&lt;button&gt;</a:t>
            </a:r>
          </a:p>
          <a:p>
            <a:pPr lvl="1"/>
            <a:r>
              <a:rPr lang="en-US" sz="1200" dirty="0" smtClean="0"/>
              <a:t>&lt;select&gt;</a:t>
            </a:r>
          </a:p>
          <a:p>
            <a:pPr lvl="1"/>
            <a:r>
              <a:rPr lang="en-US" sz="1200" dirty="0" smtClean="0"/>
              <a:t>&lt;option&gt;</a:t>
            </a:r>
          </a:p>
          <a:p>
            <a:pPr lvl="1"/>
            <a:r>
              <a:rPr lang="en-US" sz="1200" dirty="0" smtClean="0"/>
              <a:t>&lt;</a:t>
            </a:r>
            <a:r>
              <a:rPr lang="en-US" sz="1200" dirty="0" err="1" smtClean="0"/>
              <a:t>optgroup</a:t>
            </a:r>
            <a:r>
              <a:rPr lang="en-US" sz="1200" dirty="0" smtClean="0"/>
              <a:t>&gt;</a:t>
            </a:r>
          </a:p>
          <a:p>
            <a:pPr lvl="1"/>
            <a:r>
              <a:rPr lang="en-US" sz="1200" dirty="0" smtClean="0"/>
              <a:t>&lt;</a:t>
            </a:r>
            <a:r>
              <a:rPr lang="en-US" sz="1200" dirty="0" err="1" smtClean="0"/>
              <a:t>fieldset</a:t>
            </a:r>
            <a:r>
              <a:rPr lang="en-US" sz="1200" dirty="0" smtClean="0"/>
              <a:t>&gt;</a:t>
            </a:r>
          </a:p>
          <a:p>
            <a:pPr lvl="1"/>
            <a:r>
              <a:rPr lang="en-US" sz="1200" dirty="0" smtClean="0"/>
              <a:t>&lt;label&gt;</a:t>
            </a:r>
          </a:p>
          <a:p>
            <a:endParaRPr lang="it-IT" sz="1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3507854"/>
            <a:ext cx="7848872" cy="13464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action=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"demo_form.asp"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method=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Nome: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"nome"&gt;&lt;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Cognome: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"cognome"&gt;&lt;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submit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"Invia"&gt;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ELEMENTI &lt;</a:t>
            </a:r>
            <a:r>
              <a:rPr lang="it-IT" dirty="0" err="1" smtClean="0"/>
              <a:t>form</a:t>
            </a:r>
            <a:r>
              <a:rPr lang="it-IT" dirty="0" smtClean="0"/>
              <a:t>&gt;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131590"/>
          <a:ext cx="8280920" cy="3609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317476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Elemento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6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31747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&lt;input&gt;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Generico</a:t>
                      </a:r>
                      <a:r>
                        <a:rPr lang="it-IT" sz="1400" baseline="0" dirty="0" smtClean="0"/>
                        <a:t> elemento di input.</a:t>
                      </a:r>
                      <a:endParaRPr lang="it-IT" sz="1400" dirty="0"/>
                    </a:p>
                  </a:txBody>
                  <a:tcPr marL="76200" marR="76200" marT="76200" marB="76200"/>
                </a:tc>
              </a:tr>
              <a:tr h="359127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textarea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Inserimento</a:t>
                      </a:r>
                      <a:r>
                        <a:rPr lang="en-US" sz="1400" dirty="0" smtClean="0"/>
                        <a:t> di </a:t>
                      </a:r>
                      <a:r>
                        <a:rPr lang="en-US" sz="1400" dirty="0" err="1" smtClean="0"/>
                        <a:t>testo</a:t>
                      </a:r>
                      <a:r>
                        <a:rPr lang="en-US" sz="1400" dirty="0" smtClean="0"/>
                        <a:t> in area </a:t>
                      </a:r>
                      <a:r>
                        <a:rPr lang="en-US" sz="1400" dirty="0" err="1" smtClean="0"/>
                        <a:t>multilinea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label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Etichetta</a:t>
                      </a:r>
                      <a:r>
                        <a:rPr lang="en-US" sz="1400" dirty="0" smtClean="0"/>
                        <a:t> di un campo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fieldset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/>
                        <a:t>Gruppo di </a:t>
                      </a:r>
                      <a:r>
                        <a:rPr lang="en-US" sz="1400" dirty="0" err="1" smtClean="0"/>
                        <a:t>elementi</a:t>
                      </a:r>
                      <a:r>
                        <a:rPr lang="en-US" sz="1400" dirty="0" smtClean="0"/>
                        <a:t> in un form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legend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Didascalia</a:t>
                      </a:r>
                      <a:r>
                        <a:rPr lang="en-US" sz="1400" baseline="0" dirty="0" smtClean="0"/>
                        <a:t> di un </a:t>
                      </a:r>
                      <a:r>
                        <a:rPr lang="en-US" sz="1400" baseline="0" dirty="0" err="1" smtClean="0"/>
                        <a:t>fieldset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select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Lista </a:t>
                      </a:r>
                      <a:r>
                        <a:rPr lang="it-IT" sz="1400" dirty="0" err="1" smtClean="0"/>
                        <a:t>drop-down</a:t>
                      </a:r>
                      <a:endParaRPr lang="it-IT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optgroup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smtClean="0"/>
                        <a:t>Gruppo</a:t>
                      </a:r>
                      <a:r>
                        <a:rPr lang="en-US" sz="1400" baseline="0" dirty="0" smtClean="0"/>
                        <a:t> di </a:t>
                      </a:r>
                      <a:r>
                        <a:rPr lang="en-US" sz="1400" baseline="0" dirty="0" err="1" smtClean="0"/>
                        <a:t>opzioni</a:t>
                      </a:r>
                      <a:r>
                        <a:rPr lang="en-US" sz="1400" baseline="0" dirty="0" smtClean="0"/>
                        <a:t> in un </a:t>
                      </a:r>
                      <a:r>
                        <a:rPr lang="en-US" sz="1400" baseline="0" dirty="0" err="1" smtClean="0"/>
                        <a:t>elemento</a:t>
                      </a:r>
                      <a:r>
                        <a:rPr lang="en-US" sz="1400" baseline="0" dirty="0" smtClean="0"/>
                        <a:t> select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option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Opzioni</a:t>
                      </a:r>
                      <a:r>
                        <a:rPr lang="en-US" sz="1400" baseline="0" dirty="0" smtClean="0"/>
                        <a:t> di un </a:t>
                      </a:r>
                      <a:r>
                        <a:rPr lang="en-US" sz="1400" baseline="0" dirty="0" err="1" smtClean="0"/>
                        <a:t>elemento</a:t>
                      </a:r>
                      <a:r>
                        <a:rPr lang="en-US" sz="1400" baseline="0" dirty="0" smtClean="0"/>
                        <a:t> select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294256">
                <a:tc>
                  <a:txBody>
                    <a:bodyPr/>
                    <a:lstStyle/>
                    <a:p>
                      <a:pPr fontAlgn="t"/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&lt;</a:t>
                      </a:r>
                      <a:r>
                        <a:rPr lang="it-IT" sz="1400" u="none" dirty="0" err="1">
                          <a:solidFill>
                            <a:srgbClr val="000000"/>
                          </a:solidFill>
                          <a:latin typeface="+mj-lt"/>
                        </a:rPr>
                        <a:t>button</a:t>
                      </a:r>
                      <a:r>
                        <a:rPr lang="it-IT" sz="1400" u="none" dirty="0">
                          <a:solidFill>
                            <a:srgbClr val="000000"/>
                          </a:solidFill>
                          <a:latin typeface="+mj-lt"/>
                        </a:rPr>
                        <a:t>&gt;</a:t>
                      </a:r>
                      <a:endParaRPr lang="it-IT" sz="1400" u="none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Pulsante</a:t>
                      </a:r>
                      <a:endParaRPr lang="it-IT" sz="14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ATTRIBUTI&lt;</a:t>
            </a:r>
            <a:r>
              <a:rPr lang="it-IT" dirty="0" err="1" smtClean="0"/>
              <a:t>form</a:t>
            </a:r>
            <a:r>
              <a:rPr lang="it-IT" dirty="0" smtClean="0"/>
              <a:t>&gt;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75606"/>
          <a:ext cx="8280920" cy="3472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262256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Attributo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47839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accept-charset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il set di caratteri utilizzato nel </a:t>
                      </a:r>
                      <a:r>
                        <a:rPr lang="it-IT" sz="1400" dirty="0" err="1" smtClean="0"/>
                        <a:t>form</a:t>
                      </a:r>
                      <a:r>
                        <a:rPr lang="it-IT" sz="1400" dirty="0" smtClean="0"/>
                        <a:t>  (impostazione predefinita: il </a:t>
                      </a:r>
                      <a:r>
                        <a:rPr lang="it-IT" sz="1400" dirty="0" err="1" smtClean="0"/>
                        <a:t>charset</a:t>
                      </a:r>
                      <a:r>
                        <a:rPr lang="it-IT" sz="1400" dirty="0" smtClean="0"/>
                        <a:t> della pagina).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67788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action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l'url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/>
                        <a:t>a cui inviare il </a:t>
                      </a:r>
                      <a:r>
                        <a:rPr lang="it-IT" sz="1400" dirty="0" err="1" smtClean="0"/>
                        <a:t>form</a:t>
                      </a:r>
                      <a:r>
                        <a:rPr lang="it-IT" sz="1400" dirty="0" smtClean="0"/>
                        <a:t> (default: la pagina in cui è collocato il </a:t>
                      </a:r>
                      <a:r>
                        <a:rPr lang="it-IT" sz="1400" dirty="0" err="1" smtClean="0"/>
                        <a:t>form</a:t>
                      </a:r>
                      <a:r>
                        <a:rPr lang="it-IT" sz="1400" dirty="0" smtClean="0"/>
                        <a:t>).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47839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autocomplete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se il browser deve completare automaticamente l'input</a:t>
                      </a:r>
                      <a:r>
                        <a:rPr lang="it-IT" sz="1400" baseline="0" dirty="0" smtClean="0"/>
                        <a:t> </a:t>
                      </a:r>
                      <a:r>
                        <a:rPr lang="it-IT" sz="1400" dirty="0" smtClean="0"/>
                        <a:t>(impostazione predefinita: sì).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0214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enctype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la codifica dei dati inviati (impostazione predefinita: è </a:t>
                      </a:r>
                      <a:r>
                        <a:rPr lang="it-IT" sz="1400" dirty="0" err="1" smtClean="0"/>
                        <a:t>url-encoded</a:t>
                      </a:r>
                      <a:r>
                        <a:rPr lang="it-IT" sz="1400" dirty="0" smtClean="0"/>
                        <a:t>).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0214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method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il metodo HTTP utilizzato quando si invia il </a:t>
                      </a:r>
                      <a:r>
                        <a:rPr lang="it-IT" sz="1400" dirty="0" err="1" smtClean="0"/>
                        <a:t>form</a:t>
                      </a:r>
                      <a:r>
                        <a:rPr lang="it-IT" sz="1400" dirty="0" smtClean="0"/>
                        <a:t> (impostazione predefinita: GET).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0214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err="1">
                          <a:latin typeface="+mj-lt"/>
                        </a:rPr>
                        <a:t>novalidate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 smtClean="0"/>
                        <a:t>Specifica che il browser non deve validare i dati inviati.</a:t>
                      </a:r>
                      <a:endParaRPr lang="en-US" sz="1400" dirty="0"/>
                    </a:p>
                  </a:txBody>
                  <a:tcPr marL="76200" marR="76200" marT="76200" marB="76200"/>
                </a:tc>
              </a:tr>
              <a:tr h="302140">
                <a:tc>
                  <a:txBody>
                    <a:bodyPr/>
                    <a:lstStyle/>
                    <a:p>
                      <a:pPr fontAlgn="t"/>
                      <a:r>
                        <a:rPr lang="it-IT" sz="1400" dirty="0">
                          <a:latin typeface="+mj-lt"/>
                        </a:rPr>
                        <a:t>target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 smtClean="0"/>
                        <a:t>Finestra</a:t>
                      </a:r>
                      <a:r>
                        <a:rPr lang="en-US" sz="1400" dirty="0" smtClean="0"/>
                        <a:t> o frame di </a:t>
                      </a:r>
                      <a:r>
                        <a:rPr lang="en-US" sz="1400" dirty="0" err="1" smtClean="0"/>
                        <a:t>destinazione</a:t>
                      </a:r>
                      <a:r>
                        <a:rPr lang="en-US" sz="1400" dirty="0" smtClean="0"/>
                        <a:t> (default</a:t>
                      </a:r>
                      <a:r>
                        <a:rPr lang="en-US" sz="1400" dirty="0"/>
                        <a:t>: _self).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9501"/>
            <a:ext cx="8229600" cy="724123"/>
          </a:xfrm>
        </p:spPr>
        <p:txBody>
          <a:bodyPr/>
          <a:lstStyle/>
          <a:p>
            <a:r>
              <a:rPr lang="it-IT" spc="6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INPUT</a:t>
            </a:r>
            <a:endParaRPr lang="it-IT" spc="6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1"/>
            <a:ext cx="8229600" cy="2304255"/>
          </a:xfrm>
        </p:spPr>
        <p:txBody>
          <a:bodyPr/>
          <a:lstStyle/>
          <a:p>
            <a:r>
              <a:rPr lang="it-IT" sz="1800" dirty="0" smtClean="0"/>
              <a:t>Il </a:t>
            </a:r>
            <a:r>
              <a:rPr lang="it-IT" sz="1800" dirty="0" err="1" smtClean="0"/>
              <a:t>tag</a:t>
            </a:r>
            <a:r>
              <a:rPr lang="it-IT" sz="1800" dirty="0" smtClean="0"/>
              <a:t> </a:t>
            </a:r>
            <a:r>
              <a:rPr lang="it-IT" sz="1800" dirty="0" smtClean="0">
                <a:solidFill>
                  <a:srgbClr val="FF0000"/>
                </a:solidFill>
              </a:rPr>
              <a:t>&lt;input&gt; </a:t>
            </a:r>
            <a:r>
              <a:rPr lang="it-IT" sz="1800" dirty="0" smtClean="0"/>
              <a:t>specifica un campo di input in cui l'utente può inserire i dati.</a:t>
            </a:r>
          </a:p>
          <a:p>
            <a:r>
              <a:rPr lang="it-IT" sz="1800" dirty="0" smtClean="0"/>
              <a:t>Gli elementi </a:t>
            </a:r>
            <a:r>
              <a:rPr lang="it-IT" sz="1800" dirty="0" smtClean="0">
                <a:solidFill>
                  <a:srgbClr val="FF0000"/>
                </a:solidFill>
              </a:rPr>
              <a:t>&lt;input&gt; </a:t>
            </a:r>
            <a:r>
              <a:rPr lang="it-IT" sz="1800" dirty="0" smtClean="0"/>
              <a:t>vengono utilizzati all'interno di un elemento </a:t>
            </a:r>
            <a:r>
              <a:rPr lang="it-IT" sz="1800" dirty="0" smtClean="0">
                <a:solidFill>
                  <a:srgbClr val="FF0000"/>
                </a:solidFill>
              </a:rPr>
              <a:t>&lt;</a:t>
            </a:r>
            <a:r>
              <a:rPr lang="it-IT" sz="1800" dirty="0" err="1" smtClean="0">
                <a:solidFill>
                  <a:srgbClr val="FF0000"/>
                </a:solidFill>
              </a:rPr>
              <a:t>form</a:t>
            </a:r>
            <a:r>
              <a:rPr lang="it-IT" sz="1800" dirty="0" smtClean="0">
                <a:solidFill>
                  <a:srgbClr val="FF0000"/>
                </a:solidFill>
              </a:rPr>
              <a:t>&gt;</a:t>
            </a:r>
            <a:endParaRPr lang="it-IT" sz="1800" dirty="0" smtClean="0"/>
          </a:p>
          <a:p>
            <a:r>
              <a:rPr lang="it-IT" sz="1800" dirty="0" smtClean="0"/>
              <a:t>La funzione di </a:t>
            </a:r>
            <a:r>
              <a:rPr lang="it-IT" sz="1800" dirty="0" err="1" smtClean="0"/>
              <a:t>imput</a:t>
            </a:r>
            <a:r>
              <a:rPr lang="it-IT" sz="1800" dirty="0" smtClean="0"/>
              <a:t> cambia a secondo del valore definito dall'attributo </a:t>
            </a:r>
            <a:r>
              <a:rPr lang="it-IT" sz="1800" b="1" dirty="0" err="1" smtClean="0"/>
              <a:t>type</a:t>
            </a:r>
            <a:r>
              <a:rPr lang="it-IT" sz="1800" dirty="0" smtClean="0"/>
              <a:t>:</a:t>
            </a:r>
          </a:p>
          <a:p>
            <a:pPr lvl="1"/>
            <a:r>
              <a:rPr lang="en-US" sz="1400" dirty="0" smtClean="0"/>
              <a:t>button, checkbox, color, date, </a:t>
            </a:r>
            <a:r>
              <a:rPr lang="en-US" sz="1400" dirty="0" err="1" smtClean="0"/>
              <a:t>datetime</a:t>
            </a:r>
            <a:r>
              <a:rPr lang="en-US" sz="1400" dirty="0" smtClean="0"/>
              <a:t>, </a:t>
            </a:r>
            <a:r>
              <a:rPr lang="en-US" sz="1400" dirty="0" err="1" smtClean="0"/>
              <a:t>datetime</a:t>
            </a:r>
            <a:r>
              <a:rPr lang="en-US" sz="1400" dirty="0" smtClean="0"/>
              <a:t>-local, email, file, hidden, image, month, number, password, radio, range, reset, search, submit, </a:t>
            </a:r>
            <a:r>
              <a:rPr lang="en-US" sz="1400" dirty="0" err="1" smtClean="0"/>
              <a:t>tel</a:t>
            </a:r>
            <a:r>
              <a:rPr lang="en-US" sz="1400" dirty="0" smtClean="0"/>
              <a:t>, text, time, </a:t>
            </a:r>
            <a:r>
              <a:rPr lang="en-US" sz="1400" dirty="0" err="1" smtClean="0"/>
              <a:t>url</a:t>
            </a:r>
            <a:r>
              <a:rPr lang="en-US" sz="1400" dirty="0" smtClean="0"/>
              <a:t>, </a:t>
            </a:r>
            <a:br>
              <a:rPr lang="en-US" sz="1400" dirty="0" smtClean="0"/>
            </a:br>
            <a:r>
              <a:rPr lang="en-US" sz="1400" dirty="0" smtClean="0"/>
              <a:t>week</a:t>
            </a:r>
            <a:endParaRPr lang="it-IT" sz="1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1560" y="3507854"/>
            <a:ext cx="7848872" cy="13464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7132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action=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"demo_form.asp"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method=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Nome: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"nome"&gt;&lt;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Cognome: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"text"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name=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"cognome"&gt;&lt;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br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  &lt;input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submit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value=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"Invia"&gt;</a:t>
            </a:r>
            <a:br>
              <a:rPr lang="it-IT" sz="1600" dirty="0" smtClean="0">
                <a:latin typeface="Courier New" pitchFamily="49" charset="0"/>
                <a:cs typeface="Courier New" pitchFamily="49" charset="0"/>
              </a:rPr>
            </a:b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it-IT" sz="1600" dirty="0" err="1" smtClean="0">
                <a:latin typeface="Courier New" pitchFamily="49" charset="0"/>
                <a:cs typeface="Courier New" pitchFamily="49" charset="0"/>
              </a:rPr>
              <a:t>form</a:t>
            </a:r>
            <a:r>
              <a:rPr lang="it-IT" sz="16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it-IT" sz="1600" dirty="0" smtClean="0">
              <a:latin typeface="Courier New" pitchFamily="49" charset="0"/>
              <a:ea typeface="Open Sans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/>
          <a:lstStyle/>
          <a:p>
            <a:r>
              <a:rPr lang="it-IT" dirty="0" smtClean="0"/>
              <a:t>&lt;input&gt; ATTRIBUTI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03598"/>
          <a:ext cx="8280920" cy="3623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264696"/>
              </a:tblGrid>
              <a:tr h="177878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Attributo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dirty="0" smtClean="0">
                          <a:solidFill>
                            <a:srgbClr val="FFFFFF"/>
                          </a:solidFill>
                          <a:latin typeface="+mn-lt"/>
                        </a:rPr>
                        <a:t>Descrizione</a:t>
                      </a:r>
                      <a:endParaRPr lang="it-IT" sz="140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28575" marR="28575" marT="28575" marB="28575" anchor="ctr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disabled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smtClean="0"/>
                        <a:t>Specifica che un campo di input è disabilitato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max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Valore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massimo</a:t>
                      </a:r>
                      <a:r>
                        <a:rPr lang="en-US" sz="1200" dirty="0" smtClean="0"/>
                        <a:t> per </a:t>
                      </a:r>
                      <a:r>
                        <a:rPr lang="en-US" sz="1200" dirty="0" err="1" smtClean="0"/>
                        <a:t>il</a:t>
                      </a:r>
                      <a:r>
                        <a:rPr lang="en-US" sz="1200" dirty="0" smtClean="0"/>
                        <a:t> campo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maxlength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Massimo </a:t>
                      </a:r>
                      <a:r>
                        <a:rPr lang="en-US" sz="1200" dirty="0" err="1" smtClean="0"/>
                        <a:t>numero</a:t>
                      </a:r>
                      <a:r>
                        <a:rPr lang="en-US" sz="1200" dirty="0" smtClean="0"/>
                        <a:t> di </a:t>
                      </a:r>
                      <a:r>
                        <a:rPr lang="en-US" sz="1200" dirty="0" err="1" smtClean="0"/>
                        <a:t>caratteri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>
                          <a:latin typeface="+mj-lt"/>
                        </a:rPr>
                        <a:t>min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Valore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minimo</a:t>
                      </a:r>
                      <a:r>
                        <a:rPr lang="en-US" sz="1200" dirty="0" smtClean="0"/>
                        <a:t> per </a:t>
                      </a:r>
                      <a:r>
                        <a:rPr lang="en-US" sz="1200" dirty="0" err="1" smtClean="0"/>
                        <a:t>il</a:t>
                      </a:r>
                      <a:r>
                        <a:rPr lang="en-US" sz="1200" dirty="0" smtClean="0"/>
                        <a:t> campo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>
                          <a:latin typeface="+mj-lt"/>
                        </a:rPr>
                        <a:t>pattern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Specifica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i="1" dirty="0" smtClean="0"/>
                        <a:t>regular </a:t>
                      </a:r>
                      <a:r>
                        <a:rPr lang="en-US" sz="1200" i="1" dirty="0"/>
                        <a:t>expression </a:t>
                      </a:r>
                      <a:r>
                        <a:rPr lang="en-US" sz="1200" dirty="0" err="1" smtClean="0"/>
                        <a:t>che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può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controllare</a:t>
                      </a:r>
                      <a:r>
                        <a:rPr lang="en-US" sz="1200" dirty="0" smtClean="0"/>
                        <a:t> se </a:t>
                      </a:r>
                      <a:r>
                        <a:rPr lang="en-US" sz="1200" dirty="0" err="1" smtClean="0"/>
                        <a:t>il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valore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inserito</a:t>
                      </a:r>
                      <a:r>
                        <a:rPr lang="en-US" sz="1200" dirty="0" smtClean="0"/>
                        <a:t> è </a:t>
                      </a:r>
                      <a:r>
                        <a:rPr lang="en-US" sz="1200" dirty="0" err="1" smtClean="0"/>
                        <a:t>valido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readonly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Campo di input non </a:t>
                      </a:r>
                      <a:r>
                        <a:rPr lang="en-US" sz="1200" dirty="0" err="1" smtClean="0"/>
                        <a:t>modificabile</a:t>
                      </a:r>
                      <a:r>
                        <a:rPr lang="en-US" sz="1200" dirty="0" smtClean="0"/>
                        <a:t> (sola </a:t>
                      </a:r>
                      <a:r>
                        <a:rPr lang="en-US" sz="1200" dirty="0" err="1" smtClean="0"/>
                        <a:t>lettura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required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smtClean="0"/>
                        <a:t>Il campo </a:t>
                      </a:r>
                      <a:r>
                        <a:rPr lang="en-US" sz="1200" dirty="0" err="1" smtClean="0"/>
                        <a:t>deve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essere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compilato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size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Larghezza</a:t>
                      </a:r>
                      <a:r>
                        <a:rPr lang="en-US" sz="1200" baseline="0" dirty="0" smtClean="0"/>
                        <a:t> in </a:t>
                      </a:r>
                      <a:r>
                        <a:rPr lang="en-US" sz="1200" baseline="0" dirty="0" err="1" smtClean="0"/>
                        <a:t>caratteri</a:t>
                      </a:r>
                      <a:r>
                        <a:rPr lang="en-US" sz="1200" baseline="0" dirty="0" smtClean="0"/>
                        <a:t> del compo di input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step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Intervalli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legali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  <a:tr h="205437">
                <a:tc>
                  <a:txBody>
                    <a:bodyPr/>
                    <a:lstStyle/>
                    <a:p>
                      <a:pPr fontAlgn="t"/>
                      <a:r>
                        <a:rPr lang="it-IT" sz="1200" dirty="0" err="1">
                          <a:latin typeface="+mj-lt"/>
                        </a:rPr>
                        <a:t>value</a:t>
                      </a:r>
                      <a:endParaRPr lang="it-IT" sz="1200" dirty="0">
                        <a:latin typeface="+mj-lt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 smtClean="0"/>
                        <a:t>Valore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contenuto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dal</a:t>
                      </a:r>
                      <a:r>
                        <a:rPr lang="en-US" sz="1200" dirty="0" smtClean="0"/>
                        <a:t> campo</a:t>
                      </a:r>
                      <a:endParaRPr lang="en-US" sz="1200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aabb_2014</Template>
  <TotalTime>614</TotalTime>
  <Words>1582</Words>
  <Application>Microsoft Office PowerPoint</Application>
  <PresentationFormat>Presentazione su schermo (16:9)</PresentationFormat>
  <Paragraphs>367</Paragraphs>
  <Slides>35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6" baseType="lpstr">
      <vt:lpstr>aabb_2014</vt:lpstr>
      <vt:lpstr>ELEMENTI INTERATTIVI</vt:lpstr>
      <vt:lpstr>A</vt:lpstr>
      <vt:lpstr>ATTRIBUTI PER &lt;a&gt;</vt:lpstr>
      <vt:lpstr>PSEUDOCLASSI PER &lt;a&gt;</vt:lpstr>
      <vt:lpstr>FORM</vt:lpstr>
      <vt:lpstr>ELEMENTI &lt;form&gt;</vt:lpstr>
      <vt:lpstr>ATTRIBUTI&lt;form&gt;</vt:lpstr>
      <vt:lpstr>INPUT</vt:lpstr>
      <vt:lpstr>&lt;input&gt; ATTRIBUTI</vt:lpstr>
      <vt:lpstr>&lt;input&gt; TYPE</vt:lpstr>
      <vt:lpstr>&lt;input&gt; TYPE</vt:lpstr>
      <vt:lpstr>TEXTAREA</vt:lpstr>
      <vt:lpstr>BUTTON</vt:lpstr>
      <vt:lpstr>SELECT</vt:lpstr>
      <vt:lpstr>ELEMENTI MULTIMEDIALI</vt:lpstr>
      <vt:lpstr>IMG</vt:lpstr>
      <vt:lpstr>VIDEO</vt:lpstr>
      <vt:lpstr>AUDIO</vt:lpstr>
      <vt:lpstr>CANVAS </vt:lpstr>
      <vt:lpstr>TABLE</vt:lpstr>
      <vt:lpstr>TABELLA</vt:lpstr>
      <vt:lpstr>Diapositiva 22</vt:lpstr>
      <vt:lpstr>PROGETTAZIONE RESPONSIVE</vt:lpstr>
      <vt:lpstr>FLOAT</vt:lpstr>
      <vt:lpstr>PROPRIETÀ DEI BLOCCHI</vt:lpstr>
      <vt:lpstr>Float</vt:lpstr>
      <vt:lpstr>Float</vt:lpstr>
      <vt:lpstr>Float</vt:lpstr>
      <vt:lpstr>Float</vt:lpstr>
      <vt:lpstr>MEDIA QUERY</vt:lpstr>
      <vt:lpstr>MEDIA</vt:lpstr>
      <vt:lpstr>SINTASSI</vt:lpstr>
      <vt:lpstr>tipi @media</vt:lpstr>
      <vt:lpstr>specifiche @media</vt:lpstr>
      <vt:lpstr>specifiche @media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ELEMENTI INTERATTIVI</dc:title>
  <cp:lastModifiedBy>Bruno Migliaretti</cp:lastModifiedBy>
  <cp:revision>4</cp:revision>
  <dcterms:modified xsi:type="dcterms:W3CDTF">2015-03-23T15:06:04Z</dcterms:modified>
</cp:coreProperties>
</file>