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6" r:id="rId2"/>
    <p:sldId id="303" r:id="rId3"/>
    <p:sldId id="257" r:id="rId4"/>
    <p:sldId id="263" r:id="rId5"/>
    <p:sldId id="264" r:id="rId6"/>
    <p:sldId id="258" r:id="rId7"/>
    <p:sldId id="259" r:id="rId8"/>
    <p:sldId id="298" r:id="rId9"/>
    <p:sldId id="304" r:id="rId10"/>
    <p:sldId id="260" r:id="rId11"/>
    <p:sldId id="261" r:id="rId12"/>
    <p:sldId id="262" r:id="rId13"/>
    <p:sldId id="265" r:id="rId14"/>
    <p:sldId id="305" r:id="rId15"/>
    <p:sldId id="266" r:id="rId16"/>
    <p:sldId id="267" r:id="rId17"/>
    <p:sldId id="268" r:id="rId18"/>
    <p:sldId id="306" r:id="rId19"/>
    <p:sldId id="269" r:id="rId20"/>
    <p:sldId id="270" r:id="rId21"/>
    <p:sldId id="272" r:id="rId22"/>
    <p:sldId id="299" r:id="rId23"/>
    <p:sldId id="300" r:id="rId24"/>
    <p:sldId id="301" r:id="rId25"/>
    <p:sldId id="302" r:id="rId26"/>
    <p:sldId id="273" r:id="rId27"/>
    <p:sldId id="274" r:id="rId28"/>
    <p:sldId id="275" r:id="rId29"/>
    <p:sldId id="276" r:id="rId30"/>
    <p:sldId id="307" r:id="rId31"/>
    <p:sldId id="277" r:id="rId32"/>
    <p:sldId id="279" r:id="rId33"/>
    <p:sldId id="280" r:id="rId34"/>
    <p:sldId id="281" r:id="rId35"/>
    <p:sldId id="282" r:id="rId36"/>
    <p:sldId id="283" r:id="rId37"/>
    <p:sldId id="308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</p:sldIdLst>
  <p:sldSz cx="9144000" cy="5143500" type="screen16x9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3300"/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EFEB4-AD78-4255-8072-C28DE0A528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F8EB3-C7B9-43EC-831E-9EC0BE2447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D5F7E-B9D0-4135-9028-5550F02510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BD773-7867-47B1-8CA6-8570CF5C52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91AE3-7B08-42EF-B278-F47A78E856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307C-D127-4E79-A59F-0807DE5D1C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25E1-737D-40FE-9121-AC08401C40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FBFB0-4A33-4480-BE4A-BD49979841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23A8-1BE0-4CCF-9A1F-BF31DF2292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E362-75F4-4C8B-BCC3-404BA94BF7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C451-201D-4D72-A530-5A535F221B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83C9C-C0AD-4DFD-91D8-AE043C0A86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8FEA-BA7B-4826-9D2A-7328E2CA6F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6496-2619-41A1-895E-8198E1A05F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6A8ADE-BCF1-4750-B5F5-4F1521B044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ooge 05_53" pitchFamily="2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ooge 05_53" pitchFamily="2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ooge 05_53" pitchFamily="2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ooge 05_53" pitchFamily="2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032000"/>
            <a:ext cx="7772400" cy="1101725"/>
          </a:xfrm>
        </p:spPr>
        <p:txBody>
          <a:bodyPr/>
          <a:lstStyle/>
          <a:p>
            <a:r>
              <a:rPr lang="it-IT" sz="4000" smtClean="0">
                <a:solidFill>
                  <a:srgbClr val="336699"/>
                </a:solidFill>
              </a:rPr>
              <a:t>Rappresentazione digitale delle informazioni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smtClean="0"/>
          </a:p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9750" y="1090354"/>
            <a:ext cx="83527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it-IT" sz="2400" dirty="0" smtClean="0">
                <a:latin typeface="+mn-lt"/>
                <a:cs typeface="Arial" pitchFamily="34" charset="0"/>
              </a:rPr>
              <a:t>Un </a:t>
            </a:r>
            <a:r>
              <a:rPr lang="it-IT" sz="2400" dirty="0">
                <a:latin typeface="+mn-lt"/>
                <a:cs typeface="Arial" pitchFamily="34" charset="0"/>
              </a:rPr>
              <a:t>testo e’ una sequenza di caratteri alfabetici, separatori e caratteri speciali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it-IT" sz="2400" dirty="0">
                <a:latin typeface="+mn-lt"/>
                <a:cs typeface="Arial" pitchFamily="34" charset="0"/>
              </a:rPr>
              <a:t>Ad ogni carattere e’associata una diversa configurazione di bit.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it-IT" sz="2400" dirty="0">
                <a:latin typeface="+mn-lt"/>
                <a:cs typeface="Arial" pitchFamily="34" charset="0"/>
              </a:rPr>
              <a:t>Esempio: </a:t>
            </a:r>
          </a:p>
          <a:p>
            <a:pPr lvl="1">
              <a:defRPr/>
            </a:pPr>
            <a:r>
              <a:rPr lang="it-IT" sz="2400" dirty="0" smtClean="0">
                <a:latin typeface="+mn-lt"/>
                <a:cs typeface="Arial" pitchFamily="34" charset="0"/>
              </a:rPr>
              <a:t>21 </a:t>
            </a:r>
            <a:r>
              <a:rPr lang="it-IT" sz="2400" dirty="0">
                <a:latin typeface="+mn-lt"/>
                <a:cs typeface="Arial" pitchFamily="34" charset="0"/>
              </a:rPr>
              <a:t>lettere </a:t>
            </a:r>
            <a:r>
              <a:rPr lang="it-IT" sz="2400" dirty="0" smtClean="0">
                <a:latin typeface="+mn-lt"/>
                <a:cs typeface="Arial" pitchFamily="34" charset="0"/>
              </a:rPr>
              <a:t>+ </a:t>
            </a:r>
            <a:r>
              <a:rPr lang="it-IT" sz="2400" dirty="0">
                <a:latin typeface="+mn-lt"/>
                <a:cs typeface="Arial" pitchFamily="34" charset="0"/>
              </a:rPr>
              <a:t>10 numeri + 10 punteggiatura = 41 simboli</a:t>
            </a:r>
          </a:p>
          <a:p>
            <a:pPr>
              <a:defRPr/>
            </a:pPr>
            <a:r>
              <a:rPr lang="it-IT" sz="2400" dirty="0">
                <a:latin typeface="+mn-lt"/>
                <a:cs typeface="Arial" pitchFamily="34" charset="0"/>
              </a:rPr>
              <a:t>	– 	2</a:t>
            </a:r>
            <a:r>
              <a:rPr lang="it-IT" sz="2400" baseline="30000" dirty="0">
                <a:latin typeface="+mn-lt"/>
                <a:cs typeface="Arial" pitchFamily="34" charset="0"/>
              </a:rPr>
              <a:t>5</a:t>
            </a:r>
            <a:r>
              <a:rPr lang="it-IT" sz="2400" dirty="0">
                <a:latin typeface="+mn-lt"/>
                <a:cs typeface="Arial" pitchFamily="34" charset="0"/>
              </a:rPr>
              <a:t> = 32 combinazioni</a:t>
            </a:r>
          </a:p>
          <a:p>
            <a:pPr>
              <a:defRPr/>
            </a:pPr>
            <a:r>
              <a:rPr lang="it-IT" sz="2400" dirty="0">
                <a:latin typeface="+mn-lt"/>
                <a:cs typeface="Arial" pitchFamily="34" charset="0"/>
              </a:rPr>
              <a:t>	– 	2</a:t>
            </a:r>
            <a:r>
              <a:rPr lang="it-IT" sz="2400" baseline="30000" dirty="0">
                <a:latin typeface="+mn-lt"/>
                <a:cs typeface="Arial" pitchFamily="34" charset="0"/>
              </a:rPr>
              <a:t>6</a:t>
            </a:r>
            <a:r>
              <a:rPr lang="it-IT" sz="2400" dirty="0">
                <a:latin typeface="+mn-lt"/>
                <a:cs typeface="Arial" pitchFamily="34" charset="0"/>
              </a:rPr>
              <a:t> = 64 combinazioni → </a:t>
            </a:r>
            <a:r>
              <a:rPr lang="it-IT" sz="2400" b="1" dirty="0">
                <a:solidFill>
                  <a:srgbClr val="FF3300"/>
                </a:solidFill>
                <a:latin typeface="+mn-lt"/>
                <a:cs typeface="Arial" pitchFamily="34" charset="0"/>
              </a:rPr>
              <a:t>ok</a:t>
            </a:r>
          </a:p>
          <a:p>
            <a:pPr>
              <a:defRPr/>
            </a:pPr>
            <a:r>
              <a:rPr lang="it-IT" sz="2400" dirty="0">
                <a:latin typeface="+mn-lt"/>
                <a:cs typeface="Arial" pitchFamily="34" charset="0"/>
              </a:rPr>
              <a:t>Possiamo usare una codifica a 6 bit.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411510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 err="1" smtClean="0">
                <a:solidFill>
                  <a:srgbClr val="336699"/>
                </a:solidFill>
                <a:latin typeface="+mj-lt"/>
                <a:cs typeface="Arial" pitchFamily="34" charset="0"/>
              </a:rPr>
              <a:t>iltesto</a:t>
            </a:r>
            <a:endParaRPr lang="it-IT" sz="4000" dirty="0">
              <a:solidFill>
                <a:srgbClr val="336699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717550"/>
            <a:ext cx="8229600" cy="485775"/>
          </a:xfrm>
        </p:spPr>
        <p:txBody>
          <a:bodyPr/>
          <a:lstStyle/>
          <a:p>
            <a:r>
              <a:rPr lang="it-IT" sz="3200" smtClean="0">
                <a:solidFill>
                  <a:schemeClr val="tx1"/>
                </a:solidFill>
              </a:rPr>
              <a:t>Esempio codifica testo a 6 bit</a:t>
            </a:r>
            <a:br>
              <a:rPr lang="it-IT" sz="3200" smtClean="0">
                <a:solidFill>
                  <a:schemeClr val="tx1"/>
                </a:solidFill>
              </a:rPr>
            </a:br>
            <a:endParaRPr lang="it-IT" sz="3200" smtClean="0">
              <a:solidFill>
                <a:schemeClr val="tx1"/>
              </a:solidFill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55650" y="1058863"/>
            <a:ext cx="4038600" cy="4084637"/>
          </a:xfrm>
        </p:spPr>
        <p:txBody>
          <a:bodyPr/>
          <a:lstStyle/>
          <a:p>
            <a:r>
              <a:rPr lang="it-IT" sz="2400" smtClean="0"/>
              <a:t>000000 = a</a:t>
            </a:r>
          </a:p>
          <a:p>
            <a:r>
              <a:rPr lang="it-IT" sz="2400" smtClean="0"/>
              <a:t>000001 = b</a:t>
            </a:r>
          </a:p>
          <a:p>
            <a:r>
              <a:rPr lang="it-IT" sz="2400" smtClean="0"/>
              <a:t>000010 = c</a:t>
            </a:r>
          </a:p>
          <a:p>
            <a:r>
              <a:rPr lang="it-IT" sz="2400" smtClean="0"/>
              <a:t>000011 = d</a:t>
            </a:r>
          </a:p>
          <a:p>
            <a:r>
              <a:rPr lang="it-IT" sz="2400" smtClean="0"/>
              <a:t>000100 = e</a:t>
            </a:r>
          </a:p>
          <a:p>
            <a:r>
              <a:rPr lang="it-IT" sz="2400" smtClean="0"/>
              <a:t>000101 = f</a:t>
            </a:r>
          </a:p>
          <a:p>
            <a:r>
              <a:rPr lang="it-IT" sz="2400" smtClean="0"/>
              <a:t>000110 = g</a:t>
            </a:r>
          </a:p>
          <a:p>
            <a:r>
              <a:rPr lang="it-IT" sz="2400" smtClean="0"/>
              <a:t>000111 = h</a:t>
            </a:r>
          </a:p>
          <a:p>
            <a:endParaRPr lang="it-IT" sz="2400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498600"/>
            <a:ext cx="4038600" cy="3395663"/>
          </a:xfrm>
        </p:spPr>
        <p:txBody>
          <a:bodyPr/>
          <a:lstStyle/>
          <a:p>
            <a:pPr>
              <a:buFontTx/>
              <a:buNone/>
            </a:pPr>
            <a:r>
              <a:rPr lang="it-IT" sz="2400" smtClean="0"/>
              <a:t>Un testo e’rappresentato</a:t>
            </a:r>
          </a:p>
          <a:p>
            <a:pPr>
              <a:buFontTx/>
              <a:buNone/>
            </a:pPr>
            <a:r>
              <a:rPr lang="it-IT" sz="2400" smtClean="0"/>
              <a:t>dalla sequenza di byte</a:t>
            </a:r>
          </a:p>
          <a:p>
            <a:pPr>
              <a:buFontTx/>
              <a:buNone/>
            </a:pPr>
            <a:r>
              <a:rPr lang="it-IT" sz="2400" smtClean="0"/>
              <a:t>associati ai caratteri che lo</a:t>
            </a:r>
          </a:p>
          <a:p>
            <a:pPr>
              <a:buFontTx/>
              <a:buNone/>
            </a:pPr>
            <a:r>
              <a:rPr lang="it-IT" sz="2400" smtClean="0"/>
              <a:t>compongono, nell'ordine in</a:t>
            </a:r>
          </a:p>
          <a:p>
            <a:pPr>
              <a:buFontTx/>
              <a:buNone/>
            </a:pPr>
            <a:r>
              <a:rPr lang="it-IT" sz="2400" smtClean="0"/>
              <a:t>cui essi compaiono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42963"/>
            <a:ext cx="8147050" cy="695325"/>
          </a:xfrm>
        </p:spPr>
        <p:txBody>
          <a:bodyPr/>
          <a:lstStyle/>
          <a:p>
            <a:r>
              <a:rPr lang="it-IT" sz="3200" smtClean="0"/>
              <a:t>Standard ASCII</a:t>
            </a:r>
            <a:r>
              <a:rPr lang="it-IT" sz="2800" smtClean="0"/>
              <a:t/>
            </a:r>
            <a:br>
              <a:rPr lang="it-IT" sz="2800" smtClean="0"/>
            </a:br>
            <a:r>
              <a:rPr lang="it-IT" sz="2000" smtClean="0"/>
              <a:t>American Standard Code for Information Interchange</a:t>
            </a:r>
            <a:r>
              <a:rPr lang="it-IT" sz="2800" smtClean="0"/>
              <a:t/>
            </a:r>
            <a:br>
              <a:rPr lang="it-IT" sz="2800" smtClean="0"/>
            </a:br>
            <a:endParaRPr lang="it-IT" sz="2800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85925"/>
            <a:ext cx="8218488" cy="3100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 smtClean="0"/>
              <a:t>La codifica ASCII prevede l’utilizzo di 128 caratteri diversi</a:t>
            </a:r>
          </a:p>
          <a:p>
            <a:pPr>
              <a:lnSpc>
                <a:spcPct val="90000"/>
              </a:lnSpc>
            </a:pPr>
            <a:r>
              <a:rPr lang="it-IT" sz="2400" dirty="0" smtClean="0"/>
              <a:t>Ogni carattere è associato ad una diversa configurazione di 7 bit</a:t>
            </a:r>
          </a:p>
          <a:p>
            <a:pPr>
              <a:lnSpc>
                <a:spcPct val="90000"/>
              </a:lnSpc>
            </a:pPr>
            <a:r>
              <a:rPr lang="it-IT" sz="2400" dirty="0" smtClean="0"/>
              <a:t>La codifica ASCII estesa prevede 256 simboli e 8 bit </a:t>
            </a:r>
            <a:r>
              <a:rPr lang="it-IT" sz="2400" i="1" dirty="0" smtClean="0"/>
              <a:t>(1byte) </a:t>
            </a:r>
            <a:r>
              <a:rPr lang="it-IT" sz="2400" dirty="0" smtClean="0"/>
              <a:t>per ogni carattere</a:t>
            </a:r>
          </a:p>
          <a:p>
            <a:pPr>
              <a:lnSpc>
                <a:spcPct val="90000"/>
              </a:lnSpc>
            </a:pPr>
            <a:r>
              <a:rPr lang="it-IT" sz="2400" dirty="0" smtClean="0"/>
              <a:t>Quindi un testo di 1000 caratteri richiede 1Kbyte per essere rappresentato</a:t>
            </a:r>
          </a:p>
          <a:p>
            <a:pPr>
              <a:lnSpc>
                <a:spcPct val="90000"/>
              </a:lnSpc>
            </a:pP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9725"/>
            <a:ext cx="8229600" cy="857250"/>
          </a:xfrm>
        </p:spPr>
        <p:txBody>
          <a:bodyPr/>
          <a:lstStyle/>
          <a:p>
            <a:r>
              <a:rPr lang="it-IT" smtClean="0"/>
              <a:t>Standard Unicode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3500"/>
            <a:ext cx="8218488" cy="3070225"/>
          </a:xfrm>
        </p:spPr>
        <p:txBody>
          <a:bodyPr/>
          <a:lstStyle/>
          <a:p>
            <a:r>
              <a:rPr lang="it-IT" sz="2800" dirty="0" smtClean="0"/>
              <a:t>Lo standard ISO10646/</a:t>
            </a:r>
            <a:r>
              <a:rPr lang="it-IT" sz="2800" dirty="0" err="1" smtClean="0"/>
              <a:t>Unicode</a:t>
            </a:r>
            <a:r>
              <a:rPr lang="it-IT" sz="2800" dirty="0" smtClean="0"/>
              <a:t> si basa su una codifica a 32 bit  che consente oltre due miliardi di possibili caratteri </a:t>
            </a:r>
          </a:p>
          <a:p>
            <a:r>
              <a:rPr lang="it-IT" sz="2800" dirty="0" smtClean="0"/>
              <a:t>UTF 8 usa 7 bit per carattere per codificare i primi 127 caratteri corrispondenti all'ASCII standard, e attiva l'ottavo bit solo quando serve la codifica </a:t>
            </a:r>
            <a:r>
              <a:rPr lang="it-IT" sz="2800" dirty="0" err="1" smtClean="0"/>
              <a:t>Unicode</a:t>
            </a:r>
            <a:r>
              <a:rPr lang="it-IT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032000"/>
            <a:ext cx="7772400" cy="1101725"/>
          </a:xfrm>
        </p:spPr>
        <p:txBody>
          <a:bodyPr/>
          <a:lstStyle/>
          <a:p>
            <a:r>
              <a:rPr lang="it-IT" sz="4000" dirty="0" smtClean="0">
                <a:solidFill>
                  <a:srgbClr val="336699"/>
                </a:solidFill>
              </a:rPr>
              <a:t>Codifica esatta e codifica approssimata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27063"/>
            <a:ext cx="8229600" cy="857250"/>
          </a:xfrm>
        </p:spPr>
        <p:txBody>
          <a:bodyPr/>
          <a:lstStyle/>
          <a:p>
            <a:r>
              <a:rPr lang="it-IT" smtClean="0"/>
              <a:t>Codifica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92250"/>
            <a:ext cx="8218488" cy="28400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 smtClean="0"/>
              <a:t>Una codifica esatta a </a:t>
            </a:r>
            <a:r>
              <a:rPr lang="it-IT" sz="2000" i="1" smtClean="0"/>
              <a:t>n </a:t>
            </a:r>
            <a:r>
              <a:rPr lang="it-IT" sz="2000" smtClean="0"/>
              <a:t>bit è possibile solo quando l’insieme delle informazioni da codificare è finito e di dimensione inferiore o uguale  </a:t>
            </a:r>
            <a:r>
              <a:rPr lang="it-IT" sz="2000" b="1" i="1" smtClean="0">
                <a:solidFill>
                  <a:srgbClr val="336699"/>
                </a:solidFill>
              </a:rPr>
              <a:t>al massimo del valore che posso rappresentare con una parola di una determinata lunghezza</a:t>
            </a:r>
            <a:endParaRPr lang="it-IT" sz="2000" b="1" smtClean="0">
              <a:solidFill>
                <a:srgbClr val="336699"/>
              </a:solidFill>
            </a:endParaRPr>
          </a:p>
          <a:p>
            <a:pPr>
              <a:lnSpc>
                <a:spcPct val="80000"/>
              </a:lnSpc>
            </a:pPr>
            <a:r>
              <a:rPr lang="it-IT" sz="2000" smtClean="0"/>
              <a:t>I calcolatori sono oggetti finiti che elaborano e memorizzano un numero finito di bit.</a:t>
            </a:r>
          </a:p>
          <a:p>
            <a:pPr>
              <a:lnSpc>
                <a:spcPct val="80000"/>
              </a:lnSpc>
            </a:pPr>
            <a:r>
              <a:rPr lang="it-IT" sz="2000" smtClean="0"/>
              <a:t>Se l’insieme da codificare ha una contiene un numero di informazioni maggiore di </a:t>
            </a:r>
            <a:r>
              <a:rPr lang="it-IT" sz="2000" i="1" smtClean="0"/>
              <a:t>2</a:t>
            </a:r>
            <a:r>
              <a:rPr lang="it-IT" sz="2000" i="1" baseline="30000" smtClean="0"/>
              <a:t>n</a:t>
            </a:r>
            <a:r>
              <a:rPr lang="it-IT" sz="2000" i="1" smtClean="0"/>
              <a:t> </a:t>
            </a:r>
            <a:r>
              <a:rPr lang="it-IT" sz="2000" smtClean="0"/>
              <a:t>se ne puo’ dare solo una rappresentazione approssimata o parziale. Questa limitazione avviene in due modi: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336699"/>
                </a:solidFill>
              </a:rPr>
              <a:t>Operazioni di limitazione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it-IT" sz="2400" b="1" smtClean="0">
                <a:solidFill>
                  <a:srgbClr val="336699"/>
                </a:solidFill>
              </a:rPr>
              <a:t>Operazioni di partizionamento</a:t>
            </a:r>
          </a:p>
          <a:p>
            <a:pPr>
              <a:lnSpc>
                <a:spcPct val="80000"/>
              </a:lnSpc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857250"/>
          </a:xfrm>
        </p:spPr>
        <p:txBody>
          <a:bodyPr/>
          <a:lstStyle/>
          <a:p>
            <a:r>
              <a:rPr lang="it-IT" dirty="0" smtClean="0"/>
              <a:t>Numeri interi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04938"/>
            <a:ext cx="8218488" cy="3165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300" dirty="0" smtClean="0"/>
              <a:t>I numeri interi sono un insieme discreto illimitato.</a:t>
            </a:r>
          </a:p>
          <a:p>
            <a:pPr>
              <a:lnSpc>
                <a:spcPct val="90000"/>
              </a:lnSpc>
            </a:pPr>
            <a:r>
              <a:rPr lang="it-IT" sz="2300" dirty="0" smtClean="0"/>
              <a:t>Per poter essere codificati devono essere limitati.</a:t>
            </a:r>
          </a:p>
          <a:p>
            <a:pPr>
              <a:lnSpc>
                <a:spcPct val="90000"/>
              </a:lnSpc>
            </a:pPr>
            <a:r>
              <a:rPr lang="it-IT" sz="2300" dirty="0" smtClean="0"/>
              <a:t>Sottoinsieme simmetrico rispetto allo 0.</a:t>
            </a:r>
          </a:p>
          <a:p>
            <a:pPr>
              <a:lnSpc>
                <a:spcPct val="90000"/>
              </a:lnSpc>
            </a:pPr>
            <a:r>
              <a:rPr lang="it-IT" sz="2300" dirty="0" smtClean="0"/>
              <a:t>Si usa </a:t>
            </a:r>
            <a:r>
              <a:rPr lang="it-IT" sz="2300" i="1" dirty="0" smtClean="0"/>
              <a:t>1 </a:t>
            </a:r>
            <a:r>
              <a:rPr lang="it-IT" sz="2300" dirty="0" smtClean="0"/>
              <a:t>bit per rappresentare il segno e i restanti </a:t>
            </a:r>
            <a:r>
              <a:rPr lang="it-IT" sz="2300" i="1" dirty="0" smtClean="0"/>
              <a:t>a = n-1 </a:t>
            </a:r>
            <a:r>
              <a:rPr lang="it-IT" sz="2300" dirty="0" smtClean="0"/>
              <a:t>per rappresentare il modulo.</a:t>
            </a:r>
          </a:p>
          <a:p>
            <a:pPr>
              <a:lnSpc>
                <a:spcPct val="90000"/>
              </a:lnSpc>
            </a:pPr>
            <a:r>
              <a:rPr lang="it-IT" sz="2300" dirty="0" smtClean="0"/>
              <a:t>Il massimo numero rappresentabile è (in modulo) </a:t>
            </a:r>
            <a:r>
              <a:rPr lang="it-IT" sz="2300" i="1" dirty="0" smtClean="0"/>
              <a:t>2</a:t>
            </a:r>
            <a:r>
              <a:rPr lang="it-IT" sz="2300" i="1" baseline="30000" dirty="0" smtClean="0"/>
              <a:t>a</a:t>
            </a:r>
            <a:r>
              <a:rPr lang="it-IT" sz="2300" i="1" dirty="0" smtClean="0"/>
              <a:t>-1</a:t>
            </a:r>
            <a:r>
              <a:rPr lang="it-IT" sz="23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it-IT" sz="2300" dirty="0" smtClean="0"/>
              <a:t>Se il risultato di un’operazione eccede il modulo </a:t>
            </a:r>
            <a:r>
              <a:rPr lang="it-IT" sz="2300" i="1" dirty="0" smtClean="0"/>
              <a:t>2</a:t>
            </a:r>
            <a:r>
              <a:rPr lang="it-IT" sz="2300" i="1" baseline="30000" dirty="0" smtClean="0"/>
              <a:t>a</a:t>
            </a:r>
            <a:r>
              <a:rPr lang="it-IT" sz="2300" i="1" dirty="0" smtClean="0"/>
              <a:t>-1 </a:t>
            </a:r>
            <a:r>
              <a:rPr lang="it-IT" sz="2300" dirty="0" smtClean="0"/>
              <a:t>non può essere codificato e il calcolatore restituisce un messaggio di </a:t>
            </a:r>
            <a:r>
              <a:rPr lang="it-IT" sz="2300" dirty="0" err="1" smtClean="0"/>
              <a:t>overflow</a:t>
            </a:r>
            <a:r>
              <a:rPr lang="it-IT" sz="2300" dirty="0" smtClean="0"/>
              <a:t>.</a:t>
            </a:r>
          </a:p>
          <a:p>
            <a:pPr>
              <a:lnSpc>
                <a:spcPct val="90000"/>
              </a:lnSpc>
            </a:pPr>
            <a:endParaRPr lang="it-IT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11510"/>
            <a:ext cx="8229600" cy="857250"/>
          </a:xfrm>
        </p:spPr>
        <p:txBody>
          <a:bodyPr/>
          <a:lstStyle/>
          <a:p>
            <a:r>
              <a:rPr lang="it-IT" dirty="0" smtClean="0"/>
              <a:t>Numeri reali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47614"/>
            <a:ext cx="8218488" cy="352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dirty="0" smtClean="0"/>
              <a:t>I numeri reali sono un insieme continuo e illimitato.</a:t>
            </a:r>
          </a:p>
          <a:p>
            <a:pPr>
              <a:lnSpc>
                <a:spcPct val="90000"/>
              </a:lnSpc>
            </a:pPr>
            <a:r>
              <a:rPr lang="it-IT" sz="2400" dirty="0" smtClean="0"/>
              <a:t>Per poterli rappresentare occorre limitarli (in modo simmetrico rispetto allo 0) e partizionarli.</a:t>
            </a:r>
          </a:p>
          <a:p>
            <a:pPr>
              <a:lnSpc>
                <a:spcPct val="90000"/>
              </a:lnSpc>
            </a:pPr>
            <a:r>
              <a:rPr lang="it-IT" sz="2400" i="1" dirty="0" smtClean="0"/>
              <a:t>Rappresentazione in virgola fissa: </a:t>
            </a:r>
            <a:r>
              <a:rPr lang="it-IT" sz="2400" dirty="0" smtClean="0"/>
              <a:t>Degli </a:t>
            </a:r>
            <a:r>
              <a:rPr lang="it-IT" sz="2400" i="1" dirty="0" smtClean="0"/>
              <a:t>n </a:t>
            </a:r>
            <a:r>
              <a:rPr lang="it-IT" sz="2400" dirty="0" smtClean="0"/>
              <a:t>bit della parola, </a:t>
            </a:r>
            <a:r>
              <a:rPr lang="it-IT" sz="2400" i="1" dirty="0" smtClean="0"/>
              <a:t>1 </a:t>
            </a:r>
            <a:r>
              <a:rPr lang="it-IT" sz="2400" dirty="0" smtClean="0"/>
              <a:t>rappresenta il segno, </a:t>
            </a:r>
            <a:r>
              <a:rPr lang="it-IT" sz="2400" i="1" dirty="0" smtClean="0"/>
              <a:t>a </a:t>
            </a:r>
            <a:r>
              <a:rPr lang="it-IT" sz="2400" dirty="0" smtClean="0"/>
              <a:t>rappresentano le cifre prima della virgola e </a:t>
            </a:r>
            <a:r>
              <a:rPr lang="it-IT" sz="2400" i="1" dirty="0" smtClean="0"/>
              <a:t>b </a:t>
            </a:r>
            <a:r>
              <a:rPr lang="it-IT" sz="2400" dirty="0" smtClean="0"/>
              <a:t>le cifre dopo la virgola.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 smtClean="0"/>
              <a:t>	– Il massimo numero rappresentabile è </a:t>
            </a:r>
            <a:r>
              <a:rPr lang="it-IT" sz="2000" i="1" dirty="0" smtClean="0"/>
              <a:t>(2</a:t>
            </a:r>
            <a:r>
              <a:rPr lang="it-IT" sz="2000" i="1" baseline="30000" dirty="0" smtClean="0"/>
              <a:t>n-1</a:t>
            </a:r>
            <a:r>
              <a:rPr lang="it-IT" sz="2000" i="1" dirty="0" smtClean="0"/>
              <a:t>-1)/2</a:t>
            </a:r>
            <a:r>
              <a:rPr lang="it-IT" sz="2000" i="1" baseline="30000" dirty="0" smtClean="0"/>
              <a:t>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000" dirty="0" smtClean="0"/>
              <a:t>	– L’accuratezza assoluta è </a:t>
            </a:r>
            <a:r>
              <a:rPr lang="it-IT" sz="2000" i="1" dirty="0" smtClean="0"/>
              <a:t>2</a:t>
            </a:r>
            <a:r>
              <a:rPr lang="it-IT" sz="2000" i="1" baseline="30000" dirty="0" smtClean="0"/>
              <a:t>-b</a:t>
            </a:r>
          </a:p>
          <a:p>
            <a:pPr>
              <a:lnSpc>
                <a:spcPct val="90000"/>
              </a:lnSpc>
            </a:pPr>
            <a:r>
              <a:rPr lang="it-IT" sz="2400" i="1" dirty="0" smtClean="0"/>
              <a:t>Rappresentazione in virgola mobile: </a:t>
            </a:r>
            <a:r>
              <a:rPr lang="it-IT" sz="2400" dirty="0" smtClean="0"/>
              <a:t>(</a:t>
            </a:r>
            <a:r>
              <a:rPr lang="it-IT" sz="2400" dirty="0" err="1" smtClean="0"/>
              <a:t>Floating</a:t>
            </a:r>
            <a:r>
              <a:rPr lang="it-IT" sz="2400" dirty="0" smtClean="0"/>
              <a:t> </a:t>
            </a:r>
            <a:r>
              <a:rPr lang="it-IT" sz="2400" dirty="0" err="1" smtClean="0"/>
              <a:t>point</a:t>
            </a:r>
            <a:r>
              <a:rPr lang="it-IT" sz="2400" dirty="0" smtClean="0"/>
              <a:t>).</a:t>
            </a:r>
            <a:endParaRPr lang="it-IT" sz="2400" i="1" baseline="30000" dirty="0" smtClean="0"/>
          </a:p>
          <a:p>
            <a:pPr>
              <a:lnSpc>
                <a:spcPct val="90000"/>
              </a:lnSpc>
            </a:pP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032000"/>
            <a:ext cx="7772400" cy="1101725"/>
          </a:xfrm>
        </p:spPr>
        <p:txBody>
          <a:bodyPr/>
          <a:lstStyle/>
          <a:p>
            <a:r>
              <a:rPr lang="it-IT" sz="4000" dirty="0" smtClean="0">
                <a:solidFill>
                  <a:srgbClr val="336699"/>
                </a:solidFill>
              </a:rPr>
              <a:t>Codifica delle immagini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87388"/>
            <a:ext cx="8229600" cy="857250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it-IT" sz="4000" dirty="0" smtClean="0">
                <a:solidFill>
                  <a:srgbClr val="336699"/>
                </a:solidFill>
              </a:rPr>
              <a:t>Rappresentazione delle immagini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12888"/>
            <a:ext cx="8147050" cy="3057525"/>
          </a:xfrm>
        </p:spPr>
        <p:txBody>
          <a:bodyPr/>
          <a:lstStyle/>
          <a:p>
            <a:r>
              <a:rPr lang="it-IT" sz="2400" dirty="0" smtClean="0"/>
              <a:t>Le immagini sono informazioni continue in tre dimensioni: due spaziali ed una colorimetrica.</a:t>
            </a:r>
          </a:p>
          <a:p>
            <a:r>
              <a:rPr lang="it-IT" sz="2400" dirty="0" smtClean="0"/>
              <a:t>Per codificarle occorre operare tre </a:t>
            </a:r>
            <a:r>
              <a:rPr lang="it-IT" sz="2400" dirty="0" err="1" smtClean="0"/>
              <a:t>discretizzazioni</a:t>
            </a:r>
            <a:r>
              <a:rPr lang="it-IT" sz="2400" dirty="0" smtClean="0"/>
              <a:t>.</a:t>
            </a:r>
          </a:p>
          <a:p>
            <a:pPr>
              <a:buFontTx/>
              <a:buNone/>
            </a:pPr>
            <a:r>
              <a:rPr lang="it-IT" sz="2000" dirty="0" smtClean="0"/>
              <a:t>	– Due </a:t>
            </a:r>
            <a:r>
              <a:rPr lang="it-IT" sz="2000" dirty="0" err="1" smtClean="0"/>
              <a:t>discretizzazioni</a:t>
            </a:r>
            <a:r>
              <a:rPr lang="it-IT" sz="2000" dirty="0" smtClean="0"/>
              <a:t> spaziali riducono l’immagine ad una matrice di punti colorati, detti pixel.</a:t>
            </a:r>
          </a:p>
          <a:p>
            <a:pPr>
              <a:buFontTx/>
              <a:buNone/>
            </a:pPr>
            <a:r>
              <a:rPr lang="it-IT" sz="2000" dirty="0" smtClean="0"/>
              <a:t>	– La terza </a:t>
            </a:r>
            <a:r>
              <a:rPr lang="it-IT" sz="2000" dirty="0" err="1" smtClean="0"/>
              <a:t>discretizzazione</a:t>
            </a:r>
            <a:r>
              <a:rPr lang="it-IT" sz="2000" dirty="0" smtClean="0"/>
              <a:t> limita l’insieme di colori che ogni pixel può assumere</a:t>
            </a:r>
            <a:r>
              <a:rPr lang="it-IT" sz="2400" dirty="0" smtClean="0"/>
              <a:t>.</a:t>
            </a:r>
          </a:p>
          <a:p>
            <a:endParaRPr lang="it-IT" sz="2400" i="1" baseline="30000" dirty="0" smtClean="0"/>
          </a:p>
          <a:p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032000"/>
            <a:ext cx="7772400" cy="1101725"/>
          </a:xfrm>
        </p:spPr>
        <p:txBody>
          <a:bodyPr/>
          <a:lstStyle/>
          <a:p>
            <a:r>
              <a:rPr lang="it-IT" sz="4000" dirty="0" smtClean="0">
                <a:solidFill>
                  <a:srgbClr val="336699"/>
                </a:solidFill>
              </a:rPr>
              <a:t>introduzione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27063"/>
            <a:ext cx="8229600" cy="857250"/>
          </a:xfrm>
        </p:spPr>
        <p:txBody>
          <a:bodyPr/>
          <a:lstStyle/>
          <a:p>
            <a:r>
              <a:rPr lang="it-IT" dirty="0" smtClean="0">
                <a:solidFill>
                  <a:srgbClr val="336699"/>
                </a:solidFill>
              </a:rPr>
              <a:t>Esempio: Livelli di grigio</a:t>
            </a:r>
          </a:p>
        </p:txBody>
      </p:sp>
      <p:pic>
        <p:nvPicPr>
          <p:cNvPr id="17411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438275"/>
            <a:ext cx="2519362" cy="3294063"/>
          </a:xfrm>
          <a:noFill/>
        </p:spPr>
      </p:pic>
      <p:sp>
        <p:nvSpPr>
          <p:cNvPr id="1741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941513"/>
            <a:ext cx="4752975" cy="2790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000" smtClean="0"/>
              <a:t>La codifica associa un unico codice ad un intervallo di livelli di grigio</a:t>
            </a:r>
          </a:p>
          <a:p>
            <a:pPr>
              <a:lnSpc>
                <a:spcPct val="90000"/>
              </a:lnSpc>
            </a:pPr>
            <a:r>
              <a:rPr lang="it-IT" sz="2000" smtClean="0"/>
              <a:t>Tutti i livelli di grigio all’interno dell’intervallo vengono codificati allo stesso modo comportando una perdita di informazione</a:t>
            </a:r>
          </a:p>
          <a:p>
            <a:pPr>
              <a:lnSpc>
                <a:spcPct val="90000"/>
              </a:lnSpc>
            </a:pPr>
            <a:r>
              <a:rPr lang="it-IT" sz="2000" smtClean="0"/>
              <a:t>Il livello di grigio originale non può essere ricostruito in maniera esatta dal codice binario</a:t>
            </a:r>
          </a:p>
          <a:p>
            <a:pPr>
              <a:lnSpc>
                <a:spcPct val="90000"/>
              </a:lnSpc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519113"/>
            <a:ext cx="8229600" cy="857250"/>
          </a:xfrm>
        </p:spPr>
        <p:txBody>
          <a:bodyPr/>
          <a:lstStyle/>
          <a:p>
            <a:r>
              <a:rPr lang="it-IT" sz="4000" smtClean="0"/>
              <a:t>Immagini bitmap</a:t>
            </a:r>
          </a:p>
        </p:txBody>
      </p:sp>
      <p:pic>
        <p:nvPicPr>
          <p:cNvPr id="19459" name="Picture 10" descr="stadioMo_8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4613"/>
            <a:ext cx="23764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1" descr="stadioMo_5B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344613"/>
            <a:ext cx="23764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2" descr="stadioMo_4B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344613"/>
            <a:ext cx="2376487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stadioMo_2B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2963863"/>
            <a:ext cx="237648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4" descr="stadioMo_1B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963863"/>
            <a:ext cx="23764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5"/>
          <p:cNvSpPr txBox="1">
            <a:spLocks noChangeArrowheads="1"/>
          </p:cNvSpPr>
          <p:nvPr/>
        </p:nvSpPr>
        <p:spPr bwMode="auto">
          <a:xfrm>
            <a:off x="1724025" y="2586038"/>
            <a:ext cx="62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8 bit</a:t>
            </a:r>
          </a:p>
        </p:txBody>
      </p:sp>
      <p:sp>
        <p:nvSpPr>
          <p:cNvPr id="19465" name="Text Box 16"/>
          <p:cNvSpPr txBox="1">
            <a:spLocks noChangeArrowheads="1"/>
          </p:cNvSpPr>
          <p:nvPr/>
        </p:nvSpPr>
        <p:spPr bwMode="auto">
          <a:xfrm>
            <a:off x="4211638" y="2625725"/>
            <a:ext cx="620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5 bit</a:t>
            </a:r>
          </a:p>
        </p:txBody>
      </p:sp>
      <p:sp>
        <p:nvSpPr>
          <p:cNvPr id="19466" name="Text Box 17"/>
          <p:cNvSpPr txBox="1">
            <a:spLocks noChangeArrowheads="1"/>
          </p:cNvSpPr>
          <p:nvPr/>
        </p:nvSpPr>
        <p:spPr bwMode="auto">
          <a:xfrm>
            <a:off x="6588125" y="2625725"/>
            <a:ext cx="620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4 bit</a:t>
            </a:r>
          </a:p>
        </p:txBody>
      </p:sp>
      <p:sp>
        <p:nvSpPr>
          <p:cNvPr id="19467" name="Text Box 18"/>
          <p:cNvSpPr txBox="1">
            <a:spLocks noChangeArrowheads="1"/>
          </p:cNvSpPr>
          <p:nvPr/>
        </p:nvSpPr>
        <p:spPr bwMode="auto">
          <a:xfrm>
            <a:off x="2843213" y="4246563"/>
            <a:ext cx="620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3 bit</a:t>
            </a:r>
          </a:p>
        </p:txBody>
      </p:sp>
      <p:sp>
        <p:nvSpPr>
          <p:cNvPr id="19468" name="Text Box 19"/>
          <p:cNvSpPr txBox="1">
            <a:spLocks noChangeArrowheads="1"/>
          </p:cNvSpPr>
          <p:nvPr/>
        </p:nvSpPr>
        <p:spPr bwMode="auto">
          <a:xfrm>
            <a:off x="5435600" y="4246563"/>
            <a:ext cx="620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1 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9725"/>
            <a:ext cx="8229600" cy="857250"/>
          </a:xfrm>
        </p:spPr>
        <p:txBody>
          <a:bodyPr/>
          <a:lstStyle/>
          <a:p>
            <a:r>
              <a:rPr lang="it-IT" smtClean="0">
                <a:solidFill>
                  <a:srgbClr val="336699"/>
                </a:solidFill>
              </a:rPr>
              <a:t>Immagini a 256 colori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31888"/>
            <a:ext cx="8229600" cy="3528094"/>
          </a:xfrm>
        </p:spPr>
        <p:txBody>
          <a:bodyPr/>
          <a:lstStyle/>
          <a:p>
            <a:r>
              <a:rPr lang="it-IT" sz="2800" dirty="0" smtClean="0"/>
              <a:t>La codifica è composta da due elementi distinti:</a:t>
            </a:r>
          </a:p>
          <a:p>
            <a:pPr lvl="1"/>
            <a:r>
              <a:rPr lang="it-IT" sz="2400" dirty="0" smtClean="0"/>
              <a:t>Una tabella di colori (</a:t>
            </a:r>
            <a:r>
              <a:rPr lang="it-IT" sz="2400" b="1" dirty="0" smtClean="0">
                <a:solidFill>
                  <a:srgbClr val="336699"/>
                </a:solidFill>
              </a:rPr>
              <a:t>palette</a:t>
            </a:r>
            <a:r>
              <a:rPr lang="it-IT" sz="2400" dirty="0" smtClean="0"/>
              <a:t>) in cui vengono definiti fino ad un massimo di 256 colori</a:t>
            </a:r>
          </a:p>
          <a:p>
            <a:pPr lvl="1"/>
            <a:r>
              <a:rPr lang="it-IT" sz="2400" dirty="0" smtClean="0"/>
              <a:t>I punti (</a:t>
            </a:r>
            <a:r>
              <a:rPr lang="it-IT" sz="2400" b="1" dirty="0" smtClean="0">
                <a:solidFill>
                  <a:srgbClr val="336699"/>
                </a:solidFill>
              </a:rPr>
              <a:t>pixel</a:t>
            </a:r>
            <a:r>
              <a:rPr lang="it-IT" sz="2400" dirty="0" smtClean="0"/>
              <a:t>) di cui è composta l’immagine il cui colore è definito da un byte (8 bit) che indica quale colore usare tra quelli definiti nella tabella.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3088"/>
            <a:ext cx="8229600" cy="857250"/>
          </a:xfrm>
        </p:spPr>
        <p:txBody>
          <a:bodyPr/>
          <a:lstStyle/>
          <a:p>
            <a:r>
              <a:rPr lang="it-IT" smtClean="0">
                <a:solidFill>
                  <a:srgbClr val="336699"/>
                </a:solidFill>
              </a:rPr>
              <a:t>Immagini a 256 colori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384300"/>
            <a:ext cx="26003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384300"/>
            <a:ext cx="4176713" cy="2749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250825" y="3381375"/>
            <a:ext cx="2735263" cy="1570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Tabella dei colori (palette) composta da 256 colori numerati da 0 a 255. Ogni colore viene definito per il suo contenuto di Rosso, Verde e Blu.</a:t>
            </a:r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flipV="1">
            <a:off x="1187450" y="2895600"/>
            <a:ext cx="360363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it-IT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5867400" y="3489325"/>
            <a:ext cx="2735263" cy="15700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Immagine. Il colore di ogni punto (pixel) viene definito da un numero da 0 a 255 (8 bit). Viene utilizzato il colore  definito nella palette all’indice corrispondente.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8229600" cy="857250"/>
          </a:xfrm>
        </p:spPr>
        <p:txBody>
          <a:bodyPr/>
          <a:lstStyle/>
          <a:p>
            <a:r>
              <a:rPr lang="it-IT" smtClean="0">
                <a:solidFill>
                  <a:srgbClr val="336699"/>
                </a:solidFill>
              </a:rPr>
              <a:t>Immagini a 256 colori</a:t>
            </a:r>
          </a:p>
        </p:txBody>
      </p:sp>
      <p:graphicFrame>
        <p:nvGraphicFramePr>
          <p:cNvPr id="67671" name="Group 87"/>
          <p:cNvGraphicFramePr>
            <a:graphicFrameLocks noGrp="1"/>
          </p:cNvGraphicFramePr>
          <p:nvPr>
            <p:ph type="tbl" idx="1"/>
          </p:nvPr>
        </p:nvGraphicFramePr>
        <p:xfrm>
          <a:off x="395288" y="3922713"/>
          <a:ext cx="4032250" cy="876300"/>
        </p:xfrm>
        <a:graphic>
          <a:graphicData uri="http://schemas.openxmlformats.org/drawingml/2006/table">
            <a:tbl>
              <a:tblPr/>
              <a:tblGrid>
                <a:gridCol w="1004887"/>
                <a:gridCol w="1006475"/>
                <a:gridCol w="1004888"/>
                <a:gridCol w="1016000"/>
              </a:tblGrid>
              <a:tr h="3886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Ogni colore viene definito nella palette specificando i livelli dei tre colori fondamentali.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Indice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Rosso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Verde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00100010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10011110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10111101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11011110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384300"/>
            <a:ext cx="4032250" cy="2749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382713"/>
            <a:ext cx="2571750" cy="1485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3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492250"/>
            <a:ext cx="14382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116013" y="1654175"/>
            <a:ext cx="431800" cy="2214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stealth" w="med" len="lg"/>
          </a:ln>
        </p:spPr>
        <p:txBody>
          <a:bodyPr/>
          <a:lstStyle/>
          <a:p>
            <a:endParaRPr lang="it-IT"/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 flipH="1" flipV="1">
            <a:off x="1187450" y="1600200"/>
            <a:ext cx="338455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it-IT"/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5508625" y="3579813"/>
            <a:ext cx="3455988" cy="107791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Il colore del pixel è definito dal numero </a:t>
            </a:r>
            <a:r>
              <a:rPr lang="it-IT" sz="1600" b="1">
                <a:solidFill>
                  <a:srgbClr val="FF3300"/>
                </a:solidFill>
              </a:rPr>
              <a:t>00100010 </a:t>
            </a:r>
            <a:r>
              <a:rPr lang="it-IT" sz="1600"/>
              <a:t>(34 decimale) che rappresenta l’indice della palette.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384300"/>
            <a:ext cx="4867275" cy="2749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8229600" cy="857250"/>
          </a:xfrm>
        </p:spPr>
        <p:txBody>
          <a:bodyPr/>
          <a:lstStyle/>
          <a:p>
            <a:r>
              <a:rPr lang="it-IT" smtClean="0">
                <a:solidFill>
                  <a:srgbClr val="336699"/>
                </a:solidFill>
              </a:rPr>
              <a:t>Immagini RGB</a:t>
            </a:r>
          </a:p>
        </p:txBody>
      </p:sp>
      <p:graphicFrame>
        <p:nvGraphicFramePr>
          <p:cNvPr id="70749" name="Group 93"/>
          <p:cNvGraphicFramePr>
            <a:graphicFrameLocks noGrp="1"/>
          </p:cNvGraphicFramePr>
          <p:nvPr>
            <p:ph sz="half" idx="1"/>
          </p:nvPr>
        </p:nvGraphicFramePr>
        <p:xfrm>
          <a:off x="323850" y="3760788"/>
          <a:ext cx="5976938" cy="876300"/>
        </p:xfrm>
        <a:graphic>
          <a:graphicData uri="http://schemas.openxmlformats.org/drawingml/2006/table">
            <a:tbl>
              <a:tblPr/>
              <a:tblGrid>
                <a:gridCol w="1489075"/>
                <a:gridCol w="1492250"/>
                <a:gridCol w="1489075"/>
                <a:gridCol w="1506538"/>
              </a:tblGrid>
              <a:tr h="3886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Nelle immagini a 32 bit tre byte definiscono i livelli dei colori fondamentali il quarto il livello di trasparenza (alpha) del pixel.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Rosso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Verde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Alpha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10011110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10111101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11011110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11111111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777" name="Group 121"/>
          <p:cNvGraphicFramePr>
            <a:graphicFrameLocks noGrp="1"/>
          </p:cNvGraphicFramePr>
          <p:nvPr>
            <p:ph sz="half" idx="2"/>
          </p:nvPr>
        </p:nvGraphicFramePr>
        <p:xfrm>
          <a:off x="250825" y="1058863"/>
          <a:ext cx="4038600" cy="906304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38862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Nelle immagini a 24 bit tre byte definiscono i livelli dei colori fondamentali.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Rosso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Verde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1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10011110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10111101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11011110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235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492250"/>
            <a:ext cx="14382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2" name="Line 7"/>
          <p:cNvSpPr>
            <a:spLocks noChangeShapeType="1"/>
          </p:cNvSpPr>
          <p:nvPr/>
        </p:nvSpPr>
        <p:spPr bwMode="auto">
          <a:xfrm flipH="1">
            <a:off x="2843213" y="2032000"/>
            <a:ext cx="1728787" cy="167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it-IT"/>
          </a:p>
        </p:txBody>
      </p:sp>
      <p:sp>
        <p:nvSpPr>
          <p:cNvPr id="23593" name="Text Box 8"/>
          <p:cNvSpPr txBox="1">
            <a:spLocks noChangeArrowheads="1"/>
          </p:cNvSpPr>
          <p:nvPr/>
        </p:nvSpPr>
        <p:spPr bwMode="auto">
          <a:xfrm>
            <a:off x="5508625" y="1112838"/>
            <a:ext cx="3455988" cy="107791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/>
              <a:t>Il colore del pixel è definito direttamente da 2 o più byte che ne specificano la composizione in termini di </a:t>
            </a:r>
            <a:r>
              <a:rPr lang="it-IT" sz="1600" b="1">
                <a:solidFill>
                  <a:srgbClr val="FF3300"/>
                </a:solidFill>
              </a:rPr>
              <a:t>R</a:t>
            </a:r>
            <a:r>
              <a:rPr lang="it-IT" sz="1600"/>
              <a:t>ed, </a:t>
            </a:r>
            <a:r>
              <a:rPr lang="it-IT" sz="1600" b="1">
                <a:solidFill>
                  <a:srgbClr val="FF3300"/>
                </a:solidFill>
              </a:rPr>
              <a:t>G</a:t>
            </a:r>
            <a:r>
              <a:rPr lang="it-IT" sz="1600"/>
              <a:t>reen, </a:t>
            </a:r>
            <a:r>
              <a:rPr lang="it-IT" sz="1600" b="1">
                <a:solidFill>
                  <a:srgbClr val="FF3300"/>
                </a:solidFill>
              </a:rPr>
              <a:t>B</a:t>
            </a:r>
            <a:r>
              <a:rPr lang="it-IT" sz="1600"/>
              <a:t>lue.</a:t>
            </a:r>
          </a:p>
        </p:txBody>
      </p:sp>
      <p:sp>
        <p:nvSpPr>
          <p:cNvPr id="23594" name="Line 122"/>
          <p:cNvSpPr>
            <a:spLocks noChangeShapeType="1"/>
          </p:cNvSpPr>
          <p:nvPr/>
        </p:nvSpPr>
        <p:spPr bwMode="auto">
          <a:xfrm flipH="1" flipV="1">
            <a:off x="2916238" y="1978025"/>
            <a:ext cx="1655762" cy="5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70827" name="Group 171"/>
          <p:cNvGraphicFramePr>
            <a:graphicFrameLocks noGrp="1"/>
          </p:cNvGraphicFramePr>
          <p:nvPr/>
        </p:nvGraphicFramePr>
        <p:xfrm>
          <a:off x="250825" y="2192338"/>
          <a:ext cx="2808288" cy="1021080"/>
        </p:xfrm>
        <a:graphic>
          <a:graphicData uri="http://schemas.openxmlformats.org/drawingml/2006/table">
            <a:tbl>
              <a:tblPr/>
              <a:tblGrid>
                <a:gridCol w="935038"/>
                <a:gridCol w="938212"/>
                <a:gridCol w="935038"/>
              </a:tblGrid>
              <a:tr h="5486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Nelle immagini a 16 bit si usano 5 bit per definire i livelli dei colori fondamentali. </a:t>
                      </a:r>
                      <a:endParaRPr kumimoji="0" lang="it-I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Rosso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Verde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10011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11011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3611" name="Line 172"/>
          <p:cNvSpPr>
            <a:spLocks noChangeShapeType="1"/>
          </p:cNvSpPr>
          <p:nvPr/>
        </p:nvSpPr>
        <p:spPr bwMode="auto">
          <a:xfrm flipH="1">
            <a:off x="3203575" y="2032000"/>
            <a:ext cx="1368425" cy="70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857250"/>
          </a:xfrm>
        </p:spPr>
        <p:txBody>
          <a:bodyPr/>
          <a:lstStyle/>
          <a:p>
            <a:r>
              <a:rPr lang="it-IT" smtClean="0"/>
              <a:t>Immagini vettoriali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147050" cy="2746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 smtClean="0"/>
              <a:t>La grafica vettoriale scompone in gruppi logici di componenti (linee, cerchi, rettangoli, ecc. )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Le forme vengono memorizzate in termini di coordinate e colori dei vari elementi geometrici che le compongono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Durante la visualizzazione, coordinate e colori vengono utilizzati per ricreare l’immagine</a:t>
            </a:r>
          </a:p>
          <a:p>
            <a:pPr>
              <a:lnSpc>
                <a:spcPct val="90000"/>
              </a:lnSpc>
            </a:pPr>
            <a:r>
              <a:rPr lang="it-IT" sz="2400" smtClean="0"/>
              <a:t>La grafica vettoriale e’ comunemente usata nei disegni, disegni animati e nella grafica lineare in generale</a:t>
            </a:r>
          </a:p>
          <a:p>
            <a:pPr>
              <a:lnSpc>
                <a:spcPct val="90000"/>
              </a:lnSpc>
            </a:pPr>
            <a:endParaRPr lang="it-IT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677863"/>
            <a:ext cx="8229600" cy="758825"/>
          </a:xfrm>
        </p:spPr>
        <p:txBody>
          <a:bodyPr/>
          <a:lstStyle/>
          <a:p>
            <a:r>
              <a:rPr lang="it-IT" smtClean="0"/>
              <a:t>Esempio: Oggetti lineari</a:t>
            </a:r>
          </a:p>
        </p:txBody>
      </p:sp>
      <p:pic>
        <p:nvPicPr>
          <p:cNvPr id="2560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4188" y="1708150"/>
            <a:ext cx="5029200" cy="2936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485775"/>
          </a:xfrm>
        </p:spPr>
        <p:txBody>
          <a:bodyPr/>
          <a:lstStyle/>
          <a:p>
            <a:r>
              <a:rPr lang="it-IT" sz="4000" smtClean="0"/>
              <a:t>Esempio: immagini vettoriali</a:t>
            </a:r>
          </a:p>
        </p:txBody>
      </p:sp>
      <p:pic>
        <p:nvPicPr>
          <p:cNvPr id="2662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7359" y="1617456"/>
            <a:ext cx="4409281" cy="3258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7063"/>
            <a:ext cx="74168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0825" y="555625"/>
            <a:ext cx="86423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dirty="0">
                <a:latin typeface="+mn-lt"/>
                <a:cs typeface="Arial" pitchFamily="34" charset="0"/>
              </a:rPr>
              <a:t>Informazione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it-IT" sz="2400" i="1" dirty="0">
                <a:latin typeface="+mn-lt"/>
                <a:cs typeface="Arial" pitchFamily="34" charset="0"/>
              </a:rPr>
              <a:t>Informatica: </a:t>
            </a:r>
            <a:r>
              <a:rPr lang="it-IT" sz="2400" dirty="0">
                <a:latin typeface="+mn-lt"/>
                <a:cs typeface="Arial" pitchFamily="34" charset="0"/>
              </a:rPr>
              <a:t>disciplina che studia l’elaborazione automatica di informazioni.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it-IT" sz="2400" i="1" dirty="0">
                <a:latin typeface="+mn-lt"/>
                <a:cs typeface="Arial" pitchFamily="34" charset="0"/>
              </a:rPr>
              <a:t>Elaboratore: </a:t>
            </a:r>
            <a:r>
              <a:rPr lang="it-IT" sz="2400" dirty="0">
                <a:latin typeface="+mn-lt"/>
                <a:cs typeface="Arial" pitchFamily="34" charset="0"/>
              </a:rPr>
              <a:t>sistema per l’elaborazione automatica delle informazioni.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it-IT" sz="2400" i="1" dirty="0" err="1">
                <a:latin typeface="+mn-lt"/>
                <a:cs typeface="Arial" pitchFamily="34" charset="0"/>
              </a:rPr>
              <a:t>Programmabilita’</a:t>
            </a:r>
            <a:r>
              <a:rPr lang="it-IT" sz="2400" dirty="0">
                <a:latin typeface="+mn-lt"/>
                <a:cs typeface="Arial" pitchFamily="34" charset="0"/>
              </a:rPr>
              <a:t>: un elaboratore e’ programmabile se e’ in grado di svolgere compiti diversi in base ad un programma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it-IT" sz="2400" i="1" dirty="0">
                <a:latin typeface="+mn-lt"/>
                <a:cs typeface="Arial" pitchFamily="34" charset="0"/>
              </a:rPr>
              <a:t>Codifica: </a:t>
            </a:r>
            <a:r>
              <a:rPr lang="it-IT" sz="2400" dirty="0">
                <a:latin typeface="+mn-lt"/>
                <a:cs typeface="Arial" pitchFamily="34" charset="0"/>
              </a:rPr>
              <a:t>Ogni informazione può (a meno di un’approssimazione) essere rappresentata come una sequenza finita di simboli (</a:t>
            </a:r>
            <a:r>
              <a:rPr lang="it-IT" sz="2400" dirty="0" err="1">
                <a:latin typeface="+mn-lt"/>
                <a:cs typeface="Arial" pitchFamily="34" charset="0"/>
              </a:rPr>
              <a:t>Es</a:t>
            </a:r>
            <a:r>
              <a:rPr lang="it-IT" sz="2400" dirty="0">
                <a:latin typeface="+mn-lt"/>
                <a:cs typeface="Arial" pitchFamily="34" charset="0"/>
              </a:rPr>
              <a:t>: 0 e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032000"/>
            <a:ext cx="7772400" cy="1101725"/>
          </a:xfrm>
        </p:spPr>
        <p:txBody>
          <a:bodyPr/>
          <a:lstStyle/>
          <a:p>
            <a:r>
              <a:rPr lang="it-IT" sz="4000" dirty="0" smtClean="0">
                <a:solidFill>
                  <a:srgbClr val="336699"/>
                </a:solidFill>
              </a:rPr>
              <a:t>Codifica dei segnali analogici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12800"/>
            <a:ext cx="78486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14388"/>
            <a:ext cx="792003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88988"/>
            <a:ext cx="7993063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96938"/>
            <a:ext cx="777557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81038"/>
            <a:ext cx="7993063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12800"/>
            <a:ext cx="8135937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032000"/>
            <a:ext cx="7772400" cy="1101725"/>
          </a:xfrm>
        </p:spPr>
        <p:txBody>
          <a:bodyPr/>
          <a:lstStyle/>
          <a:p>
            <a:r>
              <a:rPr lang="it-IT" sz="4000" dirty="0" smtClean="0">
                <a:solidFill>
                  <a:srgbClr val="336699"/>
                </a:solidFill>
              </a:rPr>
              <a:t>Compressione dei dati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42950"/>
            <a:ext cx="82804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06450"/>
            <a:ext cx="8353425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700088"/>
            <a:ext cx="8280400" cy="809625"/>
          </a:xfrm>
        </p:spPr>
        <p:txBody>
          <a:bodyPr/>
          <a:lstStyle/>
          <a:p>
            <a:r>
              <a:rPr lang="it-IT" smtClean="0"/>
              <a:t>Automazione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455738"/>
            <a:ext cx="8207375" cy="2992437"/>
          </a:xfrm>
        </p:spPr>
        <p:txBody>
          <a:bodyPr/>
          <a:lstStyle/>
          <a:p>
            <a:r>
              <a:rPr lang="it-IT" sz="2800" smtClean="0"/>
              <a:t>Per </a:t>
            </a:r>
            <a:r>
              <a:rPr lang="it-IT" sz="2800" i="1" smtClean="0"/>
              <a:t>automatico</a:t>
            </a:r>
            <a:r>
              <a:rPr lang="it-IT" sz="2800" smtClean="0"/>
              <a:t> si intende tutto ciò che compie un compito prestabilito senza l’intervento umano. </a:t>
            </a:r>
          </a:p>
          <a:p>
            <a:r>
              <a:rPr lang="it-IT" sz="2800" smtClean="0"/>
              <a:t>Un qualche processo viene automatizzato quando il numero di volte che esso deve essere eseguito è sufficientemente grande da rendere conveniente la progettazione e la costruzione di un sistema automatico che lo risolva.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50913"/>
            <a:ext cx="842486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63600"/>
            <a:ext cx="76327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03275"/>
            <a:ext cx="7561263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35013"/>
            <a:ext cx="83534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808038"/>
            <a:ext cx="8713787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87400"/>
            <a:ext cx="8713788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44563"/>
            <a:ext cx="8496300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31838"/>
            <a:ext cx="8064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7063"/>
            <a:ext cx="864076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7063"/>
            <a:ext cx="849630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34" name="Group 126"/>
          <p:cNvGraphicFramePr>
            <a:graphicFrameLocks noGrp="1"/>
          </p:cNvGraphicFramePr>
          <p:nvPr/>
        </p:nvGraphicFramePr>
        <p:xfrm>
          <a:off x="323850" y="1492250"/>
          <a:ext cx="8568952" cy="3203564"/>
        </p:xfrm>
        <a:graphic>
          <a:graphicData uri="http://schemas.openxmlformats.org/drawingml/2006/table">
            <a:tbl>
              <a:tblPr/>
              <a:tblGrid>
                <a:gridCol w="3960440"/>
                <a:gridCol w="4608512"/>
              </a:tblGrid>
              <a:tr h="3488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Problema originale (non ripetitivo)</a:t>
                      </a: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Problema sistematico e ripetitivo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083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Soluzione manuale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Soluzione automatica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24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Determinare il diametro di una pallina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Classificare un insieme di palline in base al diametro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940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Calibro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Griglie forate</a:t>
                      </a: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24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Scrivere una lettera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Riprodurre un testo in migliaia di copie</a:t>
                      </a: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5480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Carta e penna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Stampa tipografica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024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Regolare il traffico in caso di emergenza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Regolare il traffico ad ogni incrocio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79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Vigile urbano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Semaforo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727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Riempire un contenitore d’acqua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Riempire ripetutamente un contenitore con la stessa quantità.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692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Rubinetto manuale</a:t>
                      </a: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Rubinetto a galleggiante</a:t>
                      </a: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5157" name="Rectangle 127"/>
          <p:cNvSpPr>
            <a:spLocks noGrp="1" noChangeArrowheads="1"/>
          </p:cNvSpPr>
          <p:nvPr>
            <p:ph type="title"/>
          </p:nvPr>
        </p:nvSpPr>
        <p:spPr>
          <a:xfrm>
            <a:off x="468313" y="555625"/>
            <a:ext cx="8229600" cy="857250"/>
          </a:xfrm>
        </p:spPr>
        <p:txBody>
          <a:bodyPr/>
          <a:lstStyle/>
          <a:p>
            <a:r>
              <a:rPr lang="it-IT" smtClean="0"/>
              <a:t>Alcuni esempi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9600"/>
            <a:ext cx="8713787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93713"/>
            <a:ext cx="878522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484188"/>
            <a:ext cx="8353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800" dirty="0">
                <a:solidFill>
                  <a:srgbClr val="000000"/>
                </a:solidFill>
                <a:latin typeface="+mn-lt"/>
                <a:cs typeface="Arial" pitchFamily="34" charset="0"/>
              </a:rPr>
              <a:t>BIT (</a:t>
            </a:r>
            <a:r>
              <a:rPr lang="it-IT" sz="2800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Binary</a:t>
            </a:r>
            <a:r>
              <a:rPr lang="it-IT" sz="2800" dirty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Digit</a:t>
            </a:r>
            <a:r>
              <a:rPr lang="it-IT" sz="2800" dirty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 	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Letteralmente la parola bit significa cifra binaria 	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In generale un bit e’ una </a:t>
            </a:r>
            <a:r>
              <a:rPr lang="it-IT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unita’</a:t>
            </a: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 che </a:t>
            </a:r>
            <a:r>
              <a:rPr lang="it-IT" dirty="0" err="1">
                <a:solidFill>
                  <a:srgbClr val="000000"/>
                </a:solidFill>
                <a:latin typeface="+mn-lt"/>
                <a:cs typeface="Arial" pitchFamily="34" charset="0"/>
              </a:rPr>
              <a:t>puo’</a:t>
            </a: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 assumere un valore tra due possibili   (normalmente si parla di 0 e 1) 	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La rappresentazione fisica di un bit richiede un qualsiasi dispositivo in grado di trovarsi in uno di due possibili stati 	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Interruttore (accesso/spento) 	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Un condensatore (carico/scarico) 	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Una bandiera (alzata/abbassata) 	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Una particella magnetica (Nord/Sud) 	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Una lampadina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0825" y="555526"/>
            <a:ext cx="85693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400" dirty="0">
                <a:latin typeface="+mn-lt"/>
                <a:cs typeface="Arial" pitchFamily="34" charset="0"/>
              </a:rPr>
              <a:t>Codifica</a:t>
            </a:r>
            <a:endParaRPr lang="it-IT" sz="2200" dirty="0">
              <a:latin typeface="+mn-lt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it-IT" sz="2200" dirty="0">
                <a:latin typeface="+mn-lt"/>
                <a:cs typeface="Arial" pitchFamily="34" charset="0"/>
              </a:rPr>
              <a:t>Anche i calcolatori più </a:t>
            </a:r>
            <a:r>
              <a:rPr lang="it-IT" sz="2200" dirty="0" smtClean="0">
                <a:latin typeface="+mn-lt"/>
                <a:cs typeface="Arial" pitchFamily="34" charset="0"/>
              </a:rPr>
              <a:t>potenti </a:t>
            </a:r>
            <a:r>
              <a:rPr lang="it-IT" sz="2200" smtClean="0">
                <a:latin typeface="+mn-lt"/>
                <a:cs typeface="Arial" pitchFamily="34" charset="0"/>
              </a:rPr>
              <a:t>hanno sempre </a:t>
            </a:r>
            <a:r>
              <a:rPr lang="it-IT" sz="2200" dirty="0">
                <a:latin typeface="+mn-lt"/>
                <a:cs typeface="Arial" pitchFamily="34" charset="0"/>
              </a:rPr>
              <a:t>un limite, mentre gli insiemi di informazioni possono essere limitati o illimitati</a:t>
            </a:r>
          </a:p>
          <a:p>
            <a:pPr marL="342900" indent="-342900">
              <a:buFontTx/>
              <a:buChar char="•"/>
              <a:defRPr/>
            </a:pPr>
            <a:r>
              <a:rPr lang="it-IT" sz="2200" dirty="0">
                <a:latin typeface="+mn-lt"/>
                <a:cs typeface="Arial" pitchFamily="34" charset="0"/>
              </a:rPr>
              <a:t>La codifica e’ l’operazione che consente trasformare le informazioni in dati numerici che calcolatori elettronici possono leggere ed </a:t>
            </a:r>
            <a:r>
              <a:rPr lang="it-IT" sz="2200" dirty="0" smtClean="0">
                <a:latin typeface="+mn-lt"/>
                <a:cs typeface="Arial" pitchFamily="34" charset="0"/>
              </a:rPr>
              <a:t>elaborare.</a:t>
            </a:r>
            <a:endParaRPr lang="it-IT" sz="2200" dirty="0">
              <a:latin typeface="+mn-lt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it-IT" sz="2200" dirty="0">
                <a:latin typeface="+mn-lt"/>
                <a:cs typeface="Arial" pitchFamily="34" charset="0"/>
              </a:rPr>
              <a:t>Un bit </a:t>
            </a:r>
            <a:r>
              <a:rPr lang="it-IT" sz="2200" dirty="0" err="1">
                <a:latin typeface="+mn-lt"/>
                <a:cs typeface="Arial" pitchFamily="34" charset="0"/>
              </a:rPr>
              <a:t>puo’</a:t>
            </a:r>
            <a:r>
              <a:rPr lang="it-IT" sz="2200" dirty="0">
                <a:latin typeface="+mn-lt"/>
                <a:cs typeface="Arial" pitchFamily="34" charset="0"/>
              </a:rPr>
              <a:t> assumere solo due valori (0 e 1)</a:t>
            </a:r>
          </a:p>
          <a:p>
            <a:pPr marL="342900" indent="-342900">
              <a:buFontTx/>
              <a:buChar char="•"/>
              <a:defRPr/>
            </a:pPr>
            <a:r>
              <a:rPr lang="it-IT" sz="2200" dirty="0">
                <a:latin typeface="+mn-lt"/>
                <a:cs typeface="Arial" pitchFamily="34" charset="0"/>
              </a:rPr>
              <a:t>Per rappresentare insiemi costituiti da </a:t>
            </a:r>
            <a:r>
              <a:rPr lang="it-IT" sz="2200" dirty="0" err="1">
                <a:latin typeface="+mn-lt"/>
                <a:cs typeface="Arial" pitchFamily="34" charset="0"/>
              </a:rPr>
              <a:t>piu’</a:t>
            </a:r>
            <a:r>
              <a:rPr lang="it-IT" sz="2200" dirty="0">
                <a:latin typeface="+mn-lt"/>
                <a:cs typeface="Arial" pitchFamily="34" charset="0"/>
              </a:rPr>
              <a:t> di due stati/simboli si usano serie di </a:t>
            </a:r>
            <a:r>
              <a:rPr lang="it-IT" sz="2200" dirty="0" smtClean="0">
                <a:latin typeface="+mn-lt"/>
                <a:cs typeface="Arial" pitchFamily="34" charset="0"/>
              </a:rPr>
              <a:t>bit.</a:t>
            </a:r>
            <a:endParaRPr lang="it-IT" sz="2200" dirty="0">
              <a:latin typeface="+mn-lt"/>
              <a:cs typeface="Arial" pitchFamily="34" charset="0"/>
            </a:endParaRPr>
          </a:p>
          <a:p>
            <a:pPr marL="342900" indent="-342900">
              <a:buFontTx/>
              <a:buChar char="•"/>
              <a:defRPr/>
            </a:pPr>
            <a:r>
              <a:rPr lang="it-IT" sz="2200" dirty="0">
                <a:latin typeface="+mn-lt"/>
                <a:cs typeface="Arial" pitchFamily="34" charset="0"/>
              </a:rPr>
              <a:t>Una stringa di bit e’ costituita da un certo numero di bit (normalmente 8 o multipli di 8) ed e’ comunemente detta parola (</a:t>
            </a:r>
            <a:r>
              <a:rPr lang="it-IT" sz="2200" i="1" dirty="0">
                <a:latin typeface="+mn-lt"/>
                <a:cs typeface="Arial" pitchFamily="34" charset="0"/>
              </a:rPr>
              <a:t>word</a:t>
            </a:r>
            <a:r>
              <a:rPr lang="it-IT" sz="2200" dirty="0" smtClean="0">
                <a:latin typeface="+mn-lt"/>
                <a:cs typeface="Arial" pitchFamily="34" charset="0"/>
              </a:rPr>
              <a:t>).</a:t>
            </a:r>
            <a:endParaRPr lang="it-IT" sz="2200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36600"/>
            <a:ext cx="8229600" cy="3779366"/>
          </a:xfrm>
        </p:spPr>
        <p:txBody>
          <a:bodyPr/>
          <a:lstStyle/>
          <a:p>
            <a:r>
              <a:rPr lang="it-IT" sz="2000" dirty="0" smtClean="0"/>
              <a:t>La codifica si articola in due fasi:</a:t>
            </a:r>
          </a:p>
          <a:p>
            <a:pPr lvl="1"/>
            <a:r>
              <a:rPr lang="it-IT" sz="1800" dirty="0" smtClean="0"/>
              <a:t>Divisione dell’informazioni in unità informative</a:t>
            </a:r>
          </a:p>
          <a:p>
            <a:pPr lvl="1"/>
            <a:r>
              <a:rPr lang="it-IT" sz="1800" dirty="0" smtClean="0"/>
              <a:t>Assegnazione ad ogni unità di un valore binario che la codifica</a:t>
            </a:r>
          </a:p>
          <a:p>
            <a:r>
              <a:rPr lang="it-IT" sz="2000" dirty="0" smtClean="0"/>
              <a:t>La precisione con cui sarò in grado di rappresentare l’insieme delle informazioni che codifico dipenderà dal rapporto tra il numero delle unità informative diverse da codificare e numero dei codici di cui dispongo.</a:t>
            </a:r>
            <a:endParaRPr lang="it-IT" sz="1800" dirty="0" smtClean="0"/>
          </a:p>
          <a:p>
            <a:r>
              <a:rPr lang="it-IT" sz="2000" dirty="0" smtClean="0"/>
              <a:t>Con </a:t>
            </a:r>
            <a:r>
              <a:rPr lang="it-IT" sz="2000" i="1" dirty="0" smtClean="0"/>
              <a:t>n </a:t>
            </a:r>
            <a:r>
              <a:rPr lang="it-IT" sz="2000" dirty="0" smtClean="0"/>
              <a:t>bit si possono rappresentare 2</a:t>
            </a:r>
            <a:r>
              <a:rPr lang="it-IT" sz="2000" baseline="30000" dirty="0" smtClean="0"/>
              <a:t>n</a:t>
            </a:r>
            <a:r>
              <a:rPr lang="it-IT" sz="2000" dirty="0" smtClean="0"/>
              <a:t> valori diversi e quindi si possono rappresentare 2</a:t>
            </a:r>
            <a:r>
              <a:rPr lang="it-IT" sz="2000" baseline="30000" dirty="0" smtClean="0"/>
              <a:t>n</a:t>
            </a:r>
            <a:r>
              <a:rPr lang="it-IT" sz="2000" dirty="0" smtClean="0"/>
              <a:t> informazioni diverse</a:t>
            </a:r>
          </a:p>
          <a:p>
            <a:r>
              <a:rPr lang="it-IT" sz="2000" dirty="0" smtClean="0"/>
              <a:t>La lunghezza della parola, quindi, definisce quante informazioni possono essere codificate</a:t>
            </a:r>
          </a:p>
          <a:p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974081"/>
            <a:ext cx="7772400" cy="1101725"/>
          </a:xfrm>
        </p:spPr>
        <p:txBody>
          <a:bodyPr/>
          <a:lstStyle/>
          <a:p>
            <a:r>
              <a:rPr lang="it-IT" sz="4000" dirty="0" smtClean="0">
                <a:solidFill>
                  <a:srgbClr val="336699"/>
                </a:solidFill>
              </a:rPr>
              <a:t>Codifica del testo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bb_2012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isteminterattivi">
      <a:majorFont>
        <a:latin typeface="hooge 05_53"/>
        <a:ea typeface=""/>
        <a:cs typeface=""/>
      </a:majorFont>
      <a:minorFont>
        <a:latin typeface="TitilliumText22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1274</Words>
  <Application>Microsoft Office PowerPoint</Application>
  <PresentationFormat>Presentazione su schermo (16:9)</PresentationFormat>
  <Paragraphs>172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aabb_2012</vt:lpstr>
      <vt:lpstr>Rappresentazione digitale delle informazioni</vt:lpstr>
      <vt:lpstr>introduzione</vt:lpstr>
      <vt:lpstr>Diapositiva 3</vt:lpstr>
      <vt:lpstr>Automazione</vt:lpstr>
      <vt:lpstr>Alcuni esempi</vt:lpstr>
      <vt:lpstr>Diapositiva 6</vt:lpstr>
      <vt:lpstr>Diapositiva 7</vt:lpstr>
      <vt:lpstr>Diapositiva 8</vt:lpstr>
      <vt:lpstr>Codifica del testo</vt:lpstr>
      <vt:lpstr>Diapositiva 10</vt:lpstr>
      <vt:lpstr>Esempio codifica testo a 6 bit </vt:lpstr>
      <vt:lpstr>Standard ASCII American Standard Code for Information Interchange </vt:lpstr>
      <vt:lpstr>Standard Unicode</vt:lpstr>
      <vt:lpstr>Codifica esatta e codifica approssimata</vt:lpstr>
      <vt:lpstr>Codifica</vt:lpstr>
      <vt:lpstr>Numeri interi</vt:lpstr>
      <vt:lpstr>Numeri reali</vt:lpstr>
      <vt:lpstr>Codifica delle immagini</vt:lpstr>
      <vt:lpstr>Rappresentazione delle immagini</vt:lpstr>
      <vt:lpstr>Esempio: Livelli di grigio</vt:lpstr>
      <vt:lpstr>Immagini bitmap</vt:lpstr>
      <vt:lpstr>Immagini a 256 colori</vt:lpstr>
      <vt:lpstr>Immagini a 256 colori</vt:lpstr>
      <vt:lpstr>Immagini a 256 colori</vt:lpstr>
      <vt:lpstr>Immagini RGB</vt:lpstr>
      <vt:lpstr>Immagini vettoriali</vt:lpstr>
      <vt:lpstr>Esempio: Oggetti lineari</vt:lpstr>
      <vt:lpstr>Esempio: immagini vettoriali</vt:lpstr>
      <vt:lpstr>Diapositiva 29</vt:lpstr>
      <vt:lpstr>Codifica dei segnali analogici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Compressione dei dati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</vt:vector>
  </TitlesOfParts>
  <Company>magicbruno di Migliaretti Bruno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Rappresentazione digitale delle informazioni</dc:title>
  <dc:creator>Bruno Migliaretti</dc:creator>
  <cp:lastModifiedBy>Bruno Migliaretti</cp:lastModifiedBy>
  <cp:revision>20</cp:revision>
  <dcterms:created xsi:type="dcterms:W3CDTF">2006-11-09T21:31:22Z</dcterms:created>
  <dcterms:modified xsi:type="dcterms:W3CDTF">2012-06-13T13:44:53Z</dcterms:modified>
</cp:coreProperties>
</file>